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7" r:id="rId2"/>
    <p:sldId id="276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55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94705-197F-43DF-92F4-8D6D83047B4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C7A8-690E-4E67-A530-E808BDD44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9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turn up to LT20</a:t>
            </a:r>
            <a:r>
              <a:rPr lang="en-US" baseline="0" dirty="0" smtClean="0"/>
              <a:t> on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Past exams for CA1 are on </a:t>
            </a:r>
            <a:r>
              <a:rPr lang="en-US" baseline="0" dirty="0" err="1" smtClean="0"/>
              <a:t>NTUlearn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Lecture next Thursday as usual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DCE40-A42A-4694-9D6D-DBAD92481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numbers: {x \in Z : 2 | x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C7A8-690E-4E67-A530-E808BDD441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7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of distinct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C7A8-690E-4E67-A530-E808BDD441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6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Bijection</a:t>
            </a:r>
            <a:r>
              <a:rPr lang="en-US" baseline="0" dirty="0" smtClean="0"/>
              <a:t> with binary vectors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Prove binomial theorem using induction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C7A8-690E-4E67-A530-E808BDD441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{1,2} U {2,3} = {1,2,3}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C7A8-690E-4E67-A530-E808BDD441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 is</a:t>
            </a:r>
            <a:r>
              <a:rPr lang="en-US" baseline="0" dirty="0" smtClean="0"/>
              <a:t> universe: largest set the contains all the elements that we are interested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97D81-52BE-4E5C-9057-35630B8526C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</a:t>
            </a:r>
            <a:r>
              <a:rPr lang="en-US" baseline="0" dirty="0" smtClean="0"/>
              <a:t> heard that in previous years, the Cartesian product has caused lots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C7A8-690E-4E67-A530-E808BDD441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85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 {1}, {2}, {3,4} } partition of {1,2,3,4}</a:t>
            </a:r>
          </a:p>
          <a:p>
            <a:endParaRPr lang="en-US" dirty="0" smtClean="0"/>
          </a:p>
          <a:p>
            <a:r>
              <a:rPr lang="en-US" dirty="0" smtClean="0"/>
              <a:t>{ {1,2}, {2,3} } is not a partition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C7A8-690E-4E67-A530-E808BDD441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6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71B5AE-A764-490F-BE52-D278ED9F61D5}" type="datetime1">
              <a:rPr lang="en-US">
                <a:solidFill>
                  <a:prstClr val="black"/>
                </a:solidFill>
              </a:rPr>
              <a:pPr/>
              <a:t>9/15/2017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3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85CF20-654A-4932-AA1C-6D6218207823}" type="datetime1">
              <a:rPr lang="en-US">
                <a:solidFill>
                  <a:prstClr val="black"/>
                </a:solidFill>
              </a:rPr>
              <a:pPr/>
              <a:t>9/15/2017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26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515EC6-4491-4E6E-91DA-F873D1515A79}" type="datetime1">
              <a:rPr lang="en-US">
                <a:solidFill>
                  <a:prstClr val="black"/>
                </a:solidFill>
              </a:rPr>
              <a:pPr/>
              <a:t>9/15/2017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3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D3814D-DF34-4C43-A1C7-DD2C18E042F4}" type="datetime1">
              <a:rPr lang="en-US">
                <a:solidFill>
                  <a:prstClr val="black"/>
                </a:solidFill>
              </a:rPr>
              <a:pPr/>
              <a:t>9/15/2017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34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61757D-F0DA-4F2C-A422-C868D1247B5E}" type="datetime1">
              <a:rPr lang="en-US">
                <a:solidFill>
                  <a:prstClr val="black"/>
                </a:solidFill>
              </a:rPr>
              <a:pPr/>
              <a:t>9/15/2017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00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8F1031-D7C6-4180-BD7B-71176A7194D2}" type="datetime1">
              <a:rPr lang="en-US">
                <a:solidFill>
                  <a:prstClr val="black"/>
                </a:solidFill>
              </a:rPr>
              <a:pPr/>
              <a:t>9/15/2017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2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54B407-D1F2-45E2-A979-91DE062967FF}" type="datetime1">
              <a:rPr lang="en-US">
                <a:solidFill>
                  <a:prstClr val="black"/>
                </a:solidFill>
              </a:rPr>
              <a:pPr/>
              <a:t>9/15/2017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3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189D5-FACB-4C90-93BD-D05771292AAB}" type="datetime1">
              <a:rPr lang="en-US">
                <a:solidFill>
                  <a:prstClr val="black"/>
                </a:solidFill>
              </a:rPr>
              <a:pPr/>
              <a:t>9/15/2017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255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742C6C-DBA2-4EC7-A370-603D5CB70EDF}" type="datetime1">
              <a:rPr lang="en-US">
                <a:solidFill>
                  <a:prstClr val="black"/>
                </a:solidFill>
              </a:rPr>
              <a:pPr/>
              <a:t>9/15/2017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28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BE-EF20-404A-9480-C8FCAE8427FD}" type="datetime1">
              <a:rPr lang="en-US">
                <a:solidFill>
                  <a:prstClr val="black"/>
                </a:solidFill>
              </a:rPr>
              <a:pPr/>
              <a:t>9/15/2017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89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248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7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5">
              <a:lumMod val="75000"/>
            </a:schemeClr>
          </a:solidFill>
          <a:latin typeface="Andalus" panose="02020603050405020304" pitchFamily="18" charset="-78"/>
          <a:ea typeface="+mj-ea"/>
          <a:cs typeface="Andalus" panose="02020603050405020304" pitchFamily="18" charset="-7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Week 7 (next week):</a:t>
            </a:r>
          </a:p>
          <a:p>
            <a:pPr lvl="1"/>
            <a:r>
              <a:rPr lang="en-US" dirty="0" smtClean="0"/>
              <a:t>E-learning week: no class, no lab, no tutorials</a:t>
            </a:r>
          </a:p>
          <a:p>
            <a:pPr lvl="1"/>
            <a:r>
              <a:rPr lang="en-US" dirty="0" smtClean="0"/>
              <a:t>V</a:t>
            </a:r>
            <a:r>
              <a:rPr lang="en-US" dirty="0" smtClean="0"/>
              <a:t>ideos of Lecture </a:t>
            </a:r>
            <a:r>
              <a:rPr lang="en-US" dirty="0" smtClean="0"/>
              <a:t>will appear on </a:t>
            </a:r>
            <a:r>
              <a:rPr lang="en-US" dirty="0" err="1" smtClean="0"/>
              <a:t>ntuLearn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Recess Week</a:t>
            </a:r>
          </a:p>
          <a:p>
            <a:endParaRPr lang="en-US" dirty="0"/>
          </a:p>
          <a:p>
            <a:r>
              <a:rPr lang="en-US" dirty="0" smtClean="0"/>
              <a:t>Week 8</a:t>
            </a:r>
          </a:p>
          <a:p>
            <a:pPr lvl="1"/>
            <a:r>
              <a:rPr lang="en-US" dirty="0" smtClean="0"/>
              <a:t>Resume usual 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Venn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6248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Venn diagram is used to show/visualize the possible relations among a collection of sets.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3352800"/>
            <a:ext cx="2362200" cy="2438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09800" y="3352800"/>
            <a:ext cx="2362200" cy="2438400"/>
          </a:xfrm>
          <a:prstGeom prst="ellipse">
            <a:avLst/>
          </a:prstGeom>
          <a:solidFill>
            <a:schemeClr val="accent3">
              <a:lumMod val="75000"/>
              <a:alpha val="4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John Ve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381000"/>
            <a:ext cx="20955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1800" y="2895600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Venn</a:t>
            </a:r>
          </a:p>
          <a:p>
            <a:r>
              <a:rPr lang="en-US" dirty="0" smtClean="0"/>
              <a:t>(1834-1923)</a:t>
            </a:r>
            <a:endParaRPr lang="en-US" dirty="0"/>
          </a:p>
        </p:txBody>
      </p:sp>
      <p:pic>
        <p:nvPicPr>
          <p:cNvPr id="3076" name="Picture 4" descr="http://upload.wikimedia.org/wikipedia/commons/thumb/4/49/Venn-stainedglass-gonville-caius.jpg/170px-Venn-stainedglass-gonville-cai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648074"/>
            <a:ext cx="16192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3200400" cy="349250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Pictures from </a:t>
            </a:r>
            <a:r>
              <a:rPr lang="en-US" dirty="0" err="1" smtClean="0">
                <a:solidFill>
                  <a:prstClr val="black"/>
                </a:solidFill>
              </a:rPr>
              <a:t>wikipedia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1447800"/>
            <a:ext cx="6400800" cy="1495426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1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Union and 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41148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union of sets A and B </a:t>
            </a:r>
            <a:r>
              <a:rPr lang="en-US" dirty="0" smtClean="0"/>
              <a:t>is the set of those </a:t>
            </a:r>
            <a:r>
              <a:rPr lang="en-US" i="1" dirty="0" smtClean="0"/>
              <a:t>elements that are either in A or in B, or in both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GB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en-GB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</a:t>
            </a:r>
            <a:r>
              <a:rPr lang="en-GB" i="1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B</a:t>
            </a:r>
            <a:r>
              <a:rPr lang="en-GB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 </a:t>
            </a:r>
            <a:r>
              <a:rPr lang="en-GB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≜</a:t>
            </a:r>
            <a:r>
              <a:rPr lang="en-GB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 {x | </a:t>
            </a:r>
            <a:r>
              <a:rPr lang="en-GB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x</a:t>
            </a:r>
            <a:r>
              <a:rPr lang="en-GB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A</a:t>
            </a:r>
            <a:r>
              <a:rPr lang="en-GB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  </a:t>
            </a:r>
            <a:r>
              <a:rPr lang="en-GB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x</a:t>
            </a:r>
            <a:r>
              <a:rPr lang="en-GB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B</a:t>
            </a:r>
            <a:r>
              <a:rPr lang="en-GB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}</a:t>
            </a:r>
            <a:endParaRPr lang="en-GB" sz="2400" dirty="0" smtClean="0">
              <a:solidFill>
                <a:schemeClr val="accent5">
                  <a:lumMod val="60000"/>
                  <a:lumOff val="40000"/>
                </a:schemeClr>
              </a:solidFill>
              <a:sym typeface="Symbol" pitchFamily="18" charset="2"/>
            </a:endParaRPr>
          </a:p>
          <a:p>
            <a:pPr lvl="1"/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3657600"/>
            <a:ext cx="3886200" cy="243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609600" y="4038600"/>
            <a:ext cx="1600200" cy="16002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967322" y="4572000"/>
            <a:ext cx="4042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i="1" dirty="0">
                <a:latin typeface="+mj-lt"/>
              </a:rPr>
              <a:t>B</a:t>
            </a:r>
            <a:endParaRPr lang="en-US" sz="2800" i="1" dirty="0">
              <a:latin typeface="+mj-lt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1676400" y="3962400"/>
            <a:ext cx="2133600" cy="18288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819400" y="4572000"/>
            <a:ext cx="4042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i="1" dirty="0">
                <a:latin typeface="+mj-lt"/>
              </a:rPr>
              <a:t>A</a:t>
            </a:r>
            <a:endParaRPr lang="en-US" sz="2800" i="1" dirty="0">
              <a:latin typeface="+mj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800600" y="1371600"/>
            <a:ext cx="42672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The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intersection of the sets A and B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is the set of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all elements that are in both A and 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A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Symbol" pitchFamily="18" charset="2"/>
              </a:rPr>
              <a:t> </a:t>
            </a:r>
            <a:r>
              <a:rPr kumimoji="0" lang="en-GB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Symbol" pitchFamily="18" charset="2"/>
              </a:rPr>
              <a:t>B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≜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Symbol" pitchFamily="18" charset="2"/>
              </a:rPr>
              <a:t> {x |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Symbol" pitchFamily="18" charset="2"/>
              </a:rPr>
              <a:t>x</a:t>
            </a:r>
            <a:r>
              <a:rPr kumimoji="0" lang="en-GB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Symbol" pitchFamily="18" charset="2"/>
              </a:rPr>
              <a:t> 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Symbol" pitchFamily="18" charset="2"/>
              </a:rPr>
              <a:t>x</a:t>
            </a:r>
            <a:r>
              <a:rPr kumimoji="0" lang="en-GB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Symbol" pitchFamily="18" charset="2"/>
              </a:rPr>
              <a:t>B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Symbol" pitchFamily="18" charset="2"/>
              </a:rPr>
              <a:t>}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n-ea"/>
              <a:cs typeface="Times New Roman" pitchFamily="18" charset="0"/>
              <a:sym typeface="Symbol" pitchFamily="18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029200" y="3657600"/>
            <a:ext cx="3886200" cy="243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5314950" y="4038600"/>
            <a:ext cx="1600200" cy="16002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867400" y="4572000"/>
            <a:ext cx="3802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i="1" dirty="0">
                <a:latin typeface="+mj-lt"/>
              </a:rPr>
              <a:t>B</a:t>
            </a:r>
            <a:endParaRPr lang="en-US" sz="2800" i="1" dirty="0">
              <a:latin typeface="+mj-lt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6477000" y="4038600"/>
            <a:ext cx="2133600" cy="1828800"/>
          </a:xfrm>
          <a:prstGeom prst="ellipse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7600950" y="4724400"/>
            <a:ext cx="393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i="1" dirty="0">
                <a:latin typeface="+mj-lt"/>
              </a:rPr>
              <a:t>A</a:t>
            </a:r>
            <a:endParaRPr lang="en-US" sz="2800" i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6292816" y="469761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A</a:t>
            </a:r>
            <a:r>
              <a:rPr lang="en-GB" b="1" dirty="0" smtClean="0"/>
              <a:t> </a:t>
            </a:r>
            <a:r>
              <a:rPr lang="en-GB" b="1" dirty="0" smtClean="0">
                <a:sym typeface="Symbol" pitchFamily="18" charset="2"/>
              </a:rPr>
              <a:t> </a:t>
            </a:r>
            <a:r>
              <a:rPr lang="en-GB" b="1" i="1" dirty="0">
                <a:sym typeface="Symbol" pitchFamily="18" charset="2"/>
              </a:rPr>
              <a:t>B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152400" y="1390650"/>
            <a:ext cx="4267200" cy="173355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24400" y="1371600"/>
            <a:ext cx="4267200" cy="173355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Slide Number Placeholder 2"/>
          <p:cNvSpPr>
            <a:spLocks noGrp="1"/>
          </p:cNvSpPr>
          <p:nvPr/>
        </p:nvSpPr>
        <p:spPr>
          <a:xfrm>
            <a:off x="7962900" y="6324600"/>
            <a:ext cx="9525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</a:t>
            </a:r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2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 animBg="1"/>
      <p:bldP spid="10" grpId="0"/>
      <p:bldP spid="14" grpId="0" animBg="1"/>
      <p:bldP spid="16" grpId="0" animBg="1"/>
      <p:bldP spid="17" grpId="0"/>
      <p:bldP spid="18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Disjoint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+mj-lt"/>
                <a:sym typeface="Symbol" pitchFamily="18" charset="2"/>
              </a:rPr>
              <a:t>Sets </a:t>
            </a:r>
            <a:r>
              <a:rPr lang="en-GB" i="1" dirty="0" smtClean="0">
                <a:latin typeface="+mj-lt"/>
                <a:sym typeface="Symbol" pitchFamily="18" charset="2"/>
              </a:rPr>
              <a:t>A</a:t>
            </a:r>
            <a:r>
              <a:rPr lang="en-GB" dirty="0" smtClean="0">
                <a:latin typeface="+mj-lt"/>
                <a:sym typeface="Symbol" pitchFamily="18" charset="2"/>
              </a:rPr>
              <a:t> and </a:t>
            </a:r>
            <a:r>
              <a:rPr lang="en-GB" i="1" dirty="0" smtClean="0">
                <a:latin typeface="+mj-lt"/>
                <a:sym typeface="Symbol" pitchFamily="18" charset="2"/>
              </a:rPr>
              <a:t>B</a:t>
            </a:r>
            <a:r>
              <a:rPr lang="en-GB" dirty="0" smtClean="0">
                <a:latin typeface="+mj-lt"/>
                <a:sym typeface="Symbol" pitchFamily="18" charset="2"/>
              </a:rPr>
              <a:t> are </a:t>
            </a:r>
            <a:r>
              <a:rPr lang="en-GB" i="1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disjoint</a:t>
            </a:r>
            <a:r>
              <a:rPr lang="en-GB" dirty="0" smtClean="0">
                <a:solidFill>
                  <a:schemeClr val="tx2"/>
                </a:solidFill>
                <a:latin typeface="+mj-lt"/>
                <a:sym typeface="Symbol" pitchFamily="18" charset="2"/>
              </a:rPr>
              <a:t> </a:t>
            </a:r>
            <a:r>
              <a:rPr lang="en-GB" dirty="0" err="1" smtClean="0">
                <a:latin typeface="+mj-lt"/>
              </a:rPr>
              <a:t>iff</a:t>
            </a:r>
            <a:r>
              <a:rPr lang="en-GB" i="1" dirty="0" smtClean="0">
                <a:solidFill>
                  <a:srgbClr val="6600CC"/>
                </a:solidFill>
                <a:latin typeface="+mj-lt"/>
              </a:rPr>
              <a:t> </a:t>
            </a:r>
            <a:r>
              <a:rPr lang="en-GB" i="1" dirty="0" smtClean="0">
                <a:solidFill>
                  <a:srgbClr val="C00000"/>
                </a:solidFill>
                <a:latin typeface="+mj-lt"/>
              </a:rPr>
              <a:t>A</a:t>
            </a:r>
            <a:r>
              <a:rPr lang="en-GB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 </a:t>
            </a:r>
            <a:r>
              <a:rPr lang="en-GB" i="1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B</a:t>
            </a:r>
            <a:r>
              <a:rPr lang="en-GB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 = </a:t>
            </a:r>
          </a:p>
          <a:p>
            <a:pPr lvl="1"/>
            <a:r>
              <a:rPr lang="en-GB" sz="2400" dirty="0" smtClean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|A </a:t>
            </a:r>
            <a:r>
              <a:rPr lang="en-GB" dirty="0" smtClean="0">
                <a:latin typeface="+mj-lt"/>
                <a:sym typeface="Symbol" pitchFamily="18" charset="2"/>
              </a:rPr>
              <a:t> B| = 0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326790" y="5715000"/>
            <a:ext cx="346441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3200" b="0" dirty="0">
                <a:latin typeface="+mj-lt"/>
                <a:sym typeface="Symbol" pitchFamily="18" charset="2"/>
              </a:rPr>
              <a:t>Lions  </a:t>
            </a:r>
            <a:r>
              <a:rPr lang="en-GB" sz="3200" b="0" dirty="0" smtClean="0">
                <a:latin typeface="+mj-lt"/>
                <a:sym typeface="Symbol" pitchFamily="18" charset="2"/>
              </a:rPr>
              <a:t>Fishes </a:t>
            </a:r>
            <a:r>
              <a:rPr lang="en-GB" sz="3200" dirty="0" smtClean="0">
                <a:latin typeface="+mj-lt"/>
                <a:sym typeface="Symbol" pitchFamily="18" charset="2"/>
              </a:rPr>
              <a:t>= </a:t>
            </a: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1600200" y="3609400"/>
            <a:ext cx="2133600" cy="19050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GB" sz="2400" dirty="0"/>
              <a:t>Lions</a:t>
            </a: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3962400" y="3609400"/>
            <a:ext cx="2133600" cy="1905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GB" sz="2400" dirty="0"/>
              <a:t>Fishes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524000" y="3429000"/>
            <a:ext cx="4724400" cy="228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5" name="Picture 10" descr="Merlion-Mount_Fab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3959225"/>
            <a:ext cx="230293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loud Callout 25"/>
          <p:cNvSpPr/>
          <p:nvPr/>
        </p:nvSpPr>
        <p:spPr>
          <a:xfrm>
            <a:off x="7772400" y="2971800"/>
            <a:ext cx="1295400" cy="1143000"/>
          </a:xfrm>
          <a:prstGeom prst="cloudCallout">
            <a:avLst>
              <a:gd name="adj1" fmla="val -56525"/>
              <a:gd name="adj2" fmla="val 6496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What about me?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1524000"/>
            <a:ext cx="5867400" cy="6096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3200400" cy="349250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photographer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1" grpId="0" animBg="1" autoUpdateAnimBg="0"/>
      <p:bldP spid="22" grpId="0" animBg="1" autoUpdateAnimBg="0"/>
      <p:bldP spid="24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Cardinality Of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1"/>
            <a:ext cx="5943600" cy="83820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+mj-lt"/>
                <a:sym typeface="Symbol" pitchFamily="18" charset="2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</a:t>
            </a:r>
            <a:r>
              <a:rPr lang="en-GB" i="1" dirty="0" smtClean="0">
                <a:solidFill>
                  <a:srgbClr val="C00000"/>
                </a:solidFill>
                <a:latin typeface="+mj-lt"/>
              </a:rPr>
              <a:t>A</a:t>
            </a:r>
            <a:r>
              <a:rPr lang="en-GB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 </a:t>
            </a:r>
            <a:r>
              <a:rPr lang="en-GB" i="1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B</a:t>
            </a:r>
            <a:r>
              <a:rPr lang="en-GB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 = </a:t>
            </a:r>
            <a:r>
              <a:rPr lang="en-GB" i="1" dirty="0" smtClean="0">
                <a:solidFill>
                  <a:srgbClr val="C00000"/>
                </a:solidFill>
                <a:latin typeface="+mj-lt"/>
              </a:rPr>
              <a:t>A </a:t>
            </a:r>
            <a:r>
              <a:rPr lang="en-GB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+ </a:t>
            </a:r>
            <a:r>
              <a:rPr lang="en-GB" i="1" dirty="0" smtClean="0">
                <a:solidFill>
                  <a:srgbClr val="C00000"/>
                </a:solidFill>
                <a:latin typeface="+mj-lt"/>
              </a:rPr>
              <a:t>B </a:t>
            </a:r>
            <a:r>
              <a:rPr lang="en-GB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</a:t>
            </a:r>
            <a:r>
              <a:rPr lang="en-US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-</a:t>
            </a:r>
            <a:r>
              <a:rPr lang="en-GB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 </a:t>
            </a:r>
            <a:r>
              <a:rPr lang="en-GB" i="1" dirty="0" smtClean="0">
                <a:solidFill>
                  <a:srgbClr val="C00000"/>
                </a:solidFill>
                <a:latin typeface="+mj-lt"/>
              </a:rPr>
              <a:t>A</a:t>
            </a:r>
            <a:r>
              <a:rPr lang="en-GB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 </a:t>
            </a:r>
            <a:r>
              <a:rPr lang="en-GB" i="1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B</a:t>
            </a:r>
            <a:r>
              <a:rPr lang="en-GB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</a:t>
            </a:r>
          </a:p>
          <a:p>
            <a:pPr lvl="1">
              <a:buNone/>
            </a:pPr>
            <a:endParaRPr lang="en-GB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sym typeface="Symbol" pitchFamily="18" charset="2"/>
            </a:endParaRPr>
          </a:p>
          <a:p>
            <a:pPr lvl="1"/>
            <a:endParaRPr lang="en-US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609600" y="3048000"/>
            <a:ext cx="1600200" cy="16002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524000" y="3048000"/>
            <a:ext cx="1600200" cy="16002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4191000" y="2438400"/>
            <a:ext cx="1600200" cy="1600200"/>
          </a:xfrm>
          <a:prstGeom prst="ellipse">
            <a:avLst/>
          </a:prstGeom>
          <a:solidFill>
            <a:schemeClr val="tx2">
              <a:lumMod val="40000"/>
              <a:lumOff val="6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5105400" y="2438400"/>
            <a:ext cx="1600200" cy="16002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267200" y="4191000"/>
            <a:ext cx="1600200" cy="16002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5181600" y="4191000"/>
            <a:ext cx="1600200" cy="1600200"/>
          </a:xfrm>
          <a:prstGeom prst="ellipse">
            <a:avLst/>
          </a:prstGeom>
          <a:solidFill>
            <a:schemeClr val="tx2">
              <a:lumMod val="40000"/>
              <a:lumOff val="6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9200" y="1524000"/>
            <a:ext cx="5867400" cy="6096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5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Set Difference &amp;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6962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>
                <a:solidFill>
                  <a:srgbClr val="C00000"/>
                </a:solidFill>
              </a:rPr>
              <a:t>difference of A and B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rgbClr val="C00000"/>
                </a:solidFill>
              </a:rPr>
              <a:t>complement of B with respect to A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is the set containing those elements that are </a:t>
            </a:r>
            <a:r>
              <a:rPr lang="en-US" i="1" dirty="0" smtClean="0"/>
              <a:t>in A but not in B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GB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 </a:t>
            </a:r>
            <a:r>
              <a:rPr lang="en-GB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 B </a:t>
            </a:r>
            <a:r>
              <a:rPr lang="en-GB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≜</a:t>
            </a:r>
            <a:r>
              <a:rPr lang="en-GB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 {x | </a:t>
            </a:r>
            <a:r>
              <a:rPr lang="en-GB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xA</a:t>
            </a:r>
            <a:r>
              <a:rPr lang="en-GB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  </a:t>
            </a:r>
            <a:r>
              <a:rPr lang="en-GB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xB</a:t>
            </a:r>
            <a:r>
              <a:rPr lang="en-GB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}</a:t>
            </a:r>
          </a:p>
          <a:p>
            <a:pPr marL="0" indent="0" eaLnBrk="0" hangingPunct="0">
              <a:buNone/>
            </a:pPr>
            <a:r>
              <a:rPr lang="en-GB" dirty="0" smtClean="0">
                <a:latin typeface="+mj-lt"/>
              </a:rPr>
              <a:t>The</a:t>
            </a:r>
            <a:r>
              <a:rPr lang="en-GB" dirty="0" smtClean="0">
                <a:solidFill>
                  <a:srgbClr val="6600CC"/>
                </a:solidFill>
                <a:latin typeface="+mj-lt"/>
              </a:rPr>
              <a:t> </a:t>
            </a:r>
            <a:r>
              <a:rPr lang="en-GB" i="1" dirty="0" smtClean="0">
                <a:solidFill>
                  <a:srgbClr val="C00000"/>
                </a:solidFill>
                <a:latin typeface="+mj-lt"/>
              </a:rPr>
              <a:t>complement of A </a:t>
            </a:r>
            <a:r>
              <a:rPr lang="en-GB" dirty="0" smtClean="0">
                <a:latin typeface="+mj-lt"/>
              </a:rPr>
              <a:t>is the complement of A with respect to U.</a:t>
            </a:r>
            <a:r>
              <a:rPr lang="en-GB" dirty="0" smtClean="0">
                <a:solidFill>
                  <a:srgbClr val="6600CC"/>
                </a:solidFill>
                <a:latin typeface="+mj-lt"/>
              </a:rPr>
              <a:t>     </a:t>
            </a:r>
          </a:p>
          <a:p>
            <a:pPr marL="457200" lvl="1" indent="0">
              <a:buNone/>
            </a:pPr>
            <a:r>
              <a:rPr lang="en-GB" sz="3200" dirty="0" smtClean="0">
                <a:latin typeface="+mj-lt"/>
                <a:sym typeface="Symbol" pitchFamily="18" charset="2"/>
              </a:rPr>
              <a:t>                   </a:t>
            </a:r>
            <a:r>
              <a:rPr lang="en-GB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≜</a:t>
            </a:r>
            <a:r>
              <a:rPr lang="en-GB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{x | </a:t>
            </a:r>
            <a:r>
              <a:rPr lang="en-GB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x</a:t>
            </a:r>
            <a:r>
              <a:rPr lang="en-GB" sz="3600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A</a:t>
            </a:r>
            <a:r>
              <a:rPr lang="en-GB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}</a:t>
            </a:r>
            <a:r>
              <a:rPr lang="en-GB" sz="3600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 </a:t>
            </a:r>
            <a:endParaRPr lang="en-GB" sz="3200" i="1" dirty="0" smtClean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sym typeface="Symbol" pitchFamily="18" charset="2"/>
            </a:endParaRPr>
          </a:p>
          <a:p>
            <a:pPr lvl="1"/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471432"/>
              </p:ext>
            </p:extLst>
          </p:nvPr>
        </p:nvGraphicFramePr>
        <p:xfrm>
          <a:off x="914400" y="4114800"/>
          <a:ext cx="194310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4" imgW="647640" imgH="203040" progId="Equation.3">
                  <p:embed/>
                </p:oleObj>
              </mc:Choice>
              <mc:Fallback>
                <p:oleObj name="Equation" r:id="rId4" imgW="647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1943101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1219200"/>
            <a:ext cx="7772400" cy="12954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3124200"/>
            <a:ext cx="7696200" cy="9144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9800" y="4419600"/>
            <a:ext cx="2286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29400" y="4724400"/>
            <a:ext cx="990600" cy="83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34200" y="4876800"/>
            <a:ext cx="421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A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29442" y="5334000"/>
            <a:ext cx="447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U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2"/>
          <p:cNvSpPr>
            <a:spLocks noGrp="1"/>
          </p:cNvSpPr>
          <p:nvPr/>
        </p:nvSpPr>
        <p:spPr>
          <a:xfrm>
            <a:off x="7962900" y="6324600"/>
            <a:ext cx="9525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12/15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2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Cartesian Product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799"/>
            <a:ext cx="6629400" cy="5167313"/>
          </a:xfrm>
        </p:spPr>
        <p:txBody>
          <a:bodyPr>
            <a:normAutofit/>
          </a:bodyPr>
          <a:lstStyle/>
          <a:p>
            <a:pPr marL="0" indent="0" eaLnBrk="0" hangingPunct="0">
              <a:buNone/>
            </a:pPr>
            <a:r>
              <a:rPr lang="en-GB" sz="2800" dirty="0" smtClean="0">
                <a:latin typeface="Calibri" pitchFamily="34" charset="0"/>
                <a:sym typeface="Symbol" pitchFamily="18" charset="2"/>
              </a:rPr>
              <a:t>The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Cartesian product </a:t>
            </a:r>
            <a:r>
              <a:rPr lang="en-GB" sz="2800" dirty="0" err="1" smtClean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AxB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of the sets A and B is the set of all </a:t>
            </a:r>
            <a:r>
              <a:rPr lang="en-GB" sz="2800" i="1" dirty="0" smtClean="0">
                <a:latin typeface="Calibri" pitchFamily="34" charset="0"/>
                <a:sym typeface="Symbol" pitchFamily="18" charset="2"/>
              </a:rPr>
              <a:t>ordered pairs (</a:t>
            </a:r>
            <a:r>
              <a:rPr lang="en-GB" sz="2800" i="1" dirty="0" err="1" smtClean="0">
                <a:latin typeface="Calibri" pitchFamily="34" charset="0"/>
                <a:sym typeface="Symbol" pitchFamily="18" charset="2"/>
              </a:rPr>
              <a:t>a,b</a:t>
            </a:r>
            <a:r>
              <a:rPr lang="en-GB" sz="2800" i="1" dirty="0" smtClean="0">
                <a:latin typeface="Calibri" pitchFamily="34" charset="0"/>
                <a:sym typeface="Symbol" pitchFamily="18" charset="2"/>
              </a:rPr>
              <a:t>)  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where a  A and b  B. </a:t>
            </a:r>
          </a:p>
          <a:p>
            <a:pPr marL="457200" lvl="1" indent="0" eaLnBrk="0" hangingPunct="0">
              <a:buNone/>
            </a:pPr>
            <a:r>
              <a:rPr lang="en-GB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  <a:sym typeface="Symbol" pitchFamily="18" charset="2"/>
              </a:rPr>
              <a:t>A  B  </a:t>
            </a:r>
            <a:r>
              <a:rPr lang="en-GB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≜</a:t>
            </a:r>
            <a:r>
              <a:rPr lang="en-GB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  <a:sym typeface="Symbol" pitchFamily="18" charset="2"/>
              </a:rPr>
              <a:t>  {(</a:t>
            </a:r>
            <a:r>
              <a:rPr lang="en-GB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  <a:sym typeface="Symbol" pitchFamily="18" charset="2"/>
              </a:rPr>
              <a:t>a,b</a:t>
            </a:r>
            <a:r>
              <a:rPr lang="en-GB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  <a:sym typeface="Symbol" pitchFamily="18" charset="2"/>
              </a:rPr>
              <a:t>) | a  A  b  B}</a:t>
            </a:r>
          </a:p>
          <a:p>
            <a:pPr marL="457200" lvl="1" indent="0" eaLnBrk="0" hangingPunct="0">
              <a:buNone/>
            </a:pPr>
            <a:endParaRPr lang="en-GB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Calibri" pitchFamily="34" charset="0"/>
              <a:sym typeface="Symbol" pitchFamily="18" charset="2"/>
            </a:endParaRPr>
          </a:p>
          <a:p>
            <a:pPr eaLnBrk="0" hangingPunct="0"/>
            <a:r>
              <a:rPr lang="en-GB" sz="2800" dirty="0" smtClean="0">
                <a:latin typeface="Calibri" pitchFamily="34" charset="0"/>
                <a:sym typeface="Symbol" pitchFamily="18" charset="2"/>
              </a:rPr>
              <a:t>Example: </a:t>
            </a:r>
            <a:r>
              <a:rPr lang="en-GB" sz="2800" dirty="0" smtClean="0">
                <a:latin typeface="Calibri" pitchFamily="34" charset="0"/>
              </a:rPr>
              <a:t>A = {1,2}, B = {</a:t>
            </a:r>
            <a:r>
              <a:rPr lang="en-GB" sz="2800" dirty="0" err="1" smtClean="0">
                <a:latin typeface="Calibri" pitchFamily="34" charset="0"/>
              </a:rPr>
              <a:t>x,y,z</a:t>
            </a:r>
            <a:r>
              <a:rPr lang="en-GB" sz="2800" dirty="0" smtClean="0">
                <a:latin typeface="Calibri" pitchFamily="34" charset="0"/>
              </a:rPr>
              <a:t>}</a:t>
            </a:r>
          </a:p>
          <a:p>
            <a:pPr marL="457200" lvl="1" indent="0" eaLnBrk="0" hangingPunct="0">
              <a:buNone/>
            </a:pPr>
            <a:r>
              <a:rPr lang="en-GB" dirty="0" smtClean="0">
                <a:latin typeface="Calibri" pitchFamily="34" charset="0"/>
              </a:rPr>
              <a:t>A </a:t>
            </a:r>
            <a:r>
              <a:rPr lang="en-GB" dirty="0" smtClean="0">
                <a:latin typeface="Calibri" pitchFamily="34" charset="0"/>
                <a:sym typeface="Symbol" pitchFamily="18" charset="2"/>
              </a:rPr>
              <a:t> B = {(1,x), (1,y), (1,z), (2,x), (2,y), (2,z)}</a:t>
            </a:r>
            <a:r>
              <a:rPr lang="en-GB" dirty="0" smtClean="0">
                <a:latin typeface="Calibri" pitchFamily="34" charset="0"/>
              </a:rPr>
              <a:t> </a:t>
            </a:r>
          </a:p>
          <a:p>
            <a:pPr marL="457200" lvl="1" indent="0" eaLnBrk="0" hangingPunct="0">
              <a:buNone/>
            </a:pPr>
            <a:r>
              <a:rPr lang="en-GB" dirty="0" smtClean="0">
                <a:latin typeface="Calibri" pitchFamily="34" charset="0"/>
              </a:rPr>
              <a:t>B </a:t>
            </a:r>
            <a:r>
              <a:rPr lang="en-GB" dirty="0" smtClean="0">
                <a:latin typeface="Calibri" pitchFamily="34" charset="0"/>
                <a:sym typeface="Symbol" pitchFamily="18" charset="2"/>
              </a:rPr>
              <a:t> A = {(x,1), (x,2), (y,1), (y,2), (z,1), (z,2)}</a:t>
            </a:r>
          </a:p>
          <a:p>
            <a:pPr marL="514350" lvl="1" indent="-457200" eaLnBrk="0" hangingPunct="0">
              <a:buFont typeface="Arial" panose="020B0604020202020204" pitchFamily="34" charset="0"/>
              <a:buChar char="•"/>
            </a:pPr>
            <a:r>
              <a:rPr lang="en-GB" sz="2800" dirty="0" smtClean="0">
                <a:sym typeface="Symbol" pitchFamily="18" charset="2"/>
              </a:rPr>
              <a:t>In general:  </a:t>
            </a:r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A</a:t>
            </a:r>
            <a:r>
              <a:rPr lang="en-GB" b="1" baseline="-25000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1</a:t>
            </a:r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  A</a:t>
            </a:r>
            <a:r>
              <a:rPr lang="en-GB" b="1" baseline="-25000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2 </a:t>
            </a:r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 …</a:t>
            </a:r>
            <a:r>
              <a:rPr lang="en-GB" b="1" baseline="-25000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 </a:t>
            </a:r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 A</a:t>
            </a:r>
            <a:r>
              <a:rPr lang="en-GB" b="1" baseline="-25000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n</a:t>
            </a:r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 </a:t>
            </a:r>
            <a:b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</a:br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≜</a:t>
            </a:r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{(a</a:t>
            </a:r>
            <a:r>
              <a:rPr lang="en-GB" b="1" baseline="-25000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1</a:t>
            </a:r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,a</a:t>
            </a:r>
            <a:r>
              <a:rPr lang="en-GB" b="1" baseline="-25000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2</a:t>
            </a:r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, … , a</a:t>
            </a:r>
            <a:r>
              <a:rPr lang="en-GB" b="1" baseline="-25000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n</a:t>
            </a:r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) | </a:t>
            </a:r>
            <a:r>
              <a:rPr lang="en-GB" b="1" dirty="0" err="1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a</a:t>
            </a:r>
            <a:r>
              <a:rPr lang="en-GB" b="1" baseline="-25000" dirty="0" err="1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i</a:t>
            </a:r>
            <a:r>
              <a:rPr lang="en-GB" b="1" dirty="0" err="1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A</a:t>
            </a:r>
            <a:r>
              <a:rPr lang="en-GB" b="1" baseline="-25000" dirty="0" err="1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i</a:t>
            </a:r>
            <a:r>
              <a:rPr lang="en-GB" b="1" baseline="-25000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   </a:t>
            </a:r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for </a:t>
            </a:r>
            <a:r>
              <a:rPr lang="en-GB" b="1" dirty="0" err="1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i</a:t>
            </a:r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=1,2, …, n</a:t>
            </a:r>
            <a:r>
              <a:rPr lang="en-GB" b="1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}</a:t>
            </a:r>
          </a:p>
          <a:p>
            <a:pPr marL="514350" lvl="1" indent="-457200" eaLnBrk="0" hangingPunct="0">
              <a:buFont typeface="Arial" panose="020B0604020202020204" pitchFamily="34" charset="0"/>
              <a:buChar char="•"/>
            </a:pPr>
            <a:r>
              <a:rPr lang="en-US" sz="2800" dirty="0"/>
              <a:t>| </a:t>
            </a:r>
            <a:r>
              <a:rPr lang="en-GB" sz="2800" dirty="0">
                <a:sym typeface="Symbol" pitchFamily="18" charset="2"/>
              </a:rPr>
              <a:t>A</a:t>
            </a:r>
            <a:r>
              <a:rPr lang="en-GB" sz="2800" baseline="-25000" dirty="0">
                <a:sym typeface="Symbol" pitchFamily="18" charset="2"/>
              </a:rPr>
              <a:t>1</a:t>
            </a:r>
            <a:r>
              <a:rPr lang="en-GB" sz="2800" dirty="0">
                <a:sym typeface="Symbol" pitchFamily="18" charset="2"/>
              </a:rPr>
              <a:t>  A</a:t>
            </a:r>
            <a:r>
              <a:rPr lang="en-GB" sz="2800" baseline="-25000" dirty="0">
                <a:sym typeface="Symbol" pitchFamily="18" charset="2"/>
              </a:rPr>
              <a:t>2 </a:t>
            </a:r>
            <a:r>
              <a:rPr lang="en-GB" sz="2800" dirty="0">
                <a:sym typeface="Symbol" pitchFamily="18" charset="2"/>
              </a:rPr>
              <a:t> …</a:t>
            </a:r>
            <a:r>
              <a:rPr lang="en-GB" sz="2800" baseline="-25000" dirty="0">
                <a:sym typeface="Symbol" pitchFamily="18" charset="2"/>
              </a:rPr>
              <a:t> </a:t>
            </a:r>
            <a:r>
              <a:rPr lang="en-GB" sz="2800" dirty="0">
                <a:sym typeface="Symbol" pitchFamily="18" charset="2"/>
              </a:rPr>
              <a:t> A</a:t>
            </a:r>
            <a:r>
              <a:rPr lang="en-GB" sz="2800" baseline="-25000" dirty="0">
                <a:sym typeface="Symbol" pitchFamily="18" charset="2"/>
              </a:rPr>
              <a:t>n</a:t>
            </a:r>
            <a:r>
              <a:rPr lang="en-GB" sz="2800" dirty="0">
                <a:sym typeface="Symbol" pitchFamily="18" charset="2"/>
              </a:rPr>
              <a:t> | = |A</a:t>
            </a:r>
            <a:r>
              <a:rPr lang="en-GB" sz="2800" baseline="-25000" dirty="0">
                <a:sym typeface="Symbol" pitchFamily="18" charset="2"/>
              </a:rPr>
              <a:t>1</a:t>
            </a:r>
            <a:r>
              <a:rPr lang="en-GB" sz="2800" dirty="0">
                <a:sym typeface="Symbol" pitchFamily="18" charset="2"/>
              </a:rPr>
              <a:t>| |A</a:t>
            </a:r>
            <a:r>
              <a:rPr lang="en-GB" sz="2800" baseline="-25000" dirty="0">
                <a:sym typeface="Symbol" pitchFamily="18" charset="2"/>
              </a:rPr>
              <a:t>2 </a:t>
            </a:r>
            <a:r>
              <a:rPr lang="en-GB" sz="2800" dirty="0">
                <a:sym typeface="Symbol" pitchFamily="18" charset="2"/>
              </a:rPr>
              <a:t>| …</a:t>
            </a:r>
            <a:r>
              <a:rPr lang="en-GB" sz="2800" baseline="-25000" dirty="0">
                <a:sym typeface="Symbol" pitchFamily="18" charset="2"/>
              </a:rPr>
              <a:t> </a:t>
            </a:r>
            <a:r>
              <a:rPr lang="en-GB" sz="2800" dirty="0">
                <a:sym typeface="Symbol" pitchFamily="18" charset="2"/>
              </a:rPr>
              <a:t>|A</a:t>
            </a:r>
            <a:r>
              <a:rPr lang="en-GB" sz="2800" baseline="-25000" dirty="0">
                <a:sym typeface="Symbol" pitchFamily="18" charset="2"/>
              </a:rPr>
              <a:t>n</a:t>
            </a:r>
            <a:r>
              <a:rPr lang="en-GB" sz="2800" dirty="0">
                <a:sym typeface="Symbol" pitchFamily="18" charset="2"/>
              </a:rPr>
              <a:t> |</a:t>
            </a:r>
          </a:p>
          <a:p>
            <a:pPr marL="514350" lvl="1" indent="-457200" eaLnBrk="0" hangingPunct="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  <a:sym typeface="Symbol" pitchFamily="18" charset="2"/>
            </a:endParaRPr>
          </a:p>
          <a:p>
            <a:pPr marL="514350" indent="-457200" eaLnBrk="0" hangingPunct="0"/>
            <a:endParaRPr lang="en-GB" dirty="0">
              <a:latin typeface="Calibri" pitchFamily="34" charset="0"/>
              <a:sym typeface="Symbol" pitchFamily="18" charset="2"/>
            </a:endParaRPr>
          </a:p>
          <a:p>
            <a:pPr marL="457200" lvl="1" indent="0" eaLnBrk="0" hangingPunct="0">
              <a:buNone/>
            </a:pPr>
            <a:endParaRPr lang="en-GB" dirty="0" smtClean="0">
              <a:latin typeface="Calibri" pitchFamily="34" charset="0"/>
              <a:sym typeface="Symbol" pitchFamily="18" charset="2"/>
            </a:endParaRPr>
          </a:p>
          <a:p>
            <a:pPr marL="0" indent="0" eaLnBrk="0" hangingPunct="0">
              <a:buNone/>
            </a:pPr>
            <a:endParaRPr lang="en-GB" dirty="0" smtClean="0">
              <a:latin typeface="Calibri" pitchFamily="34" charset="0"/>
              <a:sym typeface="Symbol" pitchFamily="18" charset="2"/>
            </a:endParaRPr>
          </a:p>
          <a:p>
            <a:pPr lvl="1" eaLnBrk="0" hangingPunct="0">
              <a:buNone/>
            </a:pPr>
            <a:endParaRPr lang="en-GB" dirty="0" smtClean="0">
              <a:latin typeface="+mj-lt"/>
            </a:endParaRPr>
          </a:p>
          <a:p>
            <a:pPr eaLnBrk="0" hangingPunct="0"/>
            <a:endParaRPr lang="en-GB" b="1" dirty="0" smtClean="0">
              <a:latin typeface="+mj-lt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4200" y="3657600"/>
            <a:ext cx="2057400" cy="1828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629400" y="5562601"/>
            <a:ext cx="2247900" cy="380999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GB" b="0"/>
              <a:t> </a:t>
            </a: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6400800" y="4038600"/>
            <a:ext cx="381000" cy="1281113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GB" b="0"/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70104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8"/>
          <p:cNvSpPr>
            <a:spLocks noChangeArrowheads="1"/>
          </p:cNvSpPr>
          <p:nvPr/>
        </p:nvSpPr>
        <p:spPr bwMode="auto">
          <a:xfrm>
            <a:off x="74676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84582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6553200" y="4953000"/>
            <a:ext cx="76200" cy="7620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6553200" y="4267200"/>
            <a:ext cx="76200" cy="7620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6591300" y="4953000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6591300" y="4267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 flipV="1">
            <a:off x="8534400" y="4267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 flipV="1">
            <a:off x="7467600" y="4267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 flipV="1">
            <a:off x="7086600" y="4267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" name="Oval 34"/>
          <p:cNvSpPr>
            <a:spLocks noChangeArrowheads="1"/>
          </p:cNvSpPr>
          <p:nvPr/>
        </p:nvSpPr>
        <p:spPr bwMode="auto">
          <a:xfrm>
            <a:off x="7010400" y="48768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35"/>
          <p:cNvSpPr>
            <a:spLocks noChangeArrowheads="1"/>
          </p:cNvSpPr>
          <p:nvPr/>
        </p:nvSpPr>
        <p:spPr bwMode="auto">
          <a:xfrm>
            <a:off x="7391400" y="48768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36"/>
          <p:cNvSpPr>
            <a:spLocks noChangeArrowheads="1"/>
          </p:cNvSpPr>
          <p:nvPr/>
        </p:nvSpPr>
        <p:spPr bwMode="auto">
          <a:xfrm>
            <a:off x="8458200" y="48768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38"/>
          <p:cNvSpPr>
            <a:spLocks noChangeArrowheads="1"/>
          </p:cNvSpPr>
          <p:nvPr/>
        </p:nvSpPr>
        <p:spPr bwMode="auto">
          <a:xfrm>
            <a:off x="7010400" y="4191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39"/>
          <p:cNvSpPr>
            <a:spLocks noChangeArrowheads="1"/>
          </p:cNvSpPr>
          <p:nvPr/>
        </p:nvSpPr>
        <p:spPr bwMode="auto">
          <a:xfrm>
            <a:off x="7391400" y="4191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>
            <a:off x="8458200" y="4191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6934200" y="5867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x</a:t>
            </a:r>
            <a:endParaRPr lang="en-US" sz="1800" b="0" dirty="0">
              <a:latin typeface="Tahoma" pitchFamily="34" charset="0"/>
            </a:endParaRP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7315200" y="5867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y</a:t>
            </a:r>
            <a:endParaRPr lang="en-US" sz="1800" b="0" dirty="0">
              <a:latin typeface="Tahoma" pitchFamily="34" charset="0"/>
            </a:endParaRP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8382000" y="5867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z</a:t>
            </a:r>
            <a:endParaRPr lang="en-US" sz="1800" b="0" dirty="0">
              <a:latin typeface="Tahoma" pitchFamily="34" charset="0"/>
            </a:endParaRP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6096000" y="48006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1</a:t>
            </a:r>
            <a:endParaRPr lang="en-US" sz="1800" b="0" dirty="0">
              <a:latin typeface="Tahoma" pitchFamily="34" charset="0"/>
            </a:endParaRP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6096000" y="4191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2</a:t>
            </a:r>
            <a:endParaRPr lang="en-US" sz="1800" b="0" dirty="0">
              <a:latin typeface="Tahoma" pitchFamily="34" charset="0"/>
            </a:endParaRPr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8382000" y="37338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 smtClean="0">
                <a:latin typeface="Tahoma" pitchFamily="34" charset="0"/>
              </a:rPr>
              <a:t>(</a:t>
            </a:r>
            <a:r>
              <a:rPr lang="en-US" dirty="0">
                <a:latin typeface="Tahoma" pitchFamily="34" charset="0"/>
              </a:rPr>
              <a:t>z</a:t>
            </a:r>
            <a:r>
              <a:rPr lang="en-US" b="0" dirty="0" smtClean="0">
                <a:latin typeface="Tahoma" pitchFamily="34" charset="0"/>
              </a:rPr>
              <a:t>,2)</a:t>
            </a:r>
            <a:endParaRPr lang="en-US" b="0" dirty="0">
              <a:latin typeface="Tahoma" pitchFamily="34" charset="0"/>
            </a:endParaRPr>
          </a:p>
        </p:txBody>
      </p:sp>
      <p:pic>
        <p:nvPicPr>
          <p:cNvPr id="4098" name="Picture 2" descr="Frans Hals - Portret van René Descart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4" r="11852" b="31444"/>
          <a:stretch/>
        </p:blipFill>
        <p:spPr bwMode="auto">
          <a:xfrm>
            <a:off x="7086600" y="747182"/>
            <a:ext cx="1693335" cy="191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2800" y="2667000"/>
            <a:ext cx="161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René </a:t>
            </a:r>
            <a:r>
              <a:rPr lang="en-US" dirty="0" smtClean="0"/>
              <a:t>Descartes</a:t>
            </a:r>
          </a:p>
          <a:p>
            <a:r>
              <a:rPr lang="en-US" dirty="0" smtClean="0"/>
              <a:t>(1596-1650)</a:t>
            </a:r>
            <a:endParaRPr lang="en-US" dirty="0"/>
          </a:p>
        </p:txBody>
      </p:sp>
      <p:sp>
        <p:nvSpPr>
          <p:cNvPr id="4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3200400" cy="349250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Picture from </a:t>
            </a:r>
            <a:r>
              <a:rPr lang="en-US" dirty="0" err="1" smtClean="0">
                <a:solidFill>
                  <a:prstClr val="black"/>
                </a:solidFill>
              </a:rPr>
              <a:t>wikipedia</a:t>
            </a:r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8600" y="1066800"/>
            <a:ext cx="6553200" cy="12954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0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778027"/>
              </p:ext>
            </p:extLst>
          </p:nvPr>
        </p:nvGraphicFramePr>
        <p:xfrm>
          <a:off x="2590800" y="1598612"/>
          <a:ext cx="51054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4" imgW="1358640" imgH="228600" progId="Equation.3">
                  <p:embed/>
                </p:oleObj>
              </mc:Choice>
              <mc:Fallback>
                <p:oleObj name="Equation" r:id="rId4" imgW="1358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98612"/>
                        <a:ext cx="5105400" cy="6873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2590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collection of nonempty sets {A</a:t>
            </a:r>
            <a:r>
              <a:rPr lang="en-US" baseline="-25000" dirty="0" smtClean="0"/>
              <a:t>1</a:t>
            </a:r>
            <a:r>
              <a:rPr lang="en-US" dirty="0" smtClean="0"/>
              <a:t>,A</a:t>
            </a:r>
            <a:r>
              <a:rPr lang="en-US" baseline="-25000" dirty="0" smtClean="0"/>
              <a:t>2</a:t>
            </a:r>
            <a:r>
              <a:rPr lang="en-US" dirty="0" smtClean="0"/>
              <a:t>,…,A</a:t>
            </a:r>
            <a:r>
              <a:rPr lang="en-US" baseline="-25000" dirty="0" smtClean="0"/>
              <a:t>n</a:t>
            </a:r>
            <a:r>
              <a:rPr lang="en-US" dirty="0" smtClean="0"/>
              <a:t>} is a </a:t>
            </a:r>
            <a:r>
              <a:rPr lang="en-US" dirty="0" smtClean="0">
                <a:solidFill>
                  <a:srgbClr val="C00000"/>
                </a:solidFill>
              </a:rPr>
              <a:t>partition</a:t>
            </a:r>
            <a:r>
              <a:rPr lang="en-US" dirty="0" smtClean="0"/>
              <a:t> of a set A, </a:t>
            </a:r>
            <a:r>
              <a:rPr lang="en-US" i="1" dirty="0" err="1" smtClean="0"/>
              <a:t>iff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GB" sz="3200" i="1" dirty="0" smtClean="0">
                <a:latin typeface="+mj-lt"/>
              </a:rPr>
              <a:t>A</a:t>
            </a:r>
            <a:r>
              <a:rPr lang="en-US" baseline="-250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, </a:t>
            </a:r>
            <a:r>
              <a:rPr lang="en-GB" sz="3200" i="1" dirty="0" smtClean="0">
                <a:latin typeface="+mj-lt"/>
              </a:rPr>
              <a:t>A</a:t>
            </a:r>
            <a:r>
              <a:rPr lang="en-US" baseline="-25000" dirty="0" smtClean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, …, </a:t>
            </a:r>
            <a:r>
              <a:rPr lang="en-GB" sz="3200" i="1" dirty="0" smtClean="0">
                <a:latin typeface="+mj-lt"/>
              </a:rPr>
              <a:t>A</a:t>
            </a:r>
            <a:r>
              <a:rPr lang="en-US" baseline="-25000" dirty="0" smtClean="0">
                <a:latin typeface="+mj-lt"/>
              </a:rPr>
              <a:t>n</a:t>
            </a:r>
            <a:r>
              <a:rPr lang="en-US" dirty="0" smtClean="0">
                <a:latin typeface="+mj-lt"/>
              </a:rPr>
              <a:t> are </a:t>
            </a:r>
            <a:r>
              <a:rPr lang="en-US" i="1" dirty="0" smtClean="0">
                <a:latin typeface="+mj-lt"/>
              </a:rPr>
              <a:t>mutually disjoint</a:t>
            </a:r>
            <a:r>
              <a:rPr lang="en-US" dirty="0" smtClean="0">
                <a:latin typeface="+mj-lt"/>
              </a:rPr>
              <a:t>, i.e. </a:t>
            </a:r>
          </a:p>
          <a:p>
            <a:pPr lvl="1">
              <a:buSzPct val="75000"/>
              <a:buNone/>
            </a:pPr>
            <a:r>
              <a:rPr lang="en-GB" sz="3200" i="1" dirty="0" smtClean="0">
                <a:latin typeface="+mj-lt"/>
              </a:rPr>
              <a:t>A</a:t>
            </a:r>
            <a:r>
              <a:rPr lang="en-US" baseline="-25000" dirty="0" smtClean="0">
                <a:latin typeface="+mj-lt"/>
              </a:rPr>
              <a:t>i</a:t>
            </a:r>
            <a:r>
              <a:rPr lang="en-GB" sz="3200" dirty="0" smtClean="0">
                <a:latin typeface="+mj-lt"/>
              </a:rPr>
              <a:t> </a:t>
            </a:r>
            <a:r>
              <a:rPr lang="en-GB" sz="3200" dirty="0" smtClean="0">
                <a:latin typeface="+mj-lt"/>
                <a:sym typeface="Symbol" pitchFamily="18" charset="2"/>
              </a:rPr>
              <a:t> </a:t>
            </a:r>
            <a:r>
              <a:rPr lang="en-GB" sz="3200" i="1" dirty="0" smtClean="0">
                <a:latin typeface="+mj-lt"/>
              </a:rPr>
              <a:t>A</a:t>
            </a:r>
            <a:r>
              <a:rPr lang="en-US" baseline="-25000" dirty="0" smtClean="0">
                <a:latin typeface="+mj-lt"/>
              </a:rPr>
              <a:t>j</a:t>
            </a:r>
            <a:r>
              <a:rPr lang="en-GB" sz="3200" dirty="0" smtClean="0">
                <a:latin typeface="+mj-lt"/>
                <a:sym typeface="Symbol" pitchFamily="18" charset="2"/>
              </a:rPr>
              <a:t> =  for all </a:t>
            </a:r>
            <a:r>
              <a:rPr lang="en-GB" sz="3200" i="1" dirty="0" smtClean="0">
                <a:latin typeface="+mj-lt"/>
                <a:sym typeface="Symbol" pitchFamily="18" charset="2"/>
              </a:rPr>
              <a:t>i</a:t>
            </a:r>
            <a:r>
              <a:rPr lang="en-GB" sz="3200" dirty="0" smtClean="0">
                <a:latin typeface="+mj-lt"/>
                <a:sym typeface="Symbol" pitchFamily="18" charset="2"/>
              </a:rPr>
              <a:t>, </a:t>
            </a:r>
            <a:r>
              <a:rPr lang="en-GB" sz="3200" i="1" dirty="0" smtClean="0">
                <a:latin typeface="+mj-lt"/>
                <a:sym typeface="Symbol" pitchFamily="18" charset="2"/>
              </a:rPr>
              <a:t>j</a:t>
            </a:r>
            <a:r>
              <a:rPr lang="en-GB" sz="3200" dirty="0" smtClean="0">
                <a:latin typeface="+mj-lt"/>
                <a:sym typeface="Symbol" pitchFamily="18" charset="2"/>
              </a:rPr>
              <a:t> = 1,2,…,</a:t>
            </a:r>
            <a:r>
              <a:rPr lang="en-GB" sz="3200" i="1" dirty="0" smtClean="0">
                <a:latin typeface="+mj-lt"/>
                <a:sym typeface="Symbol" pitchFamily="18" charset="2"/>
              </a:rPr>
              <a:t>n</a:t>
            </a:r>
            <a:r>
              <a:rPr lang="en-GB" sz="3200" dirty="0" smtClean="0">
                <a:latin typeface="+mj-lt"/>
                <a:sym typeface="Symbol" pitchFamily="18" charset="2"/>
              </a:rPr>
              <a:t>, and </a:t>
            </a:r>
            <a:r>
              <a:rPr lang="en-GB" sz="3200" i="1" dirty="0" smtClean="0">
                <a:latin typeface="+mj-lt"/>
                <a:sym typeface="Symbol" pitchFamily="18" charset="2"/>
              </a:rPr>
              <a:t>i </a:t>
            </a:r>
            <a:r>
              <a:rPr lang="en-GB" sz="3200" dirty="0" smtClean="0">
                <a:latin typeface="+mj-lt"/>
                <a:sym typeface="Symbol" pitchFamily="18" charset="2"/>
              </a:rPr>
              <a:t></a:t>
            </a:r>
            <a:r>
              <a:rPr lang="en-GB" sz="3200" i="1" dirty="0" smtClean="0">
                <a:latin typeface="+mj-lt"/>
                <a:sym typeface="Symbol" pitchFamily="18" charset="2"/>
              </a:rPr>
              <a:t> j</a:t>
            </a:r>
            <a:r>
              <a:rPr lang="en-GB" sz="3200" dirty="0" smtClean="0">
                <a:latin typeface="+mj-lt"/>
                <a:sym typeface="Symbol" pitchFamily="18" charset="2"/>
              </a:rPr>
              <a:t>.</a:t>
            </a:r>
            <a:endParaRPr lang="en-US" sz="3200" dirty="0">
              <a:latin typeface="+mj-lt"/>
              <a:sym typeface="Symbol" pitchFamily="18" charset="2"/>
            </a:endParaRP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819400" y="3962400"/>
            <a:ext cx="3200400" cy="1600200"/>
            <a:chOff x="1632" y="2880"/>
            <a:chExt cx="2016" cy="1008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32" y="2880"/>
              <a:ext cx="2016" cy="100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824" y="3024"/>
              <a:ext cx="360" cy="672"/>
            </a:xfrm>
            <a:custGeom>
              <a:avLst/>
              <a:gdLst>
                <a:gd name="T0" fmla="*/ 144 w 360"/>
                <a:gd name="T1" fmla="*/ 0 h 672"/>
                <a:gd name="T2" fmla="*/ 336 w 360"/>
                <a:gd name="T3" fmla="*/ 240 h 672"/>
                <a:gd name="T4" fmla="*/ 0 w 360"/>
                <a:gd name="T5" fmla="*/ 672 h 672"/>
                <a:gd name="T6" fmla="*/ 0 60000 65536"/>
                <a:gd name="T7" fmla="*/ 0 60000 65536"/>
                <a:gd name="T8" fmla="*/ 0 60000 65536"/>
                <a:gd name="T9" fmla="*/ 0 w 360"/>
                <a:gd name="T10" fmla="*/ 0 h 672"/>
                <a:gd name="T11" fmla="*/ 360 w 360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672">
                  <a:moveTo>
                    <a:pt x="144" y="0"/>
                  </a:moveTo>
                  <a:cubicBezTo>
                    <a:pt x="252" y="64"/>
                    <a:pt x="360" y="128"/>
                    <a:pt x="336" y="240"/>
                  </a:cubicBezTo>
                  <a:cubicBezTo>
                    <a:pt x="312" y="352"/>
                    <a:pt x="156" y="512"/>
                    <a:pt x="0" y="6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80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60" y="2928"/>
              <a:ext cx="816" cy="344"/>
            </a:xfrm>
            <a:custGeom>
              <a:avLst/>
              <a:gdLst>
                <a:gd name="T0" fmla="*/ 0 w 816"/>
                <a:gd name="T1" fmla="*/ 336 h 344"/>
                <a:gd name="T2" fmla="*/ 576 w 816"/>
                <a:gd name="T3" fmla="*/ 288 h 344"/>
                <a:gd name="T4" fmla="*/ 816 w 816"/>
                <a:gd name="T5" fmla="*/ 0 h 344"/>
                <a:gd name="T6" fmla="*/ 0 60000 65536"/>
                <a:gd name="T7" fmla="*/ 0 60000 65536"/>
                <a:gd name="T8" fmla="*/ 0 60000 65536"/>
                <a:gd name="T9" fmla="*/ 0 w 816"/>
                <a:gd name="T10" fmla="*/ 0 h 344"/>
                <a:gd name="T11" fmla="*/ 816 w 816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44">
                  <a:moveTo>
                    <a:pt x="0" y="336"/>
                  </a:moveTo>
                  <a:cubicBezTo>
                    <a:pt x="220" y="340"/>
                    <a:pt x="440" y="344"/>
                    <a:pt x="576" y="288"/>
                  </a:cubicBezTo>
                  <a:cubicBezTo>
                    <a:pt x="712" y="232"/>
                    <a:pt x="764" y="116"/>
                    <a:pt x="81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80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688" y="3216"/>
              <a:ext cx="1" cy="672"/>
            </a:xfrm>
            <a:custGeom>
              <a:avLst/>
              <a:gdLst>
                <a:gd name="T0" fmla="*/ 0 w 1"/>
                <a:gd name="T1" fmla="*/ 0 h 672"/>
                <a:gd name="T2" fmla="*/ 0 w 1"/>
                <a:gd name="T3" fmla="*/ 672 h 672"/>
                <a:gd name="T4" fmla="*/ 0 60000 65536"/>
                <a:gd name="T5" fmla="*/ 0 60000 65536"/>
                <a:gd name="T6" fmla="*/ 0 w 1"/>
                <a:gd name="T7" fmla="*/ 0 h 672"/>
                <a:gd name="T8" fmla="*/ 1 w 1"/>
                <a:gd name="T9" fmla="*/ 672 h 6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72">
                  <a:moveTo>
                    <a:pt x="0" y="0"/>
                  </a:moveTo>
                  <a:cubicBezTo>
                    <a:pt x="0" y="0"/>
                    <a:pt x="0" y="336"/>
                    <a:pt x="0" y="6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80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688" y="3216"/>
              <a:ext cx="864" cy="432"/>
            </a:xfrm>
            <a:custGeom>
              <a:avLst/>
              <a:gdLst>
                <a:gd name="T0" fmla="*/ 0 w 864"/>
                <a:gd name="T1" fmla="*/ 432 h 432"/>
                <a:gd name="T2" fmla="*/ 864 w 864"/>
                <a:gd name="T3" fmla="*/ 0 h 432"/>
                <a:gd name="T4" fmla="*/ 0 60000 65536"/>
                <a:gd name="T5" fmla="*/ 0 60000 65536"/>
                <a:gd name="T6" fmla="*/ 0 w 864"/>
                <a:gd name="T7" fmla="*/ 0 h 432"/>
                <a:gd name="T8" fmla="*/ 864 w 86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64" h="432">
                  <a:moveTo>
                    <a:pt x="0" y="432"/>
                  </a:moveTo>
                  <a:cubicBezTo>
                    <a:pt x="0" y="432"/>
                    <a:pt x="432" y="216"/>
                    <a:pt x="86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8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680" y="3216"/>
              <a:ext cx="3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0"/>
                <a:t>A</a:t>
              </a:r>
              <a:r>
                <a:rPr lang="en-US" sz="2800" b="0" baseline="-25000"/>
                <a:t>1</a:t>
              </a:r>
              <a:endParaRPr lang="en-US" sz="2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256" y="2928"/>
              <a:ext cx="3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0"/>
                <a:t>A</a:t>
              </a:r>
              <a:r>
                <a:rPr lang="en-US" sz="2800" b="0" baseline="-25000"/>
                <a:t>2</a:t>
              </a:r>
              <a:endParaRPr lang="en-US" sz="2800" b="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160" y="3456"/>
              <a:ext cx="4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0" dirty="0"/>
                <a:t>A</a:t>
              </a:r>
              <a:r>
                <a:rPr lang="en-US" sz="2800" b="0" baseline="-25000" dirty="0"/>
                <a:t>4</a:t>
              </a:r>
              <a:endParaRPr lang="en-US" sz="2800" b="0" dirty="0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880" y="3120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0"/>
                <a:t>A</a:t>
              </a:r>
              <a:r>
                <a:rPr lang="en-US" sz="2800" b="0" baseline="-25000"/>
                <a:t>3</a:t>
              </a:r>
              <a:endParaRPr lang="en-US" sz="28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024" y="3456"/>
              <a:ext cx="4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0" dirty="0"/>
                <a:t>A</a:t>
              </a:r>
              <a:r>
                <a:rPr lang="en-US" sz="2800" b="0" baseline="-25000" dirty="0"/>
                <a:t>5</a:t>
              </a:r>
              <a:endParaRPr lang="en-US" sz="2800" b="0" dirty="0"/>
            </a:p>
          </p:txBody>
        </p:sp>
      </p:grp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172200" y="4495800"/>
            <a:ext cx="38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dirty="0"/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182" y="1243013"/>
            <a:ext cx="8153400" cy="2286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7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6962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Membership, null set, equality, subset</a:t>
            </a:r>
          </a:p>
          <a:p>
            <a:r>
              <a:rPr lang="en-US" dirty="0" smtClean="0"/>
              <a:t>Venn diagram</a:t>
            </a:r>
          </a:p>
          <a:p>
            <a:r>
              <a:rPr lang="en-US" dirty="0" smtClean="0"/>
              <a:t>Set operations</a:t>
            </a:r>
          </a:p>
          <a:p>
            <a:pPr lvl="1"/>
            <a:r>
              <a:rPr lang="en-US" dirty="0" smtClean="0"/>
              <a:t>Union, intersection, complement, difference, </a:t>
            </a:r>
            <a:r>
              <a:rPr lang="en-US" dirty="0"/>
              <a:t>C</a:t>
            </a:r>
            <a:r>
              <a:rPr lang="en-US" dirty="0" smtClean="0"/>
              <a:t>artesian product</a:t>
            </a:r>
          </a:p>
          <a:p>
            <a:r>
              <a:rPr lang="en-US" dirty="0" smtClean="0"/>
              <a:t>Partition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6146" name="Picture 2" descr="http://filipspagnoli.files.wordpress.com/2011/10/statistical-jo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898392"/>
            <a:ext cx="3333750" cy="219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356351"/>
            <a:ext cx="7391400" cy="349250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http://filipspagnoli.files.wordpress.com/2011/10/statistical-joke.jpg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I/II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Content Placeholder 3" descr="Virus Venn Diagra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7171" y="3143572"/>
            <a:ext cx="4803429" cy="2571428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3200400" cy="349250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</a:t>
            </a:r>
            <a:r>
              <a:rPr lang="en-US" dirty="0" err="1" smtClean="0">
                <a:solidFill>
                  <a:prstClr val="black"/>
                </a:solidFill>
              </a:rPr>
              <a:t>xkcd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709916"/>
            <a:ext cx="8077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Definitions related to 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Set, membership, empty set, set equality, subset, cardinality, power set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124200"/>
            <a:ext cx="304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Venn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Union, intersection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Cardinality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Cartesian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Partition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73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sz="4900" b="1" dirty="0" smtClean="0"/>
              <a:t>S</a:t>
            </a:r>
            <a:r>
              <a:rPr lang="en-US" dirty="0" smtClean="0"/>
              <a:t>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3058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</a:rPr>
              <a:t>A 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set</a:t>
            </a:r>
            <a:r>
              <a:rPr lang="en-US" sz="2800" dirty="0" smtClean="0">
                <a:latin typeface="Calibri" pitchFamily="34" charset="0"/>
              </a:rPr>
              <a:t> is a collection of abstract objects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Examples: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prime numbers, domain in predicate logic </a:t>
            </a:r>
          </a:p>
          <a:p>
            <a:r>
              <a:rPr lang="en-US" sz="2800" dirty="0" smtClean="0">
                <a:latin typeface="Calibri" pitchFamily="34" charset="0"/>
              </a:rPr>
              <a:t>Determined by (distinct) elements/members.  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E.g. 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{1, 2, 3} = {3, 1, 2} = {1, 3, 2}= </a:t>
            </a:r>
            <a:r>
              <a:rPr lang="en-US" dirty="0" smtClean="0">
                <a:latin typeface="Calibri" pitchFamily="34" charset="0"/>
              </a:rPr>
              <a:t>{1, 1, 1, 2, 3, 3, 3} </a:t>
            </a:r>
          </a:p>
          <a:p>
            <a:endParaRPr lang="en-US" sz="36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657600"/>
            <a:ext cx="85344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Two common ways to specify a set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Times New Roman" pitchFamily="18" charset="0"/>
              </a:rPr>
              <a:t>Explicit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: Enumerate the members</a:t>
            </a:r>
          </a:p>
          <a:p>
            <a:pPr marR="0" lvl="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e.g. A= {2, 3}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Times New Roman" pitchFamily="18" charset="0"/>
              </a:rPr>
              <a:t>Implicit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: Description </a:t>
            </a:r>
            <a:r>
              <a:rPr lang="en-US" sz="2400" dirty="0" smtClean="0">
                <a:cs typeface="Times New Roman" pitchFamily="18" charset="0"/>
              </a:rPr>
              <a:t>using predicates 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{</a:t>
            </a:r>
            <a:r>
              <a:rPr lang="en-US" sz="2400" dirty="0" err="1" smtClean="0">
                <a:solidFill>
                  <a:srgbClr val="C00000"/>
                </a:solidFill>
                <a:cs typeface="Times New Roman" pitchFamily="18" charset="0"/>
              </a:rPr>
              <a:t>x|P</a:t>
            </a:r>
            <a:r>
              <a:rPr lang="en-US" sz="2400" dirty="0" smtClean="0">
                <a:solidFill>
                  <a:srgbClr val="C00000"/>
                </a:solidFill>
                <a:cs typeface="Times New Roman" pitchFamily="18" charset="0"/>
              </a:rPr>
              <a:t>(x)}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Times New Roman" pitchFamily="18" charset="0"/>
            </a:endParaRPr>
          </a:p>
          <a:p>
            <a:pPr marR="0" lvl="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e.g. A = {x| x is a prime number}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143000"/>
            <a:ext cx="6477000" cy="5715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Membership &amp;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6962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ym typeface="Symbol" pitchFamily="18" charset="2"/>
              </a:rPr>
              <a:t>We write </a:t>
            </a:r>
            <a:r>
              <a:rPr lang="en-GB" dirty="0" err="1" smtClean="0">
                <a:solidFill>
                  <a:srgbClr val="C00000"/>
                </a:solidFill>
                <a:sym typeface="Symbol" pitchFamily="18" charset="2"/>
              </a:rPr>
              <a:t>xS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GB" dirty="0" err="1" smtClean="0">
                <a:sym typeface="Symbol" pitchFamily="18" charset="2"/>
              </a:rPr>
              <a:t>iff</a:t>
            </a:r>
            <a:r>
              <a:rPr lang="en-GB" dirty="0" smtClean="0">
                <a:sym typeface="Symbol" pitchFamily="18" charset="2"/>
              </a:rPr>
              <a:t> x is an element (member) of S. </a:t>
            </a:r>
            <a:endParaRPr lang="en-US" dirty="0" smtClean="0"/>
          </a:p>
          <a:p>
            <a:pPr lvl="1"/>
            <a:r>
              <a:rPr lang="en-US" dirty="0" smtClean="0"/>
              <a:t>e.g. A = {x| x is a prime number} then</a:t>
            </a:r>
            <a:r>
              <a:rPr lang="en-US" dirty="0"/>
              <a:t> </a:t>
            </a:r>
            <a:r>
              <a:rPr lang="en-US" dirty="0" smtClean="0">
                <a:latin typeface="+mj-lt"/>
              </a:rPr>
              <a:t>2</a:t>
            </a:r>
            <a:r>
              <a:rPr lang="en-GB" dirty="0" smtClean="0">
                <a:latin typeface="+mj-lt"/>
                <a:sym typeface="Symbol" pitchFamily="18" charset="2"/>
              </a:rPr>
              <a:t></a:t>
            </a:r>
            <a:r>
              <a:rPr lang="en-US" dirty="0" smtClean="0">
                <a:latin typeface="+mj-lt"/>
              </a:rPr>
              <a:t>A, 3</a:t>
            </a:r>
            <a:r>
              <a:rPr lang="en-GB" dirty="0" smtClean="0">
                <a:latin typeface="+mj-lt"/>
                <a:sym typeface="Symbol" pitchFamily="18" charset="2"/>
              </a:rPr>
              <a:t></a:t>
            </a:r>
            <a:r>
              <a:rPr lang="en-US" dirty="0" smtClean="0">
                <a:latin typeface="+mj-lt"/>
              </a:rPr>
              <a:t>A,</a:t>
            </a:r>
            <a:r>
              <a:rPr lang="en-US" dirty="0"/>
              <a:t> </a:t>
            </a:r>
            <a:r>
              <a:rPr lang="en-US" dirty="0" smtClean="0"/>
              <a:t>5</a:t>
            </a:r>
            <a:r>
              <a:rPr lang="en-GB" dirty="0" smtClean="0">
                <a:sym typeface="Symbol" pitchFamily="18" charset="2"/>
              </a:rPr>
              <a:t></a:t>
            </a:r>
            <a:r>
              <a:rPr lang="en-US" dirty="0" smtClean="0"/>
              <a:t>A,</a:t>
            </a:r>
            <a:r>
              <a:rPr lang="en-US" dirty="0" smtClean="0">
                <a:latin typeface="+mj-lt"/>
              </a:rPr>
              <a:t>…,1</a:t>
            </a:r>
            <a:r>
              <a:rPr lang="en-GB" dirty="0" smtClean="0">
                <a:latin typeface="+mj-lt"/>
                <a:sym typeface="Symbol" pitchFamily="18" charset="2"/>
              </a:rPr>
              <a:t></a:t>
            </a:r>
            <a:r>
              <a:rPr lang="en-US" dirty="0" smtClean="0">
                <a:latin typeface="+mj-lt"/>
              </a:rPr>
              <a:t>A, 4</a:t>
            </a:r>
            <a:r>
              <a:rPr lang="en-GB" dirty="0" smtClean="0">
                <a:latin typeface="+mj-lt"/>
                <a:sym typeface="Symbol" pitchFamily="18" charset="2"/>
              </a:rPr>
              <a:t></a:t>
            </a:r>
            <a:r>
              <a:rPr lang="en-US" dirty="0" smtClean="0">
                <a:latin typeface="+mj-lt"/>
              </a:rPr>
              <a:t>A, 6</a:t>
            </a:r>
            <a:r>
              <a:rPr lang="en-GB" dirty="0" smtClean="0">
                <a:latin typeface="+mj-lt"/>
                <a:sym typeface="Symbol" pitchFamily="18" charset="2"/>
              </a:rPr>
              <a:t></a:t>
            </a:r>
            <a:r>
              <a:rPr lang="en-US" dirty="0" smtClean="0">
                <a:latin typeface="+mj-lt"/>
              </a:rPr>
              <a:t>A, …</a:t>
            </a:r>
            <a:r>
              <a:rPr lang="en-US" dirty="0" smtClean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066800"/>
            <a:ext cx="7010400" cy="5715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2590800"/>
            <a:ext cx="76962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</a:pPr>
            <a:r>
              <a:rPr lang="en-US" dirty="0" smtClean="0">
                <a:latin typeface="+mj-lt"/>
              </a:rPr>
              <a:t>A set </a:t>
            </a:r>
            <a:r>
              <a:rPr lang="en-US" i="1" dirty="0" smtClean="0">
                <a:solidFill>
                  <a:srgbClr val="C00000"/>
                </a:solidFill>
                <a:latin typeface="+mj-lt"/>
              </a:rPr>
              <a:t>A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 is a </a:t>
            </a:r>
            <a:r>
              <a:rPr lang="en-US" i="1" dirty="0" smtClean="0">
                <a:solidFill>
                  <a:srgbClr val="C00000"/>
                </a:solidFill>
                <a:latin typeface="+mj-lt"/>
              </a:rPr>
              <a:t>subset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 of the set </a:t>
            </a:r>
            <a:r>
              <a:rPr lang="en-US" i="1" dirty="0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i="1" dirty="0" smtClean="0">
                <a:latin typeface="+mj-lt"/>
              </a:rPr>
              <a:t>, denoted by</a:t>
            </a:r>
            <a:r>
              <a:rPr lang="en-US" dirty="0" smtClean="0">
                <a:latin typeface="+mj-lt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+mj-lt"/>
              </a:rPr>
              <a:t>A </a:t>
            </a:r>
            <a:r>
              <a:rPr lang="en-GB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  B </a:t>
            </a:r>
            <a:r>
              <a:rPr lang="en-US" dirty="0" err="1" smtClean="0">
                <a:latin typeface="+mj-lt"/>
              </a:rPr>
              <a:t>iff</a:t>
            </a:r>
            <a:r>
              <a:rPr lang="en-US" dirty="0" smtClean="0">
                <a:latin typeface="+mj-lt"/>
              </a:rPr>
              <a:t> every element of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 is also an element of </a:t>
            </a:r>
            <a:r>
              <a:rPr lang="en-US" i="1" dirty="0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. i.e.,</a:t>
            </a:r>
          </a:p>
          <a:p>
            <a:pPr lvl="1" eaLnBrk="0" hangingPunct="0"/>
            <a:r>
              <a:rPr lang="en-GB" dirty="0" smtClean="0"/>
              <a:t>A</a:t>
            </a:r>
            <a:r>
              <a:rPr lang="en-GB" dirty="0" smtClean="0">
                <a:sym typeface="Symbol" pitchFamily="18" charset="2"/>
              </a:rPr>
              <a:t>B  ≜  x(</a:t>
            </a:r>
            <a:r>
              <a:rPr lang="en-GB" dirty="0" err="1" smtClean="0">
                <a:sym typeface="Symbol" pitchFamily="18" charset="2"/>
              </a:rPr>
              <a:t>xA</a:t>
            </a:r>
            <a:r>
              <a:rPr lang="en-GB" dirty="0" smtClean="0">
                <a:sym typeface="Symbol" pitchFamily="18" charset="2"/>
              </a:rPr>
              <a:t> </a:t>
            </a:r>
            <a:r>
              <a:rPr lang="en-GB" dirty="0" err="1" smtClean="0">
                <a:sym typeface="Symbol" pitchFamily="18" charset="2"/>
              </a:rPr>
              <a:t>xB</a:t>
            </a:r>
            <a:r>
              <a:rPr lang="en-GB" dirty="0" smtClean="0">
                <a:sym typeface="Symbol" pitchFamily="18" charset="2"/>
              </a:rPr>
              <a:t>)</a:t>
            </a:r>
          </a:p>
          <a:p>
            <a:pPr lvl="1" eaLnBrk="0" hangingPunct="0"/>
            <a:r>
              <a:rPr lang="en-GB" dirty="0" smtClean="0"/>
              <a:t>A</a:t>
            </a:r>
            <a:r>
              <a:rPr lang="en-GB" dirty="0" smtClean="0">
                <a:sym typeface="Symbol"/>
              </a:rPr>
              <a:t></a:t>
            </a:r>
            <a:r>
              <a:rPr lang="en-GB" dirty="0" smtClean="0">
                <a:sym typeface="Symbol" pitchFamily="18" charset="2"/>
              </a:rPr>
              <a:t>B  ≜  (</a:t>
            </a:r>
            <a:r>
              <a:rPr lang="en-GB" dirty="0" smtClean="0"/>
              <a:t>A</a:t>
            </a:r>
            <a:r>
              <a:rPr lang="en-GB" dirty="0" smtClean="0">
                <a:sym typeface="Symbol" pitchFamily="18" charset="2"/>
              </a:rPr>
              <a:t>B)</a:t>
            </a:r>
            <a:br>
              <a:rPr lang="en-GB" dirty="0" smtClean="0">
                <a:sym typeface="Symbol" pitchFamily="18" charset="2"/>
              </a:rPr>
            </a:br>
            <a:r>
              <a:rPr lang="en-GB" dirty="0" smtClean="0">
                <a:sym typeface="Symbol" pitchFamily="18" charset="2"/>
              </a:rPr>
              <a:t>             x(</a:t>
            </a:r>
            <a:r>
              <a:rPr lang="en-GB" dirty="0" err="1" smtClean="0">
                <a:sym typeface="Symbol" pitchFamily="18" charset="2"/>
              </a:rPr>
              <a:t>xAxB</a:t>
            </a:r>
            <a:r>
              <a:rPr lang="en-GB" dirty="0" smtClean="0">
                <a:sym typeface="Symbol" pitchFamily="18" charset="2"/>
              </a:rPr>
              <a:t>)</a:t>
            </a:r>
            <a:br>
              <a:rPr lang="en-GB" dirty="0" smtClean="0">
                <a:sym typeface="Symbol" pitchFamily="18" charset="2"/>
              </a:rPr>
            </a:br>
            <a:r>
              <a:rPr lang="en-GB" dirty="0" smtClean="0">
                <a:sym typeface="Symbol" pitchFamily="18" charset="2"/>
              </a:rPr>
              <a:t>            </a:t>
            </a:r>
            <a:r>
              <a:rPr lang="en-US" dirty="0" smtClean="0">
                <a:sym typeface="Symbol" pitchFamily="18" charset="2"/>
              </a:rPr>
              <a:t>x(</a:t>
            </a:r>
            <a:r>
              <a:rPr lang="en-US" dirty="0" err="1" smtClean="0">
                <a:sym typeface="Symbol" pitchFamily="18" charset="2"/>
              </a:rPr>
              <a:t>xA</a:t>
            </a:r>
            <a:r>
              <a:rPr lang="en-US" dirty="0" smtClean="0">
                <a:sym typeface="Symbol" pitchFamily="18" charset="2"/>
              </a:rPr>
              <a:t>  </a:t>
            </a:r>
            <a:r>
              <a:rPr lang="en-US" dirty="0" err="1" smtClean="0">
                <a:sym typeface="Symbol" pitchFamily="18" charset="2"/>
              </a:rPr>
              <a:t>xB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lvl="1" eaLnBrk="0" hangingPunct="0">
              <a:buFont typeface="Arial" panose="020B0604020202020204" pitchFamily="34" charset="0"/>
              <a:buNone/>
            </a:pPr>
            <a:endParaRPr lang="en-GB" dirty="0" smtClean="0">
              <a:sym typeface="Symbol" pitchFamily="18" charset="2"/>
            </a:endParaRPr>
          </a:p>
          <a:p>
            <a:pPr lvl="1" eaLnBrk="0" hangingPunct="0"/>
            <a:endParaRPr lang="en-US" dirty="0" smtClean="0">
              <a:sym typeface="Symbol" pitchFamily="18" charset="2"/>
            </a:endParaRPr>
          </a:p>
          <a:p>
            <a:pPr lvl="1" eaLnBrk="0" hangingPunct="0"/>
            <a:endParaRPr lang="en-US" dirty="0" smtClean="0">
              <a:sym typeface="Symbol" pitchFamily="18" charset="2"/>
            </a:endParaRPr>
          </a:p>
          <a:p>
            <a:pPr lvl="1" eaLnBrk="0" hangingPunct="0"/>
            <a:endParaRPr lang="en-US" dirty="0" smtClean="0">
              <a:latin typeface="+mj-lt"/>
            </a:endParaRPr>
          </a:p>
          <a:p>
            <a:pPr lvl="1"/>
            <a:endParaRPr lang="en-US" sz="3000" dirty="0" smtClean="0"/>
          </a:p>
          <a:p>
            <a:pPr lvl="1"/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5257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Subset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 versus Membership: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S = {rock, paper, scissors}</a:t>
            </a:r>
          </a:p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  <a:sym typeface="Symbol" pitchFamily="18" charset="2"/>
              </a:rPr>
              <a:t>R = {rock},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  <a:sym typeface="Symbol" pitchFamily="18" charset="2"/>
              </a:rPr>
              <a:t>R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  <a:sym typeface="Symbol" pitchFamily="18" charset="2"/>
              </a:rPr>
              <a:t> S,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  <a:sym typeface="Symbol" pitchFamily="18" charset="2"/>
              </a:rPr>
              <a:t>rock  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590800"/>
            <a:ext cx="7620000" cy="9525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2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Empty 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696200" cy="4953000"/>
          </a:xfrm>
        </p:spPr>
        <p:txBody>
          <a:bodyPr>
            <a:normAutofit/>
          </a:bodyPr>
          <a:lstStyle/>
          <a:p>
            <a:pPr marL="0" indent="0" eaLnBrk="0" hangingPunct="0">
              <a:buNone/>
            </a:pPr>
            <a:r>
              <a:rPr lang="en-US" dirty="0" smtClean="0">
                <a:latin typeface="+mj-lt"/>
              </a:rPr>
              <a:t>The set that contains no element is called the</a:t>
            </a:r>
            <a:r>
              <a:rPr lang="en-US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US" b="1" i="1" dirty="0" smtClean="0">
                <a:solidFill>
                  <a:srgbClr val="C00000"/>
                </a:solidFill>
                <a:latin typeface="+mj-lt"/>
              </a:rPr>
              <a:t>empty set </a:t>
            </a:r>
            <a:r>
              <a:rPr lang="en-US" dirty="0" smtClean="0">
                <a:latin typeface="+mj-lt"/>
              </a:rPr>
              <a:t>or</a:t>
            </a:r>
            <a:r>
              <a:rPr lang="en-US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US" b="1" i="1" dirty="0" smtClean="0">
                <a:solidFill>
                  <a:srgbClr val="C00000"/>
                </a:solidFill>
                <a:latin typeface="+mj-lt"/>
              </a:rPr>
              <a:t>null set</a:t>
            </a:r>
            <a:r>
              <a:rPr lang="en-US" i="1" dirty="0" smtClean="0">
                <a:solidFill>
                  <a:srgbClr val="003399"/>
                </a:solidFill>
                <a:latin typeface="+mj-lt"/>
              </a:rPr>
              <a:t>.</a:t>
            </a:r>
          </a:p>
          <a:p>
            <a:pPr lvl="1" eaLnBrk="0" hangingPunct="0"/>
            <a:r>
              <a:rPr lang="en-US" dirty="0" smtClean="0">
                <a:latin typeface="+mj-lt"/>
              </a:rPr>
              <a:t>The empty set is denoted by </a:t>
            </a:r>
            <a:r>
              <a:rPr lang="en-US" dirty="0" smtClean="0">
                <a:latin typeface="+mj-lt"/>
                <a:sym typeface="Symbol" pitchFamily="18" charset="2"/>
              </a:rPr>
              <a:t>  or by { }.</a:t>
            </a:r>
          </a:p>
          <a:p>
            <a:pPr lvl="1" eaLnBrk="0" hangingPunct="0"/>
            <a:r>
              <a:rPr lang="en-US" dirty="0" smtClean="0">
                <a:latin typeface="+mj-lt"/>
                <a:sym typeface="Symbol" pitchFamily="18" charset="2"/>
              </a:rPr>
              <a:t>Note: </a:t>
            </a:r>
            <a:r>
              <a:rPr lang="en-US" b="1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   {}</a:t>
            </a:r>
            <a:endParaRPr lang="en-US" dirty="0" smtClean="0">
              <a:latin typeface="+mj-lt"/>
              <a:sym typeface="Symbol" pitchFamily="18" charset="2"/>
            </a:endParaRPr>
          </a:p>
          <a:p>
            <a:pPr lvl="1" eaLnBrk="0" hangingPunct="0"/>
            <a:endParaRPr lang="en-US" dirty="0" smtClean="0">
              <a:latin typeface="+mj-lt"/>
              <a:sym typeface="Symbol" pitchFamily="18" charset="2"/>
            </a:endParaRPr>
          </a:p>
          <a:p>
            <a:pPr lvl="1" eaLnBrk="0" hangingPunct="0"/>
            <a:endParaRPr lang="en-US" dirty="0" smtClean="0">
              <a:latin typeface="+mj-lt"/>
            </a:endParaRPr>
          </a:p>
          <a:p>
            <a:pPr lvl="2"/>
            <a:endParaRPr lang="en-US" sz="3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762000" y="1257300"/>
            <a:ext cx="7010400" cy="97155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2"/>
          <p:cNvSpPr>
            <a:spLocks noGrp="1"/>
          </p:cNvSpPr>
          <p:nvPr/>
        </p:nvSpPr>
        <p:spPr>
          <a:xfrm>
            <a:off x="7962900" y="6324600"/>
            <a:ext cx="9525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0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6962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600" b="1" dirty="0" smtClean="0">
                <a:solidFill>
                  <a:srgbClr val="C00000"/>
                </a:solidFill>
              </a:rPr>
              <a:t>A</a:t>
            </a:r>
            <a:r>
              <a:rPr lang="en-GB" sz="3600" b="1" dirty="0" smtClean="0">
                <a:solidFill>
                  <a:srgbClr val="C00000"/>
                </a:solidFill>
                <a:sym typeface="Symbol" pitchFamily="18" charset="2"/>
              </a:rPr>
              <a:t>=B  ≜  x(</a:t>
            </a:r>
            <a:r>
              <a:rPr lang="en-GB" sz="3600" b="1" dirty="0" err="1" smtClean="0">
                <a:solidFill>
                  <a:srgbClr val="C00000"/>
                </a:solidFill>
                <a:sym typeface="Symbol" pitchFamily="18" charset="2"/>
              </a:rPr>
              <a:t>xA</a:t>
            </a:r>
            <a:r>
              <a:rPr lang="en-GB" sz="3600" b="1" dirty="0" smtClean="0">
                <a:solidFill>
                  <a:srgbClr val="C00000"/>
                </a:solidFill>
                <a:sym typeface="Symbol" pitchFamily="18" charset="2"/>
              </a:rPr>
              <a:t>  </a:t>
            </a:r>
            <a:r>
              <a:rPr lang="en-GB" sz="3600" b="1" dirty="0" err="1" smtClean="0">
                <a:solidFill>
                  <a:srgbClr val="C00000"/>
                </a:solidFill>
                <a:sym typeface="Symbol" pitchFamily="18" charset="2"/>
              </a:rPr>
              <a:t>xB</a:t>
            </a:r>
            <a:r>
              <a:rPr lang="en-GB" sz="3600" b="1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</a:p>
          <a:p>
            <a:pPr lvl="1"/>
            <a:r>
              <a:rPr lang="en-US" sz="2800" dirty="0" smtClean="0">
                <a:sym typeface="Symbol" pitchFamily="18" charset="2"/>
              </a:rPr>
              <a:t>Two sets A, B are equal </a:t>
            </a:r>
            <a:r>
              <a:rPr lang="en-US" sz="2800" i="1" dirty="0" err="1" smtClean="0">
                <a:sym typeface="Symbol" pitchFamily="18" charset="2"/>
              </a:rPr>
              <a:t>iff</a:t>
            </a:r>
            <a:r>
              <a:rPr lang="en-US" sz="2800" dirty="0" smtClean="0">
                <a:sym typeface="Symbol" pitchFamily="18" charset="2"/>
              </a:rPr>
              <a:t> they have the same elements.</a:t>
            </a:r>
          </a:p>
          <a:p>
            <a:pPr marL="0" indent="0">
              <a:buNone/>
            </a:pPr>
            <a:r>
              <a:rPr lang="en-US" sz="3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AB  </a:t>
            </a:r>
            <a:r>
              <a:rPr lang="en-GB" sz="3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≜  </a:t>
            </a:r>
            <a:r>
              <a:rPr lang="en-GB" sz="3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x(</a:t>
            </a:r>
            <a:r>
              <a:rPr lang="en-GB" sz="35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xA</a:t>
            </a:r>
            <a:r>
              <a:rPr lang="en-GB" sz="3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  </a:t>
            </a:r>
            <a:r>
              <a:rPr lang="en-GB" sz="35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xB</a:t>
            </a:r>
            <a:r>
              <a:rPr lang="en-GB" sz="3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)</a:t>
            </a:r>
            <a:endParaRPr lang="en-US" sz="35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sz="35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		</a:t>
            </a:r>
            <a:r>
              <a:rPr lang="en-US" sz="3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   x [(</a:t>
            </a:r>
            <a:r>
              <a:rPr lang="en-US" sz="35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xAxB</a:t>
            </a:r>
            <a:r>
              <a:rPr lang="en-US" sz="3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)  (</a:t>
            </a:r>
            <a:r>
              <a:rPr lang="en-US" sz="35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xBxA</a:t>
            </a:r>
            <a:r>
              <a:rPr lang="en-US" sz="3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)]             </a:t>
            </a: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  <a:p>
            <a:pPr lvl="1"/>
            <a:r>
              <a:rPr lang="en-US" sz="2800" dirty="0" smtClean="0"/>
              <a:t>Two sets are not equal if they do not have identical members, i.e., there is some element in one of the sets which is absent in the other.</a:t>
            </a:r>
          </a:p>
          <a:p>
            <a:r>
              <a:rPr lang="en-US" sz="3000" dirty="0" smtClean="0">
                <a:sym typeface="Symbol" pitchFamily="18" charset="2"/>
              </a:rPr>
              <a:t>Example:</a:t>
            </a:r>
            <a:r>
              <a:rPr lang="en-US" sz="3000" dirty="0">
                <a:sym typeface="Symbol" pitchFamily="18" charset="2"/>
              </a:rPr>
              <a:t> </a:t>
            </a:r>
            <a:endParaRPr lang="en-US" sz="3000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sz="3000" dirty="0">
                <a:sym typeface="Symbol" pitchFamily="18" charset="2"/>
              </a:rPr>
              <a:t> </a:t>
            </a:r>
            <a:r>
              <a:rPr lang="en-US" sz="3000" dirty="0" smtClean="0">
                <a:sym typeface="Symbol" pitchFamily="18" charset="2"/>
              </a:rPr>
              <a:t>   {1, 2, 3} = {3, 1, 2} = {1, 3, 2}= </a:t>
            </a:r>
            <a:r>
              <a:rPr lang="en-US" sz="3000" dirty="0" smtClean="0"/>
              <a:t>{1, 1, 1, 2, 3, 3, 3}</a:t>
            </a:r>
          </a:p>
          <a:p>
            <a:pPr lvl="1"/>
            <a:endParaRPr lang="en-US" sz="3000" dirty="0" smtClean="0"/>
          </a:p>
          <a:p>
            <a:pPr lvl="1"/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Set Equality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295400"/>
            <a:ext cx="7010400" cy="485775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1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cardinality</a:t>
            </a:r>
            <a:r>
              <a:rPr lang="en-US" i="1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|S| </a:t>
            </a:r>
            <a:r>
              <a:rPr lang="en-US" i="1" dirty="0" smtClean="0"/>
              <a:t>of S</a:t>
            </a:r>
            <a:r>
              <a:rPr lang="en-US" dirty="0" smtClean="0"/>
              <a:t> is</a:t>
            </a:r>
            <a:r>
              <a:rPr lang="en-GB" dirty="0" smtClean="0"/>
              <a:t> the number of elements in S.  </a:t>
            </a:r>
          </a:p>
          <a:p>
            <a:pPr lvl="1"/>
            <a:r>
              <a:rPr lang="en-GB" dirty="0" smtClean="0"/>
              <a:t>e.g. for S={1, 3}, |S| =2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|S| is finite, S is a finite set; otherwise, S is infinite.  </a:t>
            </a:r>
          </a:p>
          <a:p>
            <a:pPr lvl="1"/>
            <a:r>
              <a:rPr lang="en-US" dirty="0" smtClean="0"/>
              <a:t>The set of </a:t>
            </a:r>
            <a:r>
              <a:rPr lang="en-US" u="sng" dirty="0" smtClean="0"/>
              <a:t>positive</a:t>
            </a:r>
            <a:r>
              <a:rPr lang="en-US" dirty="0" smtClean="0"/>
              <a:t> integers is an infinite set.</a:t>
            </a:r>
          </a:p>
          <a:p>
            <a:pPr lvl="1"/>
            <a:r>
              <a:rPr lang="en-US" dirty="0" smtClean="0"/>
              <a:t>The set of </a:t>
            </a:r>
            <a:r>
              <a:rPr lang="en-US" u="sng" dirty="0" smtClean="0"/>
              <a:t>prime</a:t>
            </a:r>
            <a:r>
              <a:rPr lang="en-US" dirty="0" smtClean="0"/>
              <a:t> numbers is an infinite set.</a:t>
            </a:r>
          </a:p>
          <a:p>
            <a:pPr lvl="1"/>
            <a:r>
              <a:rPr lang="en-US" dirty="0" smtClean="0"/>
              <a:t>The set of </a:t>
            </a:r>
            <a:r>
              <a:rPr lang="en-US" u="sng" dirty="0" smtClean="0"/>
              <a:t>even prime</a:t>
            </a:r>
            <a:r>
              <a:rPr lang="en-US" dirty="0" smtClean="0"/>
              <a:t> numbers is a finite set.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Note: </a:t>
            </a:r>
            <a:r>
              <a:rPr lang="en-GB" dirty="0" smtClean="0">
                <a:latin typeface="+mj-lt"/>
                <a:cs typeface="+mn-cs"/>
              </a:rPr>
              <a:t>|</a:t>
            </a:r>
            <a:r>
              <a:rPr lang="en-GB" dirty="0" smtClean="0">
                <a:latin typeface="+mj-lt"/>
                <a:cs typeface="+mn-cs"/>
                <a:sym typeface="Symbol" pitchFamily="18" charset="2"/>
              </a:rPr>
              <a:t> | = 0</a:t>
            </a:r>
            <a:r>
              <a:rPr lang="en-US" dirty="0" smtClean="0">
                <a:latin typeface="+mj-lt"/>
                <a:cs typeface="+mn-cs"/>
              </a:rPr>
              <a:t> </a:t>
            </a:r>
            <a:endParaRPr lang="en-US" dirty="0" smtClean="0">
              <a:latin typeface="+mj-lt"/>
            </a:endParaRP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001000" cy="66675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914650"/>
            <a:ext cx="8001000" cy="66675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5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Power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6962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</a:rPr>
              <a:t>The 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power set </a:t>
            </a:r>
            <a:r>
              <a:rPr lang="en-US" sz="2800" dirty="0" smtClean="0">
                <a:latin typeface="Calibri" pitchFamily="34" charset="0"/>
              </a:rPr>
              <a:t>P(S) of a given set S is the set of all subsets of S: </a:t>
            </a:r>
            <a:r>
              <a:rPr lang="en-US" dirty="0" smtClean="0">
                <a:latin typeface="Calibri" pitchFamily="34" charset="0"/>
              </a:rPr>
              <a:t>P(S) = { A | A 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</a:t>
            </a:r>
            <a:r>
              <a:rPr lang="en-US" dirty="0" smtClean="0">
                <a:latin typeface="Calibri" pitchFamily="34" charset="0"/>
              </a:rPr>
              <a:t>  S}.</a:t>
            </a:r>
          </a:p>
          <a:p>
            <a:r>
              <a:rPr lang="en-US" sz="2800" dirty="0" smtClean="0">
                <a:latin typeface="Calibri" pitchFamily="34" charset="0"/>
              </a:rPr>
              <a:t>Example</a:t>
            </a:r>
          </a:p>
          <a:p>
            <a:pPr lvl="1" eaLnBrk="0" hangingPunct="0"/>
            <a:r>
              <a:rPr lang="en-GB" dirty="0" smtClean="0">
                <a:latin typeface="Calibri" pitchFamily="34" charset="0"/>
              </a:rPr>
              <a:t>For S= {1,2,3} P(S)={</a:t>
            </a:r>
            <a:r>
              <a:rPr lang="en-GB" dirty="0" smtClean="0">
                <a:latin typeface="Calibri" pitchFamily="34" charset="0"/>
                <a:sym typeface="Symbol" pitchFamily="18" charset="2"/>
              </a:rPr>
              <a:t>,{1},{2},{3},{1,2},{1,3},{2,3},{1,2,3}}</a:t>
            </a:r>
          </a:p>
          <a:p>
            <a:pPr lvl="1" eaLnBrk="0" hangingPunct="0"/>
            <a:endParaRPr lang="en-GB" dirty="0" smtClean="0">
              <a:latin typeface="Calibri" pitchFamily="34" charset="0"/>
              <a:sym typeface="Symbol" pitchFamily="18" charset="2"/>
            </a:endParaRPr>
          </a:p>
          <a:p>
            <a:pPr lvl="1" eaLnBrk="0" hangingPunct="0"/>
            <a:endParaRPr lang="en-GB" dirty="0" smtClean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3962400"/>
            <a:ext cx="7696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If a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set 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has n elements,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then P(S)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has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2</a:t>
            </a:r>
            <a:r>
              <a:rPr kumimoji="0" lang="en-US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n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 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elements. 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cs typeface="Times New Roman" pitchFamily="18" charset="0"/>
            </a:endParaRPr>
          </a:p>
          <a:p>
            <a:pPr marL="914400" lvl="1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Hint: Try to leverage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the Binomial theorem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7" name="Picture 6" descr="d454f8aff0f034629550981e2646d2c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5410200"/>
            <a:ext cx="7543800" cy="5829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1447800"/>
            <a:ext cx="8001000" cy="81915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8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1159</Words>
  <Application>Microsoft Office PowerPoint</Application>
  <PresentationFormat>On-screen Show (4:3)</PresentationFormat>
  <Paragraphs>184</Paragraphs>
  <Slides>17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Andalus</vt:lpstr>
      <vt:lpstr>Arial Unicode MS</vt:lpstr>
      <vt:lpstr>Arial</vt:lpstr>
      <vt:lpstr>Calibri</vt:lpstr>
      <vt:lpstr>Symbol</vt:lpstr>
      <vt:lpstr>Tahoma</vt:lpstr>
      <vt:lpstr>Times New Roman</vt:lpstr>
      <vt:lpstr>Wingdings</vt:lpstr>
      <vt:lpstr>1_Office Theme</vt:lpstr>
      <vt:lpstr>Equation</vt:lpstr>
      <vt:lpstr>Schedule</vt:lpstr>
      <vt:lpstr>Set Theory</vt:lpstr>
      <vt:lpstr>Outline</vt:lpstr>
      <vt:lpstr>Set</vt:lpstr>
      <vt:lpstr>Membership &amp; Subset</vt:lpstr>
      <vt:lpstr>Empty Set </vt:lpstr>
      <vt:lpstr>Set Equality</vt:lpstr>
      <vt:lpstr>Cardinality</vt:lpstr>
      <vt:lpstr>Power Set</vt:lpstr>
      <vt:lpstr>Venn Diagram</vt:lpstr>
      <vt:lpstr>Union and Intersection</vt:lpstr>
      <vt:lpstr>Disjoint Sets</vt:lpstr>
      <vt:lpstr>Cardinality Of Union</vt:lpstr>
      <vt:lpstr>Set Difference &amp; Complement</vt:lpstr>
      <vt:lpstr>Cartesian Product </vt:lpstr>
      <vt:lpstr>Partition</vt:lpstr>
      <vt:lpstr>Summary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 Argument</dc:title>
  <dc:creator>no</dc:creator>
  <cp:lastModifiedBy>Wang Huaxiong (Assoc Prof)</cp:lastModifiedBy>
  <cp:revision>50</cp:revision>
  <dcterms:created xsi:type="dcterms:W3CDTF">2014-07-05T00:48:04Z</dcterms:created>
  <dcterms:modified xsi:type="dcterms:W3CDTF">2017-09-15T03:31:33Z</dcterms:modified>
</cp:coreProperties>
</file>