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71B5AE-A764-490F-BE52-D278ED9F61D5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3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85CF20-654A-4932-AA1C-6D6218207823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2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15EC6-4491-4E6E-91DA-F873D1515A79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D3814D-DF34-4C43-A1C7-DD2C18E042F4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61757D-F0DA-4F2C-A422-C868D1247B5E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0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F1031-D7C6-4180-BD7B-71176A7194D2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54B407-D1F2-45E2-A979-91DE062967FF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3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189D5-FACB-4C90-93BD-D05771292AAB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5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42C6C-DBA2-4EC7-A370-603D5CB70EDF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2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BE-EF20-404A-9480-C8FCAE8427FD}" type="datetime1">
              <a:rPr lang="en-US">
                <a:solidFill>
                  <a:prstClr val="black"/>
                </a:solidFill>
              </a:rPr>
              <a:pPr/>
              <a:t>2/11/2017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89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Andalus" panose="02020603050405020304" pitchFamily="18" charset="-78"/>
          <a:ea typeface="+mj-ea"/>
          <a:cs typeface="Andalus" panose="02020603050405020304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2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2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II/II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1447800" y="3505200"/>
            <a:ext cx="2667000" cy="68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43000" y="2209800"/>
            <a:ext cx="2667000" cy="68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For any </a:t>
            </a:r>
            <a:r>
              <a:rPr lang="en-US" i="1" dirty="0" smtClean="0">
                <a:solidFill>
                  <a:srgbClr val="C00000"/>
                </a:solidFill>
                <a:latin typeface="+mj-lt"/>
              </a:rPr>
              <a:t>x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RHS,</a:t>
            </a:r>
            <a:r>
              <a:rPr lang="en-GB" dirty="0" smtClean="0">
                <a:latin typeface="+mj-lt"/>
                <a:sym typeface="Symbol" pitchFamily="18" charset="2"/>
              </a:rPr>
              <a:t>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</a:t>
            </a:r>
            <a:r>
              <a:rPr lang="en-GB" dirty="0" smtClean="0">
                <a:latin typeface="+mj-lt"/>
                <a:sym typeface="Symbol" pitchFamily="18" charset="2"/>
              </a:rPr>
              <a:t>(</a:t>
            </a:r>
            <a:r>
              <a:rPr lang="en-GB" i="1" dirty="0" smtClean="0">
                <a:latin typeface="+mj-lt"/>
                <a:sym typeface="Symbol" pitchFamily="18" charset="2"/>
              </a:rPr>
              <a:t>B</a:t>
            </a:r>
            <a:r>
              <a:rPr lang="en-GB" dirty="0" smtClean="0">
                <a:latin typeface="+mj-lt"/>
                <a:sym typeface="Symbol" pitchFamily="18" charset="2"/>
              </a:rPr>
              <a:t></a:t>
            </a:r>
            <a:r>
              <a:rPr lang="en-GB" i="1" dirty="0" smtClean="0">
                <a:latin typeface="+mj-lt"/>
                <a:sym typeface="Symbol" pitchFamily="18" charset="2"/>
              </a:rPr>
              <a:t>C</a:t>
            </a:r>
            <a:r>
              <a:rPr lang="en-GB" dirty="0" smtClean="0">
                <a:latin typeface="+mj-lt"/>
                <a:sym typeface="Symbol" pitchFamily="18" charset="2"/>
              </a:rPr>
              <a:t>) and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</a:t>
            </a:r>
            <a:r>
              <a:rPr lang="en-GB" dirty="0" smtClean="0">
                <a:latin typeface="+mj-lt"/>
                <a:sym typeface="Symbol" pitchFamily="18" charset="2"/>
              </a:rPr>
              <a:t>A.</a:t>
            </a:r>
            <a:endParaRPr lang="en-US" i="1" dirty="0" smtClean="0">
              <a:latin typeface="+mj-lt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GB" dirty="0" smtClean="0">
                <a:sym typeface="Symbol" pitchFamily="18" charset="2"/>
              </a:rPr>
              <a:t>Each Others’ Subset </a:t>
            </a:r>
            <a:endParaRPr lang="en-US" dirty="0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286000" y="4876800"/>
            <a:ext cx="4114800" cy="528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>
                <a:latin typeface="Tahoma" pitchFamily="34" charset="0"/>
              </a:rPr>
              <a:t>Therefore, </a:t>
            </a:r>
            <a:r>
              <a:rPr lang="en-US" sz="2800" b="0" dirty="0" smtClean="0">
                <a:latin typeface="Tahoma" pitchFamily="34" charset="0"/>
              </a:rPr>
              <a:t>RHS </a:t>
            </a:r>
            <a:r>
              <a:rPr lang="en-US" sz="2800" b="0" dirty="0">
                <a:latin typeface="Arial" charset="0"/>
                <a:sym typeface="Symbol" pitchFamily="18" charset="2"/>
              </a:rPr>
              <a:t> </a:t>
            </a:r>
            <a:r>
              <a:rPr lang="en-US" sz="2800" b="0" dirty="0" smtClean="0">
                <a:latin typeface="Arial" charset="0"/>
                <a:sym typeface="Symbol" pitchFamily="18" charset="2"/>
              </a:rPr>
              <a:t>LHS</a:t>
            </a:r>
            <a:endParaRPr lang="en-US" sz="2800" b="0" dirty="0"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869756"/>
              </p:ext>
            </p:extLst>
          </p:nvPr>
        </p:nvGraphicFramePr>
        <p:xfrm>
          <a:off x="1295400" y="2778125"/>
          <a:ext cx="253191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3" imgW="1054080" imgH="203040" progId="Equation.3">
                  <p:embed/>
                </p:oleObj>
              </mc:Choice>
              <mc:Fallback>
                <p:oleObj name="Equation" r:id="rId3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78125"/>
                        <a:ext cx="253191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33400" y="2286000"/>
            <a:ext cx="3314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when</a:t>
            </a:r>
            <a:r>
              <a:rPr lang="en-US" sz="2800" b="0" i="1" dirty="0" smtClean="0"/>
              <a:t> </a:t>
            </a:r>
            <a:r>
              <a:rPr lang="en-US" sz="2800" b="0" i="1" dirty="0"/>
              <a:t>x</a:t>
            </a:r>
            <a:r>
              <a:rPr lang="en-US" sz="2800" b="0" dirty="0"/>
              <a:t> </a:t>
            </a:r>
            <a:r>
              <a:rPr lang="en-GB" sz="2800" dirty="0">
                <a:sym typeface="Symbol" pitchFamily="18" charset="2"/>
              </a:rPr>
              <a:t></a:t>
            </a:r>
            <a:r>
              <a:rPr lang="en-GB" sz="2800" b="0" i="1" dirty="0">
                <a:sym typeface="Symbol" pitchFamily="18" charset="2"/>
              </a:rPr>
              <a:t>B</a:t>
            </a:r>
            <a:r>
              <a:rPr lang="en-GB" sz="2800" b="0" dirty="0">
                <a:sym typeface="Symbol" pitchFamily="18" charset="2"/>
              </a:rPr>
              <a:t> and </a:t>
            </a:r>
            <a:r>
              <a:rPr lang="en-US" sz="2800" b="0" i="1" dirty="0"/>
              <a:t>x</a:t>
            </a:r>
            <a:r>
              <a:rPr lang="en-US" sz="2800" b="0" dirty="0"/>
              <a:t> </a:t>
            </a:r>
            <a:r>
              <a:rPr lang="en-GB" sz="2800" dirty="0">
                <a:sym typeface="Symbol" pitchFamily="18" charset="2"/>
              </a:rPr>
              <a:t></a:t>
            </a:r>
            <a:r>
              <a:rPr lang="en-GB" sz="2800" b="0" i="1" dirty="0" smtClean="0">
                <a:sym typeface="Symbol" pitchFamily="18" charset="2"/>
              </a:rPr>
              <a:t>A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33400" y="35956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when</a:t>
            </a:r>
            <a:r>
              <a:rPr lang="en-US" sz="2800" b="0" i="1" dirty="0" smtClean="0"/>
              <a:t> </a:t>
            </a:r>
            <a:r>
              <a:rPr lang="en-US" sz="2800" b="0" i="1" dirty="0"/>
              <a:t>x</a:t>
            </a:r>
            <a:r>
              <a:rPr lang="en-US" sz="2800" b="0" dirty="0"/>
              <a:t> </a:t>
            </a:r>
            <a:r>
              <a:rPr lang="en-GB" sz="2800" dirty="0">
                <a:sym typeface="Symbol" pitchFamily="18" charset="2"/>
              </a:rPr>
              <a:t></a:t>
            </a:r>
            <a:r>
              <a:rPr lang="en-GB" sz="2800" b="0" i="1" dirty="0">
                <a:sym typeface="Symbol" pitchFamily="18" charset="2"/>
              </a:rPr>
              <a:t>C</a:t>
            </a:r>
            <a:r>
              <a:rPr lang="en-GB" sz="2800" b="0" dirty="0">
                <a:sym typeface="Symbol" pitchFamily="18" charset="2"/>
              </a:rPr>
              <a:t> and </a:t>
            </a:r>
            <a:r>
              <a:rPr lang="en-US" sz="2800" b="0" i="1" dirty="0"/>
              <a:t>x</a:t>
            </a:r>
            <a:r>
              <a:rPr lang="en-US" sz="2800" b="0" dirty="0"/>
              <a:t> </a:t>
            </a:r>
            <a:r>
              <a:rPr lang="en-GB" sz="2800" dirty="0">
                <a:sym typeface="Symbol" pitchFamily="18" charset="2"/>
              </a:rPr>
              <a:t></a:t>
            </a:r>
            <a:r>
              <a:rPr lang="en-GB" sz="2800" b="0" i="1" dirty="0">
                <a:sym typeface="Symbol" pitchFamily="18" charset="2"/>
              </a:rPr>
              <a:t>A</a:t>
            </a:r>
            <a:r>
              <a:rPr lang="en-GB" sz="2800" dirty="0">
                <a:sym typeface="Symbol" pitchFamily="18" charset="2"/>
              </a:rPr>
              <a:t>,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3886200" y="2743200"/>
            <a:ext cx="2010641" cy="506413"/>
            <a:chOff x="2112" y="2148"/>
            <a:chExt cx="1296" cy="319"/>
          </a:xfrm>
        </p:grpSpPr>
        <p:graphicFrame>
          <p:nvGraphicFramePr>
            <p:cNvPr id="37" name="Object 28"/>
            <p:cNvGraphicFramePr>
              <a:graphicFrameLocks noChangeAspect="1"/>
            </p:cNvGraphicFramePr>
            <p:nvPr/>
          </p:nvGraphicFramePr>
          <p:xfrm>
            <a:off x="2112" y="2160"/>
            <a:ext cx="4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9" name="Equation" r:id="rId5" imgW="190440" imgH="152280" progId="Equation.3">
                    <p:embed/>
                  </p:oleObj>
                </mc:Choice>
                <mc:Fallback>
                  <p:oleObj name="Equation" r:id="rId5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60"/>
                          <a:ext cx="48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9"/>
            <p:cNvGraphicFramePr>
              <a:graphicFrameLocks noChangeAspect="1"/>
            </p:cNvGraphicFramePr>
            <p:nvPr/>
          </p:nvGraphicFramePr>
          <p:xfrm>
            <a:off x="2544" y="2148"/>
            <a:ext cx="86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0" name="Equation" r:id="rId7" imgW="609480" imgH="177480" progId="Equation.3">
                    <p:embed/>
                  </p:oleObj>
                </mc:Choice>
                <mc:Fallback>
                  <p:oleObj name="Equation" r:id="rId7" imgW="609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48"/>
                          <a:ext cx="86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139236"/>
              </p:ext>
            </p:extLst>
          </p:nvPr>
        </p:nvGraphicFramePr>
        <p:xfrm>
          <a:off x="1525587" y="4117975"/>
          <a:ext cx="23606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9" imgW="1054080" imgH="203040" progId="Equation.3">
                  <p:embed/>
                </p:oleObj>
              </mc:Choice>
              <mc:Fallback>
                <p:oleObj name="Equation" r:id="rId9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7" y="4117975"/>
                        <a:ext cx="23606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3886200" y="3962400"/>
            <a:ext cx="1905447" cy="533400"/>
            <a:chOff x="1920" y="2832"/>
            <a:chExt cx="1239" cy="336"/>
          </a:xfrm>
        </p:grpSpPr>
        <p:graphicFrame>
          <p:nvGraphicFramePr>
            <p:cNvPr id="4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0795310"/>
                </p:ext>
              </p:extLst>
            </p:nvPr>
          </p:nvGraphicFramePr>
          <p:xfrm>
            <a:off x="2352" y="2832"/>
            <a:ext cx="8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" name="Equation" r:id="rId11" imgW="609480" imgH="177480" progId="Equation.3">
                    <p:embed/>
                  </p:oleObj>
                </mc:Choice>
                <mc:Fallback>
                  <p:oleObj name="Equation" r:id="rId11" imgW="609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32"/>
                          <a:ext cx="8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35"/>
            <p:cNvGraphicFramePr>
              <a:graphicFrameLocks noChangeAspect="1"/>
            </p:cNvGraphicFramePr>
            <p:nvPr/>
          </p:nvGraphicFramePr>
          <p:xfrm>
            <a:off x="1920" y="2853"/>
            <a:ext cx="4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3" name="Equation" r:id="rId13" imgW="190440" imgH="152280" progId="Equation.3">
                    <p:embed/>
                  </p:oleObj>
                </mc:Choice>
                <mc:Fallback>
                  <p:oleObj name="Equation" r:id="rId13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53"/>
                          <a:ext cx="4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2"/>
          <p:cNvGrpSpPr>
            <a:grpSpLocks/>
          </p:cNvGrpSpPr>
          <p:nvPr/>
        </p:nvGrpSpPr>
        <p:grpSpPr bwMode="auto">
          <a:xfrm>
            <a:off x="3886200" y="4343400"/>
            <a:ext cx="3231092" cy="533841"/>
            <a:chOff x="3504" y="2832"/>
            <a:chExt cx="2130" cy="303"/>
          </a:xfrm>
        </p:grpSpPr>
        <p:graphicFrame>
          <p:nvGraphicFramePr>
            <p:cNvPr id="47" name="Object 33"/>
            <p:cNvGraphicFramePr>
              <a:graphicFrameLocks noChangeAspect="1"/>
            </p:cNvGraphicFramePr>
            <p:nvPr/>
          </p:nvGraphicFramePr>
          <p:xfrm>
            <a:off x="3906" y="2832"/>
            <a:ext cx="17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4" name="Equation" r:id="rId14" imgW="1320480" imgH="203040" progId="Equation.3">
                    <p:embed/>
                  </p:oleObj>
                </mc:Choice>
                <mc:Fallback>
                  <p:oleObj name="Equation" r:id="rId14" imgW="1320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2832"/>
                          <a:ext cx="17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36"/>
            <p:cNvGraphicFramePr>
              <a:graphicFrameLocks noChangeAspect="1"/>
            </p:cNvGraphicFramePr>
            <p:nvPr/>
          </p:nvGraphicFramePr>
          <p:xfrm>
            <a:off x="3504" y="2832"/>
            <a:ext cx="47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" name="Equation" r:id="rId16" imgW="190440" imgH="152280" progId="Equation.3">
                    <p:embed/>
                  </p:oleObj>
                </mc:Choice>
                <mc:Fallback>
                  <p:oleObj name="Equation" r:id="rId16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32"/>
                          <a:ext cx="47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64457"/>
              </p:ext>
            </p:extLst>
          </p:nvPr>
        </p:nvGraphicFramePr>
        <p:xfrm>
          <a:off x="4541837" y="3124200"/>
          <a:ext cx="26209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18" imgW="1320480" imgH="203040" progId="Equation.3">
                  <p:embed/>
                </p:oleObj>
              </mc:Choice>
              <mc:Fallback>
                <p:oleObj name="Equation" r:id="rId18" imgW="1320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7" y="3124200"/>
                        <a:ext cx="26209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479181"/>
              </p:ext>
            </p:extLst>
          </p:nvPr>
        </p:nvGraphicFramePr>
        <p:xfrm>
          <a:off x="3932237" y="3124200"/>
          <a:ext cx="715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19" imgW="190440" imgH="152280" progId="Equation.3">
                  <p:embed/>
                </p:oleObj>
              </mc:Choice>
              <mc:Fallback>
                <p:oleObj name="Equation" r:id="rId1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7" y="3124200"/>
                        <a:ext cx="715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533400" y="5638800"/>
            <a:ext cx="8229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+mj-lt"/>
              </a:rPr>
              <a:t>With </a:t>
            </a:r>
            <a:r>
              <a:rPr lang="en-US" sz="2400" dirty="0" smtClean="0">
                <a:latin typeface="+mj-lt"/>
              </a:rPr>
              <a:t>LHS </a:t>
            </a:r>
            <a:r>
              <a:rPr lang="en-US" sz="2400" dirty="0" smtClean="0">
                <a:latin typeface="+mj-lt"/>
                <a:sym typeface="Symbol" pitchFamily="18" charset="2"/>
              </a:rPr>
              <a:t> </a:t>
            </a:r>
            <a:r>
              <a:rPr lang="en-US" sz="2400" dirty="0" smtClean="0">
                <a:latin typeface="+mj-lt"/>
              </a:rPr>
              <a:t>RHS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RHS </a:t>
            </a:r>
            <a:r>
              <a:rPr lang="en-US" sz="2400" dirty="0" smtClean="0">
                <a:latin typeface="+mj-lt"/>
                <a:sym typeface="Symbol" pitchFamily="18" charset="2"/>
              </a:rPr>
              <a:t> </a:t>
            </a:r>
            <a:r>
              <a:rPr lang="en-US" sz="2400" dirty="0" smtClean="0">
                <a:latin typeface="+mj-lt"/>
              </a:rPr>
              <a:t>LHS</a:t>
            </a:r>
            <a:r>
              <a:rPr lang="en-US" sz="2400" dirty="0">
                <a:latin typeface="+mj-lt"/>
              </a:rPr>
              <a:t>, we can conclude that </a:t>
            </a:r>
            <a:r>
              <a:rPr lang="en-US" sz="2400" b="1" dirty="0" smtClean="0">
                <a:latin typeface="+mj-lt"/>
              </a:rPr>
              <a:t>LHS = RHS</a:t>
            </a:r>
            <a:endParaRPr lang="en-US" sz="2400" b="1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81200" y="990600"/>
            <a:ext cx="51896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i="1" dirty="0">
                <a:sym typeface="Symbol" pitchFamily="18" charset="2"/>
              </a:rPr>
              <a:t>Show that </a:t>
            </a:r>
            <a:r>
              <a:rPr lang="en-GB" sz="2800" dirty="0">
                <a:sym typeface="Symbol" pitchFamily="18" charset="2"/>
              </a:rPr>
              <a:t>(</a:t>
            </a:r>
            <a:r>
              <a:rPr lang="en-GB" sz="2800" i="1" dirty="0">
                <a:sym typeface="Symbol" pitchFamily="18" charset="2"/>
              </a:rPr>
              <a:t>B-A</a:t>
            </a:r>
            <a:r>
              <a:rPr lang="en-GB" sz="2800" dirty="0">
                <a:sym typeface="Symbol" pitchFamily="18" charset="2"/>
              </a:rPr>
              <a:t>) (</a:t>
            </a:r>
            <a:r>
              <a:rPr lang="en-GB" sz="2800" i="1" dirty="0">
                <a:sym typeface="Symbol" pitchFamily="18" charset="2"/>
              </a:rPr>
              <a:t>C-A</a:t>
            </a:r>
            <a:r>
              <a:rPr lang="en-GB" sz="2800" dirty="0">
                <a:sym typeface="Symbol" pitchFamily="18" charset="2"/>
              </a:rPr>
              <a:t>)=(</a:t>
            </a:r>
            <a:r>
              <a:rPr lang="en-GB" sz="2800" i="1" dirty="0">
                <a:sym typeface="Symbol" pitchFamily="18" charset="2"/>
              </a:rPr>
              <a:t>B </a:t>
            </a:r>
            <a:r>
              <a:rPr lang="en-GB" sz="2800" dirty="0">
                <a:sym typeface="Symbol" pitchFamily="18" charset="2"/>
              </a:rPr>
              <a:t></a:t>
            </a:r>
            <a:r>
              <a:rPr lang="en-GB" sz="2800" i="1" dirty="0">
                <a:sym typeface="Symbol" pitchFamily="18" charset="2"/>
              </a:rPr>
              <a:t> C</a:t>
            </a:r>
            <a:r>
              <a:rPr lang="en-GB" sz="2800" dirty="0">
                <a:sym typeface="Symbol" pitchFamily="18" charset="2"/>
              </a:rPr>
              <a:t>)-</a:t>
            </a:r>
            <a:r>
              <a:rPr lang="en-GB" sz="2800" i="1" dirty="0" smtClean="0">
                <a:sym typeface="Symbol" pitchFamily="18" charset="2"/>
              </a:rPr>
              <a:t>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7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33" grpId="0" animBg="1"/>
      <p:bldP spid="34" grpId="0"/>
      <p:bldP spid="35" grpId="0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Using Set Identities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88489"/>
              </p:ext>
            </p:extLst>
          </p:nvPr>
        </p:nvGraphicFramePr>
        <p:xfrm>
          <a:off x="107950" y="2057400"/>
          <a:ext cx="1797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3" imgW="1066680" imgH="203040" progId="Equation.3">
                  <p:embed/>
                </p:oleObj>
              </mc:Choice>
              <mc:Fallback>
                <p:oleObj name="Equation" r:id="rId3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057400"/>
                        <a:ext cx="1797050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05400" y="2986087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                                (</a:t>
            </a:r>
            <a:r>
              <a:rPr lang="en-US" sz="1800" dirty="0"/>
              <a:t>By Distributive laws)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29200" y="38862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                                 (</a:t>
            </a:r>
            <a:r>
              <a:rPr lang="en-US" sz="1800" dirty="0"/>
              <a:t>By Idempotent laws)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981200" y="4953000"/>
            <a:ext cx="7239000" cy="381000"/>
            <a:chOff x="96" y="3792"/>
            <a:chExt cx="4560" cy="240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392" y="3792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(By the alternate representation for set difference)</a:t>
              </a:r>
            </a:p>
          </p:txBody>
        </p:sp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96" y="3830"/>
            <a:ext cx="62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" name="Equation" r:id="rId5" imgW="507960" imgH="164880" progId="Equation.3">
                    <p:embed/>
                  </p:oleObj>
                </mc:Choice>
                <mc:Fallback>
                  <p:oleObj name="Equation" r:id="rId5" imgW="5079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830"/>
                          <a:ext cx="62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981200" y="4191000"/>
            <a:ext cx="8229600" cy="522288"/>
            <a:chOff x="96" y="3192"/>
            <a:chExt cx="5184" cy="329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016" y="3264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                                (</a:t>
              </a:r>
              <a:r>
                <a:rPr lang="en-US" sz="1800" dirty="0"/>
                <a:t>By Distributive laws)</a:t>
              </a:r>
            </a:p>
          </p:txBody>
        </p:sp>
        <p:graphicFrame>
          <p:nvGraphicFramePr>
            <p:cNvPr id="12" name="Object 14"/>
            <p:cNvGraphicFramePr>
              <a:graphicFrameLocks noChangeAspect="1"/>
            </p:cNvGraphicFramePr>
            <p:nvPr/>
          </p:nvGraphicFramePr>
          <p:xfrm>
            <a:off x="96" y="3192"/>
            <a:ext cx="139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" name="Equation" r:id="rId7" imgW="1295280" imgH="304560" progId="Equation.3">
                    <p:embed/>
                  </p:oleObj>
                </mc:Choice>
                <mc:Fallback>
                  <p:oleObj name="Equation" r:id="rId7" imgW="12952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92"/>
                          <a:ext cx="139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1981200" y="4495800"/>
            <a:ext cx="8229600" cy="479425"/>
            <a:chOff x="96" y="3482"/>
            <a:chExt cx="5184" cy="302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016" y="3552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                                  (</a:t>
              </a:r>
              <a:r>
                <a:rPr lang="en-US" sz="1800" dirty="0"/>
                <a:t>By Absorption laws)</a:t>
              </a:r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96" y="3482"/>
            <a:ext cx="64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6" name="Equation" r:id="rId9" imgW="571320" imgH="266400" progId="Equation.3">
                    <p:embed/>
                  </p:oleObj>
                </mc:Choice>
                <mc:Fallback>
                  <p:oleObj name="Equation" r:id="rId9" imgW="5713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482"/>
                          <a:ext cx="64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1981200" y="3352800"/>
            <a:ext cx="8305800" cy="557213"/>
            <a:chOff x="96" y="2520"/>
            <a:chExt cx="5232" cy="351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064" y="2640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                                 (By </a:t>
              </a:r>
              <a:r>
                <a:rPr lang="en-US" sz="1800" dirty="0"/>
                <a:t>Associative laws)</a:t>
              </a:r>
            </a:p>
          </p:txBody>
        </p:sp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96" y="2520"/>
            <a:ext cx="196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" name="Equation" r:id="rId11" imgW="2057400" imgH="304560" progId="Equation.3">
                    <p:embed/>
                  </p:oleObj>
                </mc:Choice>
                <mc:Fallback>
                  <p:oleObj name="Equation" r:id="rId11" imgW="20574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520"/>
                          <a:ext cx="196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5139"/>
              </p:ext>
            </p:extLst>
          </p:nvPr>
        </p:nvGraphicFramePr>
        <p:xfrm>
          <a:off x="1998662" y="3810000"/>
          <a:ext cx="2878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13" imgW="1688760" imgH="304560" progId="Equation.3">
                  <p:embed/>
                </p:oleObj>
              </mc:Choice>
              <mc:Fallback>
                <p:oleObj name="Equation" r:id="rId13" imgW="1688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2" y="3810000"/>
                        <a:ext cx="28781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66914"/>
              </p:ext>
            </p:extLst>
          </p:nvPr>
        </p:nvGraphicFramePr>
        <p:xfrm>
          <a:off x="1997075" y="2895600"/>
          <a:ext cx="3413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15" imgW="2108160" imgH="304560" progId="Equation.3">
                  <p:embed/>
                </p:oleObj>
              </mc:Choice>
              <mc:Fallback>
                <p:oleObj name="Equation" r:id="rId15" imgW="2108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895600"/>
                        <a:ext cx="34131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1981200" y="2381250"/>
            <a:ext cx="8229600" cy="514350"/>
            <a:chOff x="96" y="1848"/>
            <a:chExt cx="5184" cy="324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016" y="1920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                               (</a:t>
              </a:r>
              <a:r>
                <a:rPr lang="en-US" sz="1800" dirty="0"/>
                <a:t>By De Morgan’s laws)</a:t>
              </a:r>
            </a:p>
          </p:txBody>
        </p:sp>
        <p:graphicFrame>
          <p:nvGraphicFramePr>
            <p:cNvPr id="23" name="Object 19"/>
            <p:cNvGraphicFramePr>
              <a:graphicFrameLocks noChangeAspect="1"/>
            </p:cNvGraphicFramePr>
            <p:nvPr/>
          </p:nvGraphicFramePr>
          <p:xfrm>
            <a:off x="96" y="1848"/>
            <a:ext cx="143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0" name="Equation" r:id="rId17" imgW="1346040" imgH="304560" progId="Equation.3">
                    <p:embed/>
                  </p:oleObj>
                </mc:Choice>
                <mc:Fallback>
                  <p:oleObj name="Equation" r:id="rId17" imgW="134604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848"/>
                          <a:ext cx="143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1981200" y="1828800"/>
            <a:ext cx="8232775" cy="596900"/>
            <a:chOff x="119" y="1489"/>
            <a:chExt cx="5186" cy="376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1440" y="1632"/>
              <a:ext cx="3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      (</a:t>
              </a:r>
              <a:r>
                <a:rPr lang="en-US" sz="1800" dirty="0"/>
                <a:t>By </a:t>
              </a:r>
              <a:r>
                <a:rPr lang="en-US" sz="1800" dirty="0" smtClean="0"/>
                <a:t>alternate </a:t>
              </a:r>
              <a:r>
                <a:rPr lang="en-US" sz="1800" dirty="0"/>
                <a:t>representation for set difference</a:t>
              </a:r>
              <a:r>
                <a:rPr lang="en-US" sz="1800" dirty="0" smtClean="0"/>
                <a:t>)  </a:t>
              </a:r>
              <a:endParaRPr lang="en-US" sz="1800" dirty="0"/>
            </a:p>
          </p:txBody>
        </p:sp>
        <p:graphicFrame>
          <p:nvGraphicFramePr>
            <p:cNvPr id="26" name="Object 20"/>
            <p:cNvGraphicFramePr>
              <a:graphicFrameLocks noChangeAspect="1"/>
            </p:cNvGraphicFramePr>
            <p:nvPr/>
          </p:nvGraphicFramePr>
          <p:xfrm>
            <a:off x="119" y="1489"/>
            <a:ext cx="126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1" name="Equation" r:id="rId19" imgW="1358640" imgH="342720" progId="Equation.3">
                    <p:embed/>
                  </p:oleObj>
                </mc:Choice>
                <mc:Fallback>
                  <p:oleObj name="Equation" r:id="rId19" imgW="13586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" y="1489"/>
                          <a:ext cx="126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2137056" y="1066800"/>
            <a:ext cx="40351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dirty="0" smtClean="0"/>
              <a:t>Show that (A-B</a:t>
            </a:r>
            <a:r>
              <a:rPr lang="en-GB" sz="2800" dirty="0"/>
              <a:t>)-(B-C)=</a:t>
            </a:r>
            <a:r>
              <a:rPr lang="en-GB" sz="2800" dirty="0" smtClean="0"/>
              <a:t>A-B</a:t>
            </a:r>
            <a:r>
              <a:rPr lang="en-GB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4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Using Membership Tables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228600" y="1143001"/>
            <a:ext cx="86106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Similar to truth table (in propositional logic)</a:t>
            </a:r>
          </a:p>
          <a:p>
            <a:pPr lvl="1"/>
            <a:r>
              <a:rPr lang="en-US" dirty="0" smtClean="0">
                <a:latin typeface="+mj-lt"/>
              </a:rPr>
              <a:t> Columns for different set expressions</a:t>
            </a:r>
          </a:p>
          <a:p>
            <a:pPr lvl="1"/>
            <a:r>
              <a:rPr lang="en-US" dirty="0" smtClean="0">
                <a:latin typeface="+mj-lt"/>
              </a:rPr>
              <a:t> Rows for all combinations of memberships in constituent sets</a:t>
            </a:r>
          </a:p>
          <a:p>
            <a:pPr lvl="1"/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“1”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=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membership </a:t>
            </a:r>
            <a:r>
              <a:rPr lang="en-US" dirty="0" smtClean="0">
                <a:latin typeface="+mj-lt"/>
              </a:rPr>
              <a:t>,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“0”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=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non-membership</a:t>
            </a:r>
          </a:p>
          <a:p>
            <a:pPr lvl="1"/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Two sets are equal, </a:t>
            </a:r>
            <a:r>
              <a:rPr lang="en-US" i="1" dirty="0" err="1" smtClean="0">
                <a:solidFill>
                  <a:srgbClr val="FF0000"/>
                </a:solidFill>
                <a:latin typeface="+mj-lt"/>
              </a:rPr>
              <a:t>iff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they have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identical columns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6"/>
          <p:cNvSpPr txBox="1">
            <a:spLocks/>
          </p:cNvSpPr>
          <p:nvPr/>
        </p:nvSpPr>
        <p:spPr>
          <a:xfrm>
            <a:off x="1981200" y="3505200"/>
            <a:ext cx="4495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Prove that (</a:t>
            </a:r>
            <a:r>
              <a:rPr lang="en-US" i="1" dirty="0" smtClean="0"/>
              <a:t>A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i="1" dirty="0" smtClean="0"/>
              <a:t>B = A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i="1" dirty="0" smtClean="0"/>
              <a:t>B</a:t>
            </a:r>
            <a:endParaRPr lang="en-US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35770" y="4011007"/>
            <a:ext cx="2083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A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56775" y="4011007"/>
            <a:ext cx="195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B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48979" y="4022646"/>
            <a:ext cx="2083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A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456386" y="3988698"/>
            <a:ext cx="31579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 b="0" dirty="0" smtClean="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US" sz="3200" b="0" dirty="0">
              <a:latin typeface="Tahoma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716418" y="4022646"/>
            <a:ext cx="195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B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206559" y="4022646"/>
            <a:ext cx="1090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(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319033" y="4022646"/>
            <a:ext cx="2083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A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526440" y="3988698"/>
            <a:ext cx="2757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788536" y="4022646"/>
            <a:ext cx="195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B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995942" y="4038600"/>
            <a:ext cx="1090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)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122863" y="4002277"/>
            <a:ext cx="176450" cy="36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900" b="0">
                <a:solidFill>
                  <a:srgbClr val="C0C0C0"/>
                </a:solidFill>
                <a:latin typeface="Symbol" pitchFamily="18" charset="2"/>
              </a:rPr>
              <a:t>-</a:t>
            </a:r>
            <a:endParaRPr lang="en-US" b="0">
              <a:latin typeface="Tahoma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08417" y="398869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97250" y="4022646"/>
            <a:ext cx="195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B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825569" y="4038600"/>
            <a:ext cx="2083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</a:rPr>
              <a:t>A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047423" y="4002277"/>
            <a:ext cx="176450" cy="36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900" b="0">
                <a:solidFill>
                  <a:srgbClr val="C0C0C0"/>
                </a:solidFill>
                <a:latin typeface="Symbol" pitchFamily="18" charset="2"/>
              </a:rPr>
              <a:t>-</a:t>
            </a:r>
            <a:endParaRPr lang="en-US" b="0">
              <a:latin typeface="Tahoma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019800" y="398871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218714" y="4038600"/>
            <a:ext cx="1955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i="1" dirty="0" smtClean="0">
                <a:solidFill>
                  <a:srgbClr val="000000"/>
                </a:solidFill>
              </a:rPr>
              <a:t>B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644301" y="3995487"/>
            <a:ext cx="5159" cy="3676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644301" y="3995487"/>
            <a:ext cx="1032" cy="3676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047764" y="3995487"/>
            <a:ext cx="7223" cy="3676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3047764" y="3995487"/>
            <a:ext cx="1032" cy="3676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063242" y="3995487"/>
            <a:ext cx="30956" cy="3676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3063242" y="3995487"/>
            <a:ext cx="1032" cy="3676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101421" y="3995487"/>
            <a:ext cx="7223" cy="3676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3101421" y="3995487"/>
            <a:ext cx="1032" cy="3676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97180" y="3995487"/>
            <a:ext cx="5159" cy="3676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4097180" y="3995487"/>
            <a:ext cx="1032" cy="3676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610940" y="3995487"/>
            <a:ext cx="5160" cy="3676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5610940" y="3995487"/>
            <a:ext cx="1032" cy="3676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353312" y="4426151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774317" y="4426151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501788" y="4426151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770994" y="4426151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040199" y="4426151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230519" y="4363103"/>
            <a:ext cx="413782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2230519" y="4363103"/>
            <a:ext cx="4137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230519" y="4375713"/>
            <a:ext cx="413782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2230519" y="4375713"/>
            <a:ext cx="4137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230519" y="4409662"/>
            <a:ext cx="413782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2230519" y="4409662"/>
            <a:ext cx="4137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644301" y="4416451"/>
            <a:ext cx="5159" cy="291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2644301" y="4416451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644301" y="4363103"/>
            <a:ext cx="60880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2644301" y="4363103"/>
            <a:ext cx="6088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44301" y="4375713"/>
            <a:ext cx="60880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>
            <a:off x="2644301" y="4375713"/>
            <a:ext cx="6088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644301" y="4409662"/>
            <a:ext cx="60880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>
            <a:off x="2644301" y="4409662"/>
            <a:ext cx="6088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705181" y="4363103"/>
            <a:ext cx="342582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2705181" y="4363103"/>
            <a:ext cx="3425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705181" y="4375713"/>
            <a:ext cx="342582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2705181" y="4375713"/>
            <a:ext cx="3425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705181" y="4409662"/>
            <a:ext cx="342582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2705181" y="4409662"/>
            <a:ext cx="3425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047764" y="4416451"/>
            <a:ext cx="7223" cy="291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3047764" y="4416451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063242" y="4416451"/>
            <a:ext cx="30956" cy="291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3063242" y="4416451"/>
            <a:ext cx="3095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101421" y="4416451"/>
            <a:ext cx="7223" cy="291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3101421" y="4416451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047764" y="4363103"/>
            <a:ext cx="7223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3047764" y="4363103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3047764" y="4363103"/>
            <a:ext cx="1032" cy="582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047764" y="4409662"/>
            <a:ext cx="7223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3047764" y="4409662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3047764" y="4409662"/>
            <a:ext cx="1032" cy="678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101421" y="4363103"/>
            <a:ext cx="7223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3101421" y="4363103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3101421" y="4363103"/>
            <a:ext cx="1032" cy="582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101421" y="4409662"/>
            <a:ext cx="7223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3101421" y="4409662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>
            <a:off x="3101421" y="4409662"/>
            <a:ext cx="1032" cy="678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063242" y="4363103"/>
            <a:ext cx="30956" cy="5334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90"/>
          <p:cNvSpPr>
            <a:spLocks noChangeShapeType="1"/>
          </p:cNvSpPr>
          <p:nvPr/>
        </p:nvSpPr>
        <p:spPr bwMode="auto">
          <a:xfrm>
            <a:off x="3063242" y="4363103"/>
            <a:ext cx="1032" cy="533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047764" y="4375713"/>
            <a:ext cx="60881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>
            <a:off x="3047764" y="4375713"/>
            <a:ext cx="60881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3108644" y="4363103"/>
            <a:ext cx="988536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3108644" y="4363103"/>
            <a:ext cx="98853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3108644" y="4375713"/>
            <a:ext cx="988536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96"/>
          <p:cNvSpPr>
            <a:spLocks noChangeShapeType="1"/>
          </p:cNvSpPr>
          <p:nvPr/>
        </p:nvSpPr>
        <p:spPr bwMode="auto">
          <a:xfrm>
            <a:off x="3108644" y="4375713"/>
            <a:ext cx="98853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108644" y="4409662"/>
            <a:ext cx="988536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98"/>
          <p:cNvSpPr>
            <a:spLocks noChangeShapeType="1"/>
          </p:cNvSpPr>
          <p:nvPr/>
        </p:nvSpPr>
        <p:spPr bwMode="auto">
          <a:xfrm>
            <a:off x="3108644" y="4409662"/>
            <a:ext cx="98853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097180" y="4416451"/>
            <a:ext cx="5159" cy="291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Line 100"/>
          <p:cNvSpPr>
            <a:spLocks noChangeShapeType="1"/>
          </p:cNvSpPr>
          <p:nvPr/>
        </p:nvSpPr>
        <p:spPr bwMode="auto">
          <a:xfrm>
            <a:off x="4097180" y="4416451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097180" y="4363103"/>
            <a:ext cx="60880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102"/>
          <p:cNvSpPr>
            <a:spLocks noChangeShapeType="1"/>
          </p:cNvSpPr>
          <p:nvPr/>
        </p:nvSpPr>
        <p:spPr bwMode="auto">
          <a:xfrm>
            <a:off x="4097180" y="4363103"/>
            <a:ext cx="6088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097180" y="4375713"/>
            <a:ext cx="60880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104"/>
          <p:cNvSpPr>
            <a:spLocks noChangeShapeType="1"/>
          </p:cNvSpPr>
          <p:nvPr/>
        </p:nvSpPr>
        <p:spPr bwMode="auto">
          <a:xfrm>
            <a:off x="4097180" y="4375713"/>
            <a:ext cx="6088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4097180" y="4409662"/>
            <a:ext cx="60880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Line 106"/>
          <p:cNvSpPr>
            <a:spLocks noChangeShapeType="1"/>
          </p:cNvSpPr>
          <p:nvPr/>
        </p:nvSpPr>
        <p:spPr bwMode="auto">
          <a:xfrm>
            <a:off x="4097180" y="4409662"/>
            <a:ext cx="6088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4158060" y="4363103"/>
            <a:ext cx="1452879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108"/>
          <p:cNvSpPr>
            <a:spLocks noChangeShapeType="1"/>
          </p:cNvSpPr>
          <p:nvPr/>
        </p:nvSpPr>
        <p:spPr bwMode="auto">
          <a:xfrm>
            <a:off x="4158060" y="4363103"/>
            <a:ext cx="145287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4158060" y="4375713"/>
            <a:ext cx="1452879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110"/>
          <p:cNvSpPr>
            <a:spLocks noChangeShapeType="1"/>
          </p:cNvSpPr>
          <p:nvPr/>
        </p:nvSpPr>
        <p:spPr bwMode="auto">
          <a:xfrm>
            <a:off x="4158060" y="4375713"/>
            <a:ext cx="145287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158060" y="4409662"/>
            <a:ext cx="1452879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12"/>
          <p:cNvSpPr>
            <a:spLocks noChangeShapeType="1"/>
          </p:cNvSpPr>
          <p:nvPr/>
        </p:nvSpPr>
        <p:spPr bwMode="auto">
          <a:xfrm>
            <a:off x="4158060" y="4409662"/>
            <a:ext cx="145287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5610940" y="4416451"/>
            <a:ext cx="5160" cy="291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14"/>
          <p:cNvSpPr>
            <a:spLocks noChangeShapeType="1"/>
          </p:cNvSpPr>
          <p:nvPr/>
        </p:nvSpPr>
        <p:spPr bwMode="auto">
          <a:xfrm>
            <a:off x="5610940" y="4416451"/>
            <a:ext cx="516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5610940" y="4363103"/>
            <a:ext cx="60881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116"/>
          <p:cNvSpPr>
            <a:spLocks noChangeShapeType="1"/>
          </p:cNvSpPr>
          <p:nvPr/>
        </p:nvSpPr>
        <p:spPr bwMode="auto">
          <a:xfrm>
            <a:off x="5610940" y="4363103"/>
            <a:ext cx="60881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5610940" y="4375713"/>
            <a:ext cx="60881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118"/>
          <p:cNvSpPr>
            <a:spLocks noChangeShapeType="1"/>
          </p:cNvSpPr>
          <p:nvPr/>
        </p:nvSpPr>
        <p:spPr bwMode="auto">
          <a:xfrm>
            <a:off x="5610940" y="4375713"/>
            <a:ext cx="60881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610940" y="4409662"/>
            <a:ext cx="60881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120"/>
          <p:cNvSpPr>
            <a:spLocks noChangeShapeType="1"/>
          </p:cNvSpPr>
          <p:nvPr/>
        </p:nvSpPr>
        <p:spPr bwMode="auto">
          <a:xfrm>
            <a:off x="5610940" y="4409662"/>
            <a:ext cx="60881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5671821" y="4363103"/>
            <a:ext cx="957579" cy="58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>
            <a:off x="5671821" y="4363103"/>
            <a:ext cx="95757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5671821" y="4375713"/>
            <a:ext cx="957579" cy="2715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>
            <a:off x="5671821" y="4375713"/>
            <a:ext cx="95757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671821" y="4409662"/>
            <a:ext cx="957579" cy="678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126"/>
          <p:cNvSpPr>
            <a:spLocks noChangeShapeType="1"/>
          </p:cNvSpPr>
          <p:nvPr/>
        </p:nvSpPr>
        <p:spPr bwMode="auto">
          <a:xfrm>
            <a:off x="5671821" y="4409662"/>
            <a:ext cx="95757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44301" y="4419361"/>
            <a:ext cx="5159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2644301" y="4419361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3047764" y="4419361"/>
            <a:ext cx="7223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>
            <a:off x="3047764" y="4419361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3063242" y="4419361"/>
            <a:ext cx="30956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Line 132"/>
          <p:cNvSpPr>
            <a:spLocks noChangeShapeType="1"/>
          </p:cNvSpPr>
          <p:nvPr/>
        </p:nvSpPr>
        <p:spPr bwMode="auto">
          <a:xfrm>
            <a:off x="3063242" y="4419361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101421" y="4419361"/>
            <a:ext cx="7223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Line 134"/>
          <p:cNvSpPr>
            <a:spLocks noChangeShapeType="1"/>
          </p:cNvSpPr>
          <p:nvPr/>
        </p:nvSpPr>
        <p:spPr bwMode="auto">
          <a:xfrm>
            <a:off x="3101421" y="4419361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4097180" y="4419361"/>
            <a:ext cx="5159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Line 136"/>
          <p:cNvSpPr>
            <a:spLocks noChangeShapeType="1"/>
          </p:cNvSpPr>
          <p:nvPr/>
        </p:nvSpPr>
        <p:spPr bwMode="auto">
          <a:xfrm>
            <a:off x="4097180" y="4419361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5610940" y="4419361"/>
            <a:ext cx="5160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Line 138"/>
          <p:cNvSpPr>
            <a:spLocks noChangeShapeType="1"/>
          </p:cNvSpPr>
          <p:nvPr/>
        </p:nvSpPr>
        <p:spPr bwMode="auto">
          <a:xfrm>
            <a:off x="5610940" y="4419361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2353312" y="4774368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2774317" y="4774368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501788" y="4774368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4770994" y="4774368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040199" y="4774368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230519" y="4765638"/>
            <a:ext cx="413782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2230519" y="4765638"/>
            <a:ext cx="4137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2644301" y="4765638"/>
            <a:ext cx="5159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" name="Line 147"/>
          <p:cNvSpPr>
            <a:spLocks noChangeShapeType="1"/>
          </p:cNvSpPr>
          <p:nvPr/>
        </p:nvSpPr>
        <p:spPr bwMode="auto">
          <a:xfrm>
            <a:off x="2644301" y="4765638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Line 148"/>
          <p:cNvSpPr>
            <a:spLocks noChangeShapeType="1"/>
          </p:cNvSpPr>
          <p:nvPr/>
        </p:nvSpPr>
        <p:spPr bwMode="auto">
          <a:xfrm>
            <a:off x="2644301" y="4765638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649460" y="4765638"/>
            <a:ext cx="398304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Line 150"/>
          <p:cNvSpPr>
            <a:spLocks noChangeShapeType="1"/>
          </p:cNvSpPr>
          <p:nvPr/>
        </p:nvSpPr>
        <p:spPr bwMode="auto">
          <a:xfrm>
            <a:off x="2649460" y="4765638"/>
            <a:ext cx="398304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3101421" y="4765638"/>
            <a:ext cx="7223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>
            <a:off x="3101421" y="4765638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3063242" y="4765638"/>
            <a:ext cx="30956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Line 154"/>
          <p:cNvSpPr>
            <a:spLocks noChangeShapeType="1"/>
          </p:cNvSpPr>
          <p:nvPr/>
        </p:nvSpPr>
        <p:spPr bwMode="auto">
          <a:xfrm>
            <a:off x="3063242" y="4765638"/>
            <a:ext cx="3095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3047764" y="4765638"/>
            <a:ext cx="7223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>
            <a:off x="3047764" y="4765638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3108644" y="4765638"/>
            <a:ext cx="988536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Line 158"/>
          <p:cNvSpPr>
            <a:spLocks noChangeShapeType="1"/>
          </p:cNvSpPr>
          <p:nvPr/>
        </p:nvSpPr>
        <p:spPr bwMode="auto">
          <a:xfrm>
            <a:off x="3108644" y="4765638"/>
            <a:ext cx="98853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4097180" y="4765638"/>
            <a:ext cx="5159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>
            <a:off x="4097180" y="4765638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Line 161"/>
          <p:cNvSpPr>
            <a:spLocks noChangeShapeType="1"/>
          </p:cNvSpPr>
          <p:nvPr/>
        </p:nvSpPr>
        <p:spPr bwMode="auto">
          <a:xfrm>
            <a:off x="4097180" y="4765638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4102339" y="4765638"/>
            <a:ext cx="1508600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Line 163"/>
          <p:cNvSpPr>
            <a:spLocks noChangeShapeType="1"/>
          </p:cNvSpPr>
          <p:nvPr/>
        </p:nvSpPr>
        <p:spPr bwMode="auto">
          <a:xfrm>
            <a:off x="4102339" y="4765638"/>
            <a:ext cx="150860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610940" y="4765638"/>
            <a:ext cx="5160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65"/>
          <p:cNvSpPr>
            <a:spLocks noChangeShapeType="1"/>
          </p:cNvSpPr>
          <p:nvPr/>
        </p:nvSpPr>
        <p:spPr bwMode="auto">
          <a:xfrm>
            <a:off x="5610940" y="4765638"/>
            <a:ext cx="516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66"/>
          <p:cNvSpPr>
            <a:spLocks noChangeShapeType="1"/>
          </p:cNvSpPr>
          <p:nvPr/>
        </p:nvSpPr>
        <p:spPr bwMode="auto">
          <a:xfrm>
            <a:off x="5610940" y="4765638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5616099" y="4765638"/>
            <a:ext cx="1013301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Line 168"/>
          <p:cNvSpPr>
            <a:spLocks noChangeShapeType="1"/>
          </p:cNvSpPr>
          <p:nvPr/>
        </p:nvSpPr>
        <p:spPr bwMode="auto">
          <a:xfrm>
            <a:off x="5616099" y="4765638"/>
            <a:ext cx="1013301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2644301" y="4770488"/>
            <a:ext cx="5159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Line 170"/>
          <p:cNvSpPr>
            <a:spLocks noChangeShapeType="1"/>
          </p:cNvSpPr>
          <p:nvPr/>
        </p:nvSpPr>
        <p:spPr bwMode="auto">
          <a:xfrm>
            <a:off x="2644301" y="4770488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3047764" y="4770488"/>
            <a:ext cx="7223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Line 172"/>
          <p:cNvSpPr>
            <a:spLocks noChangeShapeType="1"/>
          </p:cNvSpPr>
          <p:nvPr/>
        </p:nvSpPr>
        <p:spPr bwMode="auto">
          <a:xfrm>
            <a:off x="3047764" y="4770488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3063242" y="4770488"/>
            <a:ext cx="30956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Line 174"/>
          <p:cNvSpPr>
            <a:spLocks noChangeShapeType="1"/>
          </p:cNvSpPr>
          <p:nvPr/>
        </p:nvSpPr>
        <p:spPr bwMode="auto">
          <a:xfrm>
            <a:off x="3063242" y="4770488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3101421" y="4770488"/>
            <a:ext cx="7223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Line 176"/>
          <p:cNvSpPr>
            <a:spLocks noChangeShapeType="1"/>
          </p:cNvSpPr>
          <p:nvPr/>
        </p:nvSpPr>
        <p:spPr bwMode="auto">
          <a:xfrm>
            <a:off x="3101421" y="4770488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4097180" y="4770488"/>
            <a:ext cx="5159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Line 178"/>
          <p:cNvSpPr>
            <a:spLocks noChangeShapeType="1"/>
          </p:cNvSpPr>
          <p:nvPr/>
        </p:nvSpPr>
        <p:spPr bwMode="auto">
          <a:xfrm>
            <a:off x="4097180" y="4770488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5610940" y="4770488"/>
            <a:ext cx="5160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Line 180"/>
          <p:cNvSpPr>
            <a:spLocks noChangeShapeType="1"/>
          </p:cNvSpPr>
          <p:nvPr/>
        </p:nvSpPr>
        <p:spPr bwMode="auto">
          <a:xfrm>
            <a:off x="5610940" y="4770488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2353312" y="5123554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2774317" y="5123554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3501788" y="5123554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4770994" y="5123554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6040199" y="5123554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230519" y="5114824"/>
            <a:ext cx="413782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" name="Line 187"/>
          <p:cNvSpPr>
            <a:spLocks noChangeShapeType="1"/>
          </p:cNvSpPr>
          <p:nvPr/>
        </p:nvSpPr>
        <p:spPr bwMode="auto">
          <a:xfrm>
            <a:off x="2230519" y="5114824"/>
            <a:ext cx="4137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2644301" y="5114824"/>
            <a:ext cx="5159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>
            <a:off x="2644301" y="5114824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Line 190"/>
          <p:cNvSpPr>
            <a:spLocks noChangeShapeType="1"/>
          </p:cNvSpPr>
          <p:nvPr/>
        </p:nvSpPr>
        <p:spPr bwMode="auto">
          <a:xfrm>
            <a:off x="2644301" y="5114824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2649460" y="5114824"/>
            <a:ext cx="398304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Line 192"/>
          <p:cNvSpPr>
            <a:spLocks noChangeShapeType="1"/>
          </p:cNvSpPr>
          <p:nvPr/>
        </p:nvSpPr>
        <p:spPr bwMode="auto">
          <a:xfrm>
            <a:off x="2649460" y="5114824"/>
            <a:ext cx="398304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3101421" y="5114824"/>
            <a:ext cx="7223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Line 194"/>
          <p:cNvSpPr>
            <a:spLocks noChangeShapeType="1"/>
          </p:cNvSpPr>
          <p:nvPr/>
        </p:nvSpPr>
        <p:spPr bwMode="auto">
          <a:xfrm>
            <a:off x="3101421" y="5114824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3063242" y="5114824"/>
            <a:ext cx="30956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" name="Line 196"/>
          <p:cNvSpPr>
            <a:spLocks noChangeShapeType="1"/>
          </p:cNvSpPr>
          <p:nvPr/>
        </p:nvSpPr>
        <p:spPr bwMode="auto">
          <a:xfrm>
            <a:off x="3063242" y="5114824"/>
            <a:ext cx="3095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047764" y="5114824"/>
            <a:ext cx="7223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Line 198"/>
          <p:cNvSpPr>
            <a:spLocks noChangeShapeType="1"/>
          </p:cNvSpPr>
          <p:nvPr/>
        </p:nvSpPr>
        <p:spPr bwMode="auto">
          <a:xfrm>
            <a:off x="3047764" y="5114824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3108644" y="5114824"/>
            <a:ext cx="988536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" name="Line 200"/>
          <p:cNvSpPr>
            <a:spLocks noChangeShapeType="1"/>
          </p:cNvSpPr>
          <p:nvPr/>
        </p:nvSpPr>
        <p:spPr bwMode="auto">
          <a:xfrm>
            <a:off x="3108644" y="5114824"/>
            <a:ext cx="98853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4097180" y="5114824"/>
            <a:ext cx="5159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Line 202"/>
          <p:cNvSpPr>
            <a:spLocks noChangeShapeType="1"/>
          </p:cNvSpPr>
          <p:nvPr/>
        </p:nvSpPr>
        <p:spPr bwMode="auto">
          <a:xfrm>
            <a:off x="4097180" y="5114824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Line 203"/>
          <p:cNvSpPr>
            <a:spLocks noChangeShapeType="1"/>
          </p:cNvSpPr>
          <p:nvPr/>
        </p:nvSpPr>
        <p:spPr bwMode="auto">
          <a:xfrm>
            <a:off x="4097180" y="5114824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102339" y="5114824"/>
            <a:ext cx="1508600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" name="Line 205"/>
          <p:cNvSpPr>
            <a:spLocks noChangeShapeType="1"/>
          </p:cNvSpPr>
          <p:nvPr/>
        </p:nvSpPr>
        <p:spPr bwMode="auto">
          <a:xfrm>
            <a:off x="4102339" y="5114824"/>
            <a:ext cx="150860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610940" y="5114824"/>
            <a:ext cx="5160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Line 207"/>
          <p:cNvSpPr>
            <a:spLocks noChangeShapeType="1"/>
          </p:cNvSpPr>
          <p:nvPr/>
        </p:nvSpPr>
        <p:spPr bwMode="auto">
          <a:xfrm>
            <a:off x="5610940" y="5114824"/>
            <a:ext cx="516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" name="Line 208"/>
          <p:cNvSpPr>
            <a:spLocks noChangeShapeType="1"/>
          </p:cNvSpPr>
          <p:nvPr/>
        </p:nvSpPr>
        <p:spPr bwMode="auto">
          <a:xfrm>
            <a:off x="5610940" y="5114824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5616099" y="5114824"/>
            <a:ext cx="1013301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Line 210"/>
          <p:cNvSpPr>
            <a:spLocks noChangeShapeType="1"/>
          </p:cNvSpPr>
          <p:nvPr/>
        </p:nvSpPr>
        <p:spPr bwMode="auto">
          <a:xfrm>
            <a:off x="5616099" y="5114824"/>
            <a:ext cx="1013301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2644301" y="5119674"/>
            <a:ext cx="5159" cy="3579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Line 212"/>
          <p:cNvSpPr>
            <a:spLocks noChangeShapeType="1"/>
          </p:cNvSpPr>
          <p:nvPr/>
        </p:nvSpPr>
        <p:spPr bwMode="auto">
          <a:xfrm>
            <a:off x="2644301" y="5119674"/>
            <a:ext cx="1032" cy="3579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3047764" y="5119674"/>
            <a:ext cx="7223" cy="3579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Line 214"/>
          <p:cNvSpPr>
            <a:spLocks noChangeShapeType="1"/>
          </p:cNvSpPr>
          <p:nvPr/>
        </p:nvSpPr>
        <p:spPr bwMode="auto">
          <a:xfrm>
            <a:off x="3047764" y="5119674"/>
            <a:ext cx="1032" cy="3579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3063242" y="5119674"/>
            <a:ext cx="30956" cy="3579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0" name="Line 216"/>
          <p:cNvSpPr>
            <a:spLocks noChangeShapeType="1"/>
          </p:cNvSpPr>
          <p:nvPr/>
        </p:nvSpPr>
        <p:spPr bwMode="auto">
          <a:xfrm>
            <a:off x="3063242" y="5119674"/>
            <a:ext cx="1032" cy="3579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3101421" y="5119674"/>
            <a:ext cx="7223" cy="3579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" name="Line 218"/>
          <p:cNvSpPr>
            <a:spLocks noChangeShapeType="1"/>
          </p:cNvSpPr>
          <p:nvPr/>
        </p:nvSpPr>
        <p:spPr bwMode="auto">
          <a:xfrm>
            <a:off x="3101421" y="5119674"/>
            <a:ext cx="1032" cy="3579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097180" y="5119674"/>
            <a:ext cx="5159" cy="3579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" name="Line 220"/>
          <p:cNvSpPr>
            <a:spLocks noChangeShapeType="1"/>
          </p:cNvSpPr>
          <p:nvPr/>
        </p:nvSpPr>
        <p:spPr bwMode="auto">
          <a:xfrm>
            <a:off x="4097180" y="5119674"/>
            <a:ext cx="1032" cy="3579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5610940" y="5119674"/>
            <a:ext cx="5160" cy="35791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" name="Line 222"/>
          <p:cNvSpPr>
            <a:spLocks noChangeShapeType="1"/>
          </p:cNvSpPr>
          <p:nvPr/>
        </p:nvSpPr>
        <p:spPr bwMode="auto">
          <a:xfrm>
            <a:off x="5610940" y="5119674"/>
            <a:ext cx="1032" cy="35791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Rectangle 226"/>
          <p:cNvSpPr>
            <a:spLocks noChangeArrowheads="1"/>
          </p:cNvSpPr>
          <p:nvPr/>
        </p:nvSpPr>
        <p:spPr bwMode="auto">
          <a:xfrm>
            <a:off x="2353312" y="5489230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28" name="Rectangle 227"/>
          <p:cNvSpPr>
            <a:spLocks noChangeArrowheads="1"/>
          </p:cNvSpPr>
          <p:nvPr/>
        </p:nvSpPr>
        <p:spPr bwMode="auto">
          <a:xfrm>
            <a:off x="2774317" y="5489230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29" name="Rectangle 228"/>
          <p:cNvSpPr>
            <a:spLocks noChangeArrowheads="1"/>
          </p:cNvSpPr>
          <p:nvPr/>
        </p:nvSpPr>
        <p:spPr bwMode="auto">
          <a:xfrm>
            <a:off x="3501788" y="5489230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1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30" name="Rectangle 229"/>
          <p:cNvSpPr>
            <a:spLocks noChangeArrowheads="1"/>
          </p:cNvSpPr>
          <p:nvPr/>
        </p:nvSpPr>
        <p:spPr bwMode="auto">
          <a:xfrm>
            <a:off x="4770994" y="5489230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6040199" y="5489230"/>
            <a:ext cx="1827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</a:rPr>
              <a:t>0</a:t>
            </a:r>
            <a:endParaRPr lang="en-US" sz="2800" b="0" dirty="0">
              <a:latin typeface="Tahoma" pitchFamily="34" charset="0"/>
            </a:endParaRPr>
          </a:p>
        </p:txBody>
      </p:sp>
      <p:sp>
        <p:nvSpPr>
          <p:cNvPr id="232" name="Rectangle 231"/>
          <p:cNvSpPr>
            <a:spLocks noChangeArrowheads="1"/>
          </p:cNvSpPr>
          <p:nvPr/>
        </p:nvSpPr>
        <p:spPr bwMode="auto">
          <a:xfrm>
            <a:off x="2230519" y="5477590"/>
            <a:ext cx="413782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" name="Line 229"/>
          <p:cNvSpPr>
            <a:spLocks noChangeShapeType="1"/>
          </p:cNvSpPr>
          <p:nvPr/>
        </p:nvSpPr>
        <p:spPr bwMode="auto">
          <a:xfrm>
            <a:off x="2230519" y="5477590"/>
            <a:ext cx="413782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" name="Rectangle 233"/>
          <p:cNvSpPr>
            <a:spLocks noChangeArrowheads="1"/>
          </p:cNvSpPr>
          <p:nvPr/>
        </p:nvSpPr>
        <p:spPr bwMode="auto">
          <a:xfrm>
            <a:off x="2644301" y="5477590"/>
            <a:ext cx="5159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Line 231"/>
          <p:cNvSpPr>
            <a:spLocks noChangeShapeType="1"/>
          </p:cNvSpPr>
          <p:nvPr/>
        </p:nvSpPr>
        <p:spPr bwMode="auto">
          <a:xfrm>
            <a:off x="2644301" y="5477590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Line 232"/>
          <p:cNvSpPr>
            <a:spLocks noChangeShapeType="1"/>
          </p:cNvSpPr>
          <p:nvPr/>
        </p:nvSpPr>
        <p:spPr bwMode="auto">
          <a:xfrm>
            <a:off x="2644301" y="5477590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" name="Rectangle 236"/>
          <p:cNvSpPr>
            <a:spLocks noChangeArrowheads="1"/>
          </p:cNvSpPr>
          <p:nvPr/>
        </p:nvSpPr>
        <p:spPr bwMode="auto">
          <a:xfrm>
            <a:off x="2649460" y="5477590"/>
            <a:ext cx="398304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" name="Line 234"/>
          <p:cNvSpPr>
            <a:spLocks noChangeShapeType="1"/>
          </p:cNvSpPr>
          <p:nvPr/>
        </p:nvSpPr>
        <p:spPr bwMode="auto">
          <a:xfrm>
            <a:off x="2649460" y="5477590"/>
            <a:ext cx="398304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9" name="Rectangle 238"/>
          <p:cNvSpPr>
            <a:spLocks noChangeArrowheads="1"/>
          </p:cNvSpPr>
          <p:nvPr/>
        </p:nvSpPr>
        <p:spPr bwMode="auto">
          <a:xfrm>
            <a:off x="3101421" y="5477590"/>
            <a:ext cx="7223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" name="Line 236"/>
          <p:cNvSpPr>
            <a:spLocks noChangeShapeType="1"/>
          </p:cNvSpPr>
          <p:nvPr/>
        </p:nvSpPr>
        <p:spPr bwMode="auto">
          <a:xfrm>
            <a:off x="3101421" y="5477590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" name="Rectangle 240"/>
          <p:cNvSpPr>
            <a:spLocks noChangeArrowheads="1"/>
          </p:cNvSpPr>
          <p:nvPr/>
        </p:nvSpPr>
        <p:spPr bwMode="auto">
          <a:xfrm>
            <a:off x="3063242" y="5477590"/>
            <a:ext cx="30956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" name="Line 238"/>
          <p:cNvSpPr>
            <a:spLocks noChangeShapeType="1"/>
          </p:cNvSpPr>
          <p:nvPr/>
        </p:nvSpPr>
        <p:spPr bwMode="auto">
          <a:xfrm>
            <a:off x="3063242" y="5477590"/>
            <a:ext cx="3095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3047764" y="5477590"/>
            <a:ext cx="7223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4" name="Line 240"/>
          <p:cNvSpPr>
            <a:spLocks noChangeShapeType="1"/>
          </p:cNvSpPr>
          <p:nvPr/>
        </p:nvSpPr>
        <p:spPr bwMode="auto">
          <a:xfrm>
            <a:off x="3047764" y="5477590"/>
            <a:ext cx="7223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3108644" y="5477590"/>
            <a:ext cx="988536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" name="Line 242"/>
          <p:cNvSpPr>
            <a:spLocks noChangeShapeType="1"/>
          </p:cNvSpPr>
          <p:nvPr/>
        </p:nvSpPr>
        <p:spPr bwMode="auto">
          <a:xfrm>
            <a:off x="3108644" y="5477590"/>
            <a:ext cx="988536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" name="Rectangle 246"/>
          <p:cNvSpPr>
            <a:spLocks noChangeArrowheads="1"/>
          </p:cNvSpPr>
          <p:nvPr/>
        </p:nvSpPr>
        <p:spPr bwMode="auto">
          <a:xfrm>
            <a:off x="4097180" y="5477590"/>
            <a:ext cx="5159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" name="Line 244"/>
          <p:cNvSpPr>
            <a:spLocks noChangeShapeType="1"/>
          </p:cNvSpPr>
          <p:nvPr/>
        </p:nvSpPr>
        <p:spPr bwMode="auto">
          <a:xfrm>
            <a:off x="4097180" y="5477590"/>
            <a:ext cx="5159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Line 245"/>
          <p:cNvSpPr>
            <a:spLocks noChangeShapeType="1"/>
          </p:cNvSpPr>
          <p:nvPr/>
        </p:nvSpPr>
        <p:spPr bwMode="auto">
          <a:xfrm>
            <a:off x="4097180" y="5477590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0" name="Rectangle 249"/>
          <p:cNvSpPr>
            <a:spLocks noChangeArrowheads="1"/>
          </p:cNvSpPr>
          <p:nvPr/>
        </p:nvSpPr>
        <p:spPr bwMode="auto">
          <a:xfrm>
            <a:off x="4102339" y="5477590"/>
            <a:ext cx="1508600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" name="Line 247"/>
          <p:cNvSpPr>
            <a:spLocks noChangeShapeType="1"/>
          </p:cNvSpPr>
          <p:nvPr/>
        </p:nvSpPr>
        <p:spPr bwMode="auto">
          <a:xfrm>
            <a:off x="4102339" y="5477590"/>
            <a:ext cx="150860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2" name="Rectangle 251"/>
          <p:cNvSpPr>
            <a:spLocks noChangeArrowheads="1"/>
          </p:cNvSpPr>
          <p:nvPr/>
        </p:nvSpPr>
        <p:spPr bwMode="auto">
          <a:xfrm>
            <a:off x="5610940" y="5477590"/>
            <a:ext cx="5160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" name="Line 249"/>
          <p:cNvSpPr>
            <a:spLocks noChangeShapeType="1"/>
          </p:cNvSpPr>
          <p:nvPr/>
        </p:nvSpPr>
        <p:spPr bwMode="auto">
          <a:xfrm>
            <a:off x="5610940" y="5477590"/>
            <a:ext cx="5160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" name="Line 250"/>
          <p:cNvSpPr>
            <a:spLocks noChangeShapeType="1"/>
          </p:cNvSpPr>
          <p:nvPr/>
        </p:nvSpPr>
        <p:spPr bwMode="auto">
          <a:xfrm>
            <a:off x="5610940" y="5477590"/>
            <a:ext cx="1032" cy="4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" name="Rectangle 254"/>
          <p:cNvSpPr>
            <a:spLocks noChangeArrowheads="1"/>
          </p:cNvSpPr>
          <p:nvPr/>
        </p:nvSpPr>
        <p:spPr bwMode="auto">
          <a:xfrm>
            <a:off x="5616099" y="5477590"/>
            <a:ext cx="1013301" cy="4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" name="Line 252"/>
          <p:cNvSpPr>
            <a:spLocks noChangeShapeType="1"/>
          </p:cNvSpPr>
          <p:nvPr/>
        </p:nvSpPr>
        <p:spPr bwMode="auto">
          <a:xfrm>
            <a:off x="5616099" y="5477590"/>
            <a:ext cx="1013301" cy="97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2644301" y="5482440"/>
            <a:ext cx="5159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" name="Line 254"/>
          <p:cNvSpPr>
            <a:spLocks noChangeShapeType="1"/>
          </p:cNvSpPr>
          <p:nvPr/>
        </p:nvSpPr>
        <p:spPr bwMode="auto">
          <a:xfrm>
            <a:off x="2644301" y="5482440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9" name="Rectangle 258"/>
          <p:cNvSpPr>
            <a:spLocks noChangeArrowheads="1"/>
          </p:cNvSpPr>
          <p:nvPr/>
        </p:nvSpPr>
        <p:spPr bwMode="auto">
          <a:xfrm>
            <a:off x="3047764" y="5482440"/>
            <a:ext cx="7223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" name="Line 256"/>
          <p:cNvSpPr>
            <a:spLocks noChangeShapeType="1"/>
          </p:cNvSpPr>
          <p:nvPr/>
        </p:nvSpPr>
        <p:spPr bwMode="auto">
          <a:xfrm>
            <a:off x="3047764" y="5482440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3063242" y="5482440"/>
            <a:ext cx="30956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" name="Line 258"/>
          <p:cNvSpPr>
            <a:spLocks noChangeShapeType="1"/>
          </p:cNvSpPr>
          <p:nvPr/>
        </p:nvSpPr>
        <p:spPr bwMode="auto">
          <a:xfrm>
            <a:off x="3063242" y="5482440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" name="Rectangle 262"/>
          <p:cNvSpPr>
            <a:spLocks noChangeArrowheads="1"/>
          </p:cNvSpPr>
          <p:nvPr/>
        </p:nvSpPr>
        <p:spPr bwMode="auto">
          <a:xfrm>
            <a:off x="3101421" y="5482440"/>
            <a:ext cx="7223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4" name="Line 260"/>
          <p:cNvSpPr>
            <a:spLocks noChangeShapeType="1"/>
          </p:cNvSpPr>
          <p:nvPr/>
        </p:nvSpPr>
        <p:spPr bwMode="auto">
          <a:xfrm>
            <a:off x="3101421" y="5482440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4097180" y="5482440"/>
            <a:ext cx="5159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" name="Line 262"/>
          <p:cNvSpPr>
            <a:spLocks noChangeShapeType="1"/>
          </p:cNvSpPr>
          <p:nvPr/>
        </p:nvSpPr>
        <p:spPr bwMode="auto">
          <a:xfrm>
            <a:off x="4097180" y="5482440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5610940" y="5482440"/>
            <a:ext cx="5160" cy="34433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" name="Line 264"/>
          <p:cNvSpPr>
            <a:spLocks noChangeShapeType="1"/>
          </p:cNvSpPr>
          <p:nvPr/>
        </p:nvSpPr>
        <p:spPr bwMode="auto">
          <a:xfrm>
            <a:off x="5610940" y="5482440"/>
            <a:ext cx="1032" cy="34433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9" name="Oval 268"/>
          <p:cNvSpPr>
            <a:spLocks noChangeArrowheads="1"/>
          </p:cNvSpPr>
          <p:nvPr/>
        </p:nvSpPr>
        <p:spPr bwMode="auto">
          <a:xfrm>
            <a:off x="4624468" y="4461069"/>
            <a:ext cx="451961" cy="1541271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Oval 269"/>
          <p:cNvSpPr>
            <a:spLocks noChangeArrowheads="1"/>
          </p:cNvSpPr>
          <p:nvPr/>
        </p:nvSpPr>
        <p:spPr bwMode="auto">
          <a:xfrm>
            <a:off x="5862717" y="4456219"/>
            <a:ext cx="451961" cy="1541271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 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Prove set equalities</a:t>
            </a:r>
          </a:p>
          <a:p>
            <a:pPr lvl="1"/>
            <a:r>
              <a:rPr lang="en-US" dirty="0" smtClean="0"/>
              <a:t>Each others’ subset </a:t>
            </a:r>
            <a:endParaRPr lang="en-US" dirty="0"/>
          </a:p>
          <a:p>
            <a:pPr lvl="1"/>
            <a:r>
              <a:rPr lang="en-US" dirty="0" smtClean="0"/>
              <a:t> Set identities</a:t>
            </a:r>
            <a:endParaRPr lang="en-US" dirty="0"/>
          </a:p>
          <a:p>
            <a:pPr lvl="1"/>
            <a:r>
              <a:rPr lang="en-US" dirty="0"/>
              <a:t> M</a:t>
            </a:r>
            <a:r>
              <a:rPr lang="en-US" dirty="0" smtClean="0"/>
              <a:t>embership </a:t>
            </a:r>
            <a:r>
              <a:rPr lang="en-US" dirty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25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4770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18434" name="Picture 2" descr="http://www.dailyfunnystuff.net/wp-content/uploads/2010/11/venn-diagram-social-me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040" y="3017520"/>
            <a:ext cx="4023360" cy="292608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200400" cy="34925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belongs to the cartoonist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5798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 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Prove set equalities.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2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105401"/>
            <a:ext cx="6791394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               with </a:t>
            </a:r>
            <a:r>
              <a:rPr lang="en-US" i="1" dirty="0" smtClean="0">
                <a:solidFill>
                  <a:schemeClr val="tx1"/>
                </a:solidFill>
              </a:rPr>
              <a:t>A-B </a:t>
            </a:r>
            <a:r>
              <a:rPr lang="en-GB" dirty="0" smtClean="0">
                <a:solidFill>
                  <a:schemeClr val="tx1"/>
                </a:solidFill>
                <a:sym typeface="Symbol" pitchFamily="18" charset="2"/>
              </a:rPr>
              <a:t>= {x | </a:t>
            </a:r>
            <a:r>
              <a:rPr lang="en-GB" dirty="0" err="1" smtClean="0">
                <a:solidFill>
                  <a:schemeClr val="tx1"/>
                </a:solidFill>
                <a:sym typeface="Symbol" pitchFamily="18" charset="2"/>
              </a:rPr>
              <a:t>x</a:t>
            </a:r>
            <a:r>
              <a:rPr lang="en-GB" i="1" dirty="0" err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GB" dirty="0" smtClean="0">
                <a:solidFill>
                  <a:schemeClr val="tx1"/>
                </a:solidFill>
                <a:sym typeface="Symbol" pitchFamily="18" charset="2"/>
              </a:rPr>
              <a:t>  </a:t>
            </a:r>
            <a:r>
              <a:rPr lang="en-GB" dirty="0" err="1" smtClean="0">
                <a:solidFill>
                  <a:schemeClr val="tx1"/>
                </a:solidFill>
                <a:sym typeface="Symbol" pitchFamily="18" charset="2"/>
              </a:rPr>
              <a:t>x</a:t>
            </a:r>
            <a:r>
              <a:rPr lang="en-GB" i="1" dirty="0" err="1" smtClean="0">
                <a:solidFill>
                  <a:schemeClr val="tx1"/>
                </a:solidFill>
                <a:sym typeface="Symbol" pitchFamily="18" charset="2"/>
              </a:rPr>
              <a:t>B</a:t>
            </a:r>
            <a:r>
              <a:rPr lang="en-GB" dirty="0" smtClean="0">
                <a:solidFill>
                  <a:schemeClr val="tx1"/>
                </a:solidFill>
                <a:sym typeface="Symbol" pitchFamily="18" charset="2"/>
              </a:rPr>
              <a:t>}</a:t>
            </a:r>
            <a:endParaRPr lang="en-US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</p:txBody>
      </p:sp>
      <p:graphicFrame>
        <p:nvGraphicFramePr>
          <p:cNvPr id="3789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49980"/>
              </p:ext>
            </p:extLst>
          </p:nvPr>
        </p:nvGraphicFramePr>
        <p:xfrm>
          <a:off x="3316156" y="1295400"/>
          <a:ext cx="2627444" cy="84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927000" imgH="266400" progId="Equation.3">
                  <p:embed/>
                </p:oleObj>
              </mc:Choice>
              <mc:Fallback>
                <p:oleObj name="Equation" r:id="rId3" imgW="927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156" y="1295400"/>
                        <a:ext cx="2627444" cy="8401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Set Identities</a:t>
            </a:r>
            <a:endParaRPr lang="en-US" dirty="0"/>
          </a:p>
        </p:txBody>
      </p:sp>
      <p:graphicFrame>
        <p:nvGraphicFramePr>
          <p:cNvPr id="378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629508"/>
              </p:ext>
            </p:extLst>
          </p:nvPr>
        </p:nvGraphicFramePr>
        <p:xfrm>
          <a:off x="2895600" y="4737100"/>
          <a:ext cx="99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457200" imgH="317160" progId="Equation.3">
                  <p:embed/>
                </p:oleObj>
              </mc:Choice>
              <mc:Fallback>
                <p:oleObj name="Equation" r:id="rId5" imgW="457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37100"/>
                        <a:ext cx="990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0" y="2514600"/>
            <a:ext cx="23622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72200" y="2971800"/>
            <a:ext cx="1447800" cy="1371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2971800"/>
            <a:ext cx="1447800" cy="1371600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514600"/>
            <a:ext cx="2362200" cy="2209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43400" y="2971800"/>
            <a:ext cx="144780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81600" y="30480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B</a:t>
            </a:r>
            <a:endParaRPr lang="en-US" sz="3600" i="1" dirty="0"/>
          </a:p>
        </p:txBody>
      </p:sp>
      <p:graphicFrame>
        <p:nvGraphicFramePr>
          <p:cNvPr id="3789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06046"/>
              </p:ext>
            </p:extLst>
          </p:nvPr>
        </p:nvGraphicFramePr>
        <p:xfrm>
          <a:off x="3733800" y="2667000"/>
          <a:ext cx="457200" cy="96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7" imgW="152280" imgH="266400" progId="Equation.3">
                  <p:embed/>
                </p:oleObj>
              </mc:Choice>
              <mc:Fallback>
                <p:oleObj name="Equation" r:id="rId7" imgW="152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457200" cy="960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838200" y="2514600"/>
            <a:ext cx="24384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4400" y="2971800"/>
            <a:ext cx="14478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66800" y="30480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en-US" sz="3600" i="1" dirty="0"/>
          </a:p>
        </p:txBody>
      </p:sp>
      <p:sp>
        <p:nvSpPr>
          <p:cNvPr id="50" name="Rectangle 49"/>
          <p:cNvSpPr/>
          <p:nvPr/>
        </p:nvSpPr>
        <p:spPr>
          <a:xfrm>
            <a:off x="3352800" y="2057400"/>
            <a:ext cx="654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1800" y="1447800"/>
            <a:ext cx="3286194" cy="8382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2600" y="2971800"/>
            <a:ext cx="1447800" cy="1371600"/>
          </a:xfrm>
          <a:prstGeom prst="ellipse">
            <a:avLst/>
          </a:prstGeom>
          <a:solidFill>
            <a:schemeClr val="bg1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90800" y="31242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B</a:t>
            </a:r>
            <a:endParaRPr lang="en-US" sz="3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30480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en-US" sz="3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30480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B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3965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10" grpId="0" animBg="1"/>
      <p:bldP spid="13" grpId="0" animBg="1"/>
      <p:bldP spid="14" grpId="0" animBg="1"/>
      <p:bldP spid="15" grpId="0"/>
      <p:bldP spid="17" grpId="0" animBg="1"/>
      <p:bldP spid="18" grpId="0" animBg="1"/>
      <p:bldP spid="21" grpId="0"/>
      <p:bldP spid="25" grpId="0" animBg="1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76962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Consider</a:t>
            </a:r>
          </a:p>
          <a:p>
            <a:r>
              <a:rPr lang="en-US" dirty="0" smtClean="0"/>
              <a:t>This is D</a:t>
            </a:r>
            <a:r>
              <a:rPr lang="en-US" dirty="0" smtClean="0"/>
              <a:t>e Morgan’s </a:t>
            </a:r>
            <a:r>
              <a:rPr lang="en-US" smtClean="0"/>
              <a:t>Law                            </a:t>
            </a:r>
            <a:r>
              <a:rPr lang="en-US" smtClean="0"/>
              <a:t>with </a:t>
            </a:r>
            <a:r>
              <a:rPr lang="en-US" dirty="0" smtClean="0"/>
              <a:t>X=A and  Y=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Set Identities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057400"/>
            <a:ext cx="2362200" cy="2209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3000" y="2514600"/>
            <a:ext cx="1447800" cy="1371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000" y="2514600"/>
            <a:ext cx="1447800" cy="1371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1130428" y="294764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 smtClean="0"/>
              <a:t>A-B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3581400" y="2057400"/>
            <a:ext cx="2362200" cy="2209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57600" y="2514600"/>
            <a:ext cx="144780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0" y="2057400"/>
            <a:ext cx="23622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34200" y="2514600"/>
            <a:ext cx="1447800" cy="1371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61666"/>
              </p:ext>
            </p:extLst>
          </p:nvPr>
        </p:nvGraphicFramePr>
        <p:xfrm>
          <a:off x="5410200" y="3429000"/>
          <a:ext cx="50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508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68429"/>
              </p:ext>
            </p:extLst>
          </p:nvPr>
        </p:nvGraphicFramePr>
        <p:xfrm>
          <a:off x="7543800" y="2590800"/>
          <a:ext cx="50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90800"/>
                        <a:ext cx="5080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55439"/>
              </p:ext>
            </p:extLst>
          </p:nvPr>
        </p:nvGraphicFramePr>
        <p:xfrm>
          <a:off x="2286000" y="459740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7" imgW="457200" imgH="203040" progId="Equation.3">
                  <p:embed/>
                </p:oleObj>
              </mc:Choice>
              <mc:Fallback>
                <p:oleObj name="Equation" r:id="rId7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97400"/>
                        <a:ext cx="1295400" cy="508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321031"/>
              </p:ext>
            </p:extLst>
          </p:nvPr>
        </p:nvGraphicFramePr>
        <p:xfrm>
          <a:off x="3505200" y="990600"/>
          <a:ext cx="2133601" cy="84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9" imgW="927000" imgH="304560" progId="Equation.3">
                  <p:embed/>
                </p:oleObj>
              </mc:Choice>
              <mc:Fallback>
                <p:oleObj name="Equation" r:id="rId9" imgW="927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90600"/>
                        <a:ext cx="2133601" cy="842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2019"/>
              </p:ext>
            </p:extLst>
          </p:nvPr>
        </p:nvGraphicFramePr>
        <p:xfrm>
          <a:off x="4267200" y="5105400"/>
          <a:ext cx="2209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11" imgW="977760" imgH="203040" progId="Equation.3">
                  <p:embed/>
                </p:oleObj>
              </mc:Choice>
              <mc:Fallback>
                <p:oleObj name="Equation" r:id="rId11" imgW="977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05400"/>
                        <a:ext cx="2209800" cy="490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47778"/>
              </p:ext>
            </p:extLst>
          </p:nvPr>
        </p:nvGraphicFramePr>
        <p:xfrm>
          <a:off x="3276600" y="4343400"/>
          <a:ext cx="19034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13" imgW="571320" imgH="304560" progId="Equation.3">
                  <p:embed/>
                </p:oleObj>
              </mc:Choice>
              <mc:Fallback>
                <p:oleObj name="Equation" r:id="rId13" imgW="5713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3400"/>
                        <a:ext cx="1903413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2895600" y="990600"/>
            <a:ext cx="3286194" cy="8382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72200" y="2514600"/>
            <a:ext cx="1447800" cy="13716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941399"/>
              </p:ext>
            </p:extLst>
          </p:nvPr>
        </p:nvGraphicFramePr>
        <p:xfrm>
          <a:off x="1981200" y="5562600"/>
          <a:ext cx="37407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15" imgW="152268" imgH="203024" progId="Equation.3">
                  <p:embed/>
                </p:oleObj>
              </mc:Choice>
              <mc:Fallback>
                <p:oleObj name="Equation" r:id="rId15" imgW="152268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62600"/>
                        <a:ext cx="374074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2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0" grpId="0"/>
      <p:bldP spid="26" grpId="0" animBg="1"/>
      <p:bldP spid="27" grpId="0" animBg="1"/>
      <p:bldP spid="30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Set Identities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58850" y="1909763"/>
            <a:ext cx="6611938" cy="1052937"/>
            <a:chOff x="662" y="962"/>
            <a:chExt cx="4165" cy="40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62" y="962"/>
              <a:ext cx="1118" cy="406"/>
              <a:chOff x="662" y="962"/>
              <a:chExt cx="1118" cy="40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662" y="962"/>
                <a:ext cx="1118" cy="22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>
                    <a:latin typeface="+mj-lt"/>
                  </a:rPr>
                  <a:t>A</a:t>
                </a:r>
                <a:r>
                  <a:rPr lang="en-GB" sz="3200">
                    <a:latin typeface="+mj-lt"/>
                    <a:sym typeface="Symbol" pitchFamily="18" charset="2"/>
                  </a:rPr>
                  <a:t>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 = 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  <a:endParaRPr lang="en-GB" sz="3200" b="0">
                  <a:latin typeface="+mj-lt"/>
                </a:endParaRP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72" y="1143"/>
                <a:ext cx="1092" cy="22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>
                    <a:latin typeface="+mj-lt"/>
                  </a:rPr>
                  <a:t>A</a:t>
                </a:r>
                <a:r>
                  <a:rPr lang="en-GB" sz="3200">
                    <a:latin typeface="+mj-lt"/>
                    <a:sym typeface="Symbol" pitchFamily="18" charset="2"/>
                  </a:rPr>
                  <a:t>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U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 = 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  <a:endParaRPr lang="en-GB" sz="3200" b="0">
                  <a:latin typeface="+mj-lt"/>
                </a:endParaRPr>
              </a:p>
            </p:txBody>
          </p:sp>
        </p:grp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543" y="1051"/>
              <a:ext cx="1284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b="0" dirty="0"/>
                <a:t>Identity laws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2812" y="2900364"/>
            <a:ext cx="6564313" cy="1056115"/>
            <a:chOff x="672" y="1346"/>
            <a:chExt cx="4135" cy="407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672" y="1346"/>
              <a:ext cx="1184" cy="407"/>
              <a:chOff x="672" y="1346"/>
              <a:chExt cx="1184" cy="407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672" y="1346"/>
                <a:ext cx="1121" cy="22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>
                    <a:latin typeface="+mj-lt"/>
                  </a:rPr>
                  <a:t>A</a:t>
                </a:r>
                <a:r>
                  <a:rPr lang="en-GB" sz="3200">
                    <a:latin typeface="+mj-lt"/>
                    <a:sym typeface="Symbol" pitchFamily="18" charset="2"/>
                  </a:rPr>
                  <a:t>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U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 = 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U</a:t>
                </a:r>
                <a:endParaRPr lang="en-GB" sz="3200" b="0">
                  <a:latin typeface="+mj-lt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682" y="1528"/>
                <a:ext cx="1174" cy="22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 dirty="0">
                    <a:latin typeface="+mj-lt"/>
                  </a:rPr>
                  <a:t>A</a:t>
                </a:r>
                <a:r>
                  <a:rPr lang="en-GB" sz="3200" dirty="0">
                    <a:latin typeface="+mj-lt"/>
                    <a:sym typeface="Symbol" pitchFamily="18" charset="2"/>
                  </a:rPr>
                  <a:t> = </a:t>
                </a:r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151" y="1405"/>
              <a:ext cx="1656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b="0" dirty="0">
                  <a:latin typeface="+mj-lt"/>
                </a:rPr>
                <a:t>Domination laws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62012" y="3892551"/>
            <a:ext cx="6689725" cy="1057698"/>
            <a:chOff x="672" y="1730"/>
            <a:chExt cx="4214" cy="408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672" y="1730"/>
              <a:ext cx="1072" cy="408"/>
              <a:chOff x="672" y="1730"/>
              <a:chExt cx="1072" cy="408"/>
            </a:xfrm>
          </p:grpSpPr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672" y="1730"/>
                <a:ext cx="1062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>
                    <a:latin typeface="+mj-lt"/>
                  </a:rPr>
                  <a:t>A</a:t>
                </a:r>
                <a:r>
                  <a:rPr lang="en-GB" sz="3200">
                    <a:latin typeface="+mj-lt"/>
                    <a:sym typeface="Symbol" pitchFamily="18" charset="2"/>
                  </a:rPr>
                  <a:t>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 = 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  <a:endParaRPr lang="en-GB" sz="3200" b="0">
                  <a:latin typeface="+mj-lt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682" y="1912"/>
                <a:ext cx="1062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>
                    <a:latin typeface="+mj-lt"/>
                  </a:rPr>
                  <a:t>A</a:t>
                </a:r>
                <a:r>
                  <a:rPr lang="en-GB" sz="3200">
                    <a:latin typeface="+mj-lt"/>
                    <a:sym typeface="Symbol" pitchFamily="18" charset="2"/>
                  </a:rPr>
                  <a:t>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 = 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  <a:endParaRPr lang="en-GB" sz="3200" b="0">
                  <a:latin typeface="+mj-lt"/>
                  <a:sym typeface="Symbol" pitchFamily="18" charset="2"/>
                </a:endParaRPr>
              </a:p>
            </p:txBody>
          </p:sp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175" y="1798"/>
              <a:ext cx="1711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b="0" dirty="0">
                  <a:latin typeface="+mj-lt"/>
                </a:rPr>
                <a:t>Idempotent  laws</a:t>
              </a:r>
            </a:p>
          </p:txBody>
        </p:sp>
      </p:grp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477000" y="1296988"/>
            <a:ext cx="116570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3200" dirty="0">
                <a:solidFill>
                  <a:srgbClr val="FF9900"/>
                </a:solidFill>
                <a:latin typeface="+mj-lt"/>
              </a:rPr>
              <a:t>Name</a:t>
            </a:r>
            <a:endParaRPr lang="en-GB" sz="3200" b="0" dirty="0">
              <a:latin typeface="+mj-lt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130300" y="1295400"/>
            <a:ext cx="146065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3200" dirty="0">
                <a:solidFill>
                  <a:srgbClr val="FF0000"/>
                </a:solidFill>
                <a:latin typeface="+mj-lt"/>
              </a:rPr>
              <a:t>Identity</a:t>
            </a:r>
            <a:endParaRPr lang="en-GB" sz="3200" b="0" dirty="0">
              <a:latin typeface="+mj-lt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166812" y="4959350"/>
            <a:ext cx="6215063" cy="655638"/>
            <a:chOff x="768" y="3907"/>
            <a:chExt cx="3915" cy="413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68" y="3955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3200" b="0">
                  <a:latin typeface="+mj-lt"/>
                  <a:sym typeface="Symbol" pitchFamily="18" charset="2"/>
                </a:rPr>
                <a:t>A</a:t>
              </a:r>
              <a:endParaRPr lang="en-US" sz="3200" b="0">
                <a:latin typeface="+mj-lt"/>
                <a:sym typeface="Symbol" pitchFamily="18" charset="2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208" y="3907"/>
              <a:ext cx="2475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b="0" dirty="0">
                  <a:latin typeface="+mj-lt"/>
                </a:rPr>
                <a:t>Double Complement laws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152" y="3907"/>
              <a:ext cx="50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3200" b="0">
                  <a:latin typeface="+mj-lt"/>
                  <a:sym typeface="Symbol" pitchFamily="18" charset="2"/>
                </a:rPr>
                <a:t>= A</a:t>
              </a:r>
              <a:endParaRPr lang="en-GB" sz="3200" b="0" i="1">
                <a:latin typeface="+mj-lt"/>
                <a:sym typeface="Symbol" pitchFamily="18" charset="2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6" y="400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816" y="395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709612" y="1911350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9612" y="2901950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612" y="3892550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612" y="4883150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Set Identities</a:t>
            </a:r>
            <a:endParaRPr lang="en-US" dirty="0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615950" y="3868737"/>
            <a:ext cx="7167563" cy="992188"/>
            <a:chOff x="214" y="2257"/>
            <a:chExt cx="4515" cy="625"/>
          </a:xfrm>
        </p:grpSpPr>
        <p:grpSp>
          <p:nvGrpSpPr>
            <p:cNvPr id="37" name="Group 5"/>
            <p:cNvGrpSpPr>
              <a:grpSpLocks/>
            </p:cNvGrpSpPr>
            <p:nvPr/>
          </p:nvGrpSpPr>
          <p:grpSpPr bwMode="auto">
            <a:xfrm>
              <a:off x="214" y="2257"/>
              <a:ext cx="2938" cy="625"/>
              <a:chOff x="202" y="2461"/>
              <a:chExt cx="2938" cy="625"/>
            </a:xfrm>
          </p:grpSpPr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204" y="2461"/>
                <a:ext cx="293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800" b="0" i="1">
                    <a:latin typeface="+mj-lt"/>
                  </a:rPr>
                  <a:t>A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 (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B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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C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) = (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A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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B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)  (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A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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C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auto">
              <a:xfrm>
                <a:off x="202" y="2759"/>
                <a:ext cx="293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800" b="0" i="1">
                    <a:latin typeface="+mj-lt"/>
                  </a:rPr>
                  <a:t>A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 (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B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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C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) = (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A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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B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)  (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A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</a:t>
                </a:r>
                <a:r>
                  <a:rPr lang="en-GB" sz="2800" b="0" i="1">
                    <a:latin typeface="+mj-lt"/>
                    <a:sym typeface="Symbol" pitchFamily="18" charset="2"/>
                  </a:rPr>
                  <a:t>C</a:t>
                </a:r>
                <a:r>
                  <a:rPr lang="en-GB" sz="2800" b="0">
                    <a:latin typeface="+mj-lt"/>
                    <a:sym typeface="Symbol" pitchFamily="18" charset="2"/>
                  </a:rPr>
                  <a:t>)</a:t>
                </a:r>
              </a:p>
            </p:txBody>
          </p:sp>
        </p:grp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3094" y="2334"/>
              <a:ext cx="1635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b="0" dirty="0">
                  <a:latin typeface="+mj-lt"/>
                </a:rPr>
                <a:t>Distributive laws</a:t>
              </a:r>
            </a:p>
          </p:txBody>
        </p:sp>
      </p:grp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6841646" y="1219200"/>
            <a:ext cx="116570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3200" dirty="0">
                <a:solidFill>
                  <a:srgbClr val="FF9900"/>
                </a:solidFill>
                <a:latin typeface="+mj-lt"/>
              </a:rPr>
              <a:t>Name</a:t>
            </a:r>
            <a:endParaRPr lang="en-GB" sz="3200" b="0" dirty="0">
              <a:latin typeface="+mj-lt"/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1466850" y="1219200"/>
            <a:ext cx="146065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3200" dirty="0">
                <a:solidFill>
                  <a:srgbClr val="FF0000"/>
                </a:solidFill>
                <a:latin typeface="+mj-lt"/>
              </a:rPr>
              <a:t>Identity</a:t>
            </a:r>
            <a:endParaRPr lang="en-GB" sz="3200" b="0" dirty="0">
              <a:latin typeface="+mj-lt"/>
            </a:endParaRPr>
          </a:p>
        </p:txBody>
      </p: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1301750" y="1811338"/>
            <a:ext cx="6381750" cy="962026"/>
            <a:chOff x="779" y="975"/>
            <a:chExt cx="4020" cy="606"/>
          </a:xfrm>
        </p:grpSpPr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2987" y="1090"/>
              <a:ext cx="1812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b="0" dirty="0">
                  <a:latin typeface="+mj-lt"/>
                </a:rPr>
                <a:t>Commutative laws</a:t>
              </a:r>
            </a:p>
          </p:txBody>
        </p:sp>
        <p:grpSp>
          <p:nvGrpSpPr>
            <p:cNvPr id="57" name="Group 21"/>
            <p:cNvGrpSpPr>
              <a:grpSpLocks/>
            </p:cNvGrpSpPr>
            <p:nvPr/>
          </p:nvGrpSpPr>
          <p:grpSpPr bwMode="auto">
            <a:xfrm>
              <a:off x="779" y="975"/>
              <a:ext cx="1421" cy="606"/>
              <a:chOff x="743" y="1167"/>
              <a:chExt cx="1421" cy="606"/>
            </a:xfrm>
          </p:grpSpPr>
          <p:sp>
            <p:nvSpPr>
              <p:cNvPr id="58" name="Text Box 22"/>
              <p:cNvSpPr txBox="1">
                <a:spLocks noChangeArrowheads="1"/>
              </p:cNvSpPr>
              <p:nvPr/>
            </p:nvSpPr>
            <p:spPr bwMode="auto">
              <a:xfrm>
                <a:off x="745" y="1167"/>
                <a:ext cx="1419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 dirty="0">
                    <a:latin typeface="+mj-lt"/>
                  </a:rPr>
                  <a:t>A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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B 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= </a:t>
                </a:r>
                <a:r>
                  <a:rPr lang="en-GB" sz="3200" b="0" i="1" dirty="0">
                    <a:latin typeface="+mj-lt"/>
                  </a:rPr>
                  <a:t>B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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A</a:t>
                </a:r>
                <a:endParaRPr lang="en-GB" sz="3200" b="0" dirty="0">
                  <a:latin typeface="+mj-lt"/>
                  <a:sym typeface="Symbol" pitchFamily="18" charset="2"/>
                </a:endParaRPr>
              </a:p>
            </p:txBody>
          </p:sp>
          <p:sp>
            <p:nvSpPr>
              <p:cNvPr id="59" name="Text Box 23"/>
              <p:cNvSpPr txBox="1">
                <a:spLocks noChangeArrowheads="1"/>
              </p:cNvSpPr>
              <p:nvPr/>
            </p:nvSpPr>
            <p:spPr bwMode="auto">
              <a:xfrm>
                <a:off x="743" y="1405"/>
                <a:ext cx="1419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>
                    <a:latin typeface="+mj-lt"/>
                  </a:rPr>
                  <a:t>A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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B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 = 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B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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  <a:endParaRPr lang="en-GB" sz="3200" b="0">
                  <a:latin typeface="+mj-lt"/>
                  <a:sym typeface="Symbol" pitchFamily="18" charset="2"/>
                </a:endParaRPr>
              </a:p>
            </p:txBody>
          </p:sp>
        </p:grpSp>
      </p:grp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519113" y="2794000"/>
            <a:ext cx="7161213" cy="976312"/>
            <a:chOff x="216" y="1593"/>
            <a:chExt cx="4511" cy="615"/>
          </a:xfrm>
        </p:grpSpPr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3132" y="1713"/>
              <a:ext cx="1595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800" b="0" dirty="0">
                  <a:latin typeface="+mj-lt"/>
                </a:rPr>
                <a:t>Associative laws</a:t>
              </a:r>
            </a:p>
          </p:txBody>
        </p:sp>
        <p:grpSp>
          <p:nvGrpSpPr>
            <p:cNvPr id="62" name="Group 26"/>
            <p:cNvGrpSpPr>
              <a:grpSpLocks/>
            </p:cNvGrpSpPr>
            <p:nvPr/>
          </p:nvGrpSpPr>
          <p:grpSpPr bwMode="auto">
            <a:xfrm>
              <a:off x="216" y="1593"/>
              <a:ext cx="2759" cy="615"/>
              <a:chOff x="156" y="1797"/>
              <a:chExt cx="2759" cy="615"/>
            </a:xfrm>
          </p:grpSpPr>
          <p:sp>
            <p:nvSpPr>
              <p:cNvPr id="63" name="Text Box 27"/>
              <p:cNvSpPr txBox="1">
                <a:spLocks noChangeArrowheads="1"/>
              </p:cNvSpPr>
              <p:nvPr/>
            </p:nvSpPr>
            <p:spPr bwMode="auto">
              <a:xfrm>
                <a:off x="156" y="1797"/>
                <a:ext cx="273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 dirty="0" smtClean="0">
                    <a:latin typeface="+mj-lt"/>
                  </a:rPr>
                  <a:t> A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 (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B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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C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) = (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A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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B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) 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C</a:t>
                </a:r>
                <a:endParaRPr lang="en-GB" sz="3200" b="0" dirty="0">
                  <a:latin typeface="+mj-lt"/>
                  <a:sym typeface="Symbol" pitchFamily="18" charset="2"/>
                </a:endParaRPr>
              </a:p>
            </p:txBody>
          </p:sp>
          <p:sp>
            <p:nvSpPr>
              <p:cNvPr id="64" name="Text Box 28"/>
              <p:cNvSpPr txBox="1">
                <a:spLocks noChangeArrowheads="1"/>
              </p:cNvSpPr>
              <p:nvPr/>
            </p:nvSpPr>
            <p:spPr bwMode="auto">
              <a:xfrm>
                <a:off x="183" y="2047"/>
                <a:ext cx="273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 dirty="0">
                    <a:latin typeface="+mj-lt"/>
                  </a:rPr>
                  <a:t>A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 (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B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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C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) = (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A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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B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) 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C</a:t>
                </a:r>
                <a:endParaRPr lang="en-GB" sz="3200" b="0" dirty="0">
                  <a:latin typeface="+mj-lt"/>
                  <a:sym typeface="Symbol" pitchFamily="18" charset="2"/>
                </a:endParaRPr>
              </a:p>
            </p:txBody>
          </p:sp>
        </p:grpSp>
      </p:grpSp>
      <p:grpSp>
        <p:nvGrpSpPr>
          <p:cNvPr id="66" name="Group 30"/>
          <p:cNvGrpSpPr>
            <a:grpSpLocks/>
          </p:cNvGrpSpPr>
          <p:nvPr/>
        </p:nvGrpSpPr>
        <p:grpSpPr bwMode="auto">
          <a:xfrm>
            <a:off x="1317625" y="4897439"/>
            <a:ext cx="6975475" cy="1109663"/>
            <a:chOff x="778" y="3480"/>
            <a:chExt cx="4394" cy="699"/>
          </a:xfrm>
        </p:grpSpPr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3024" y="3648"/>
              <a:ext cx="2148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2800" b="0" dirty="0">
                  <a:latin typeface="+mj-lt"/>
                </a:rPr>
                <a:t>De Morgan’s laws</a:t>
              </a:r>
            </a:p>
          </p:txBody>
        </p:sp>
        <p:sp>
          <p:nvSpPr>
            <p:cNvPr id="68" name="Text Box 32"/>
            <p:cNvSpPr txBox="1">
              <a:spLocks noChangeArrowheads="1"/>
            </p:cNvSpPr>
            <p:nvPr/>
          </p:nvSpPr>
          <p:spPr bwMode="auto">
            <a:xfrm>
              <a:off x="780" y="3480"/>
              <a:ext cx="1419" cy="36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3200" b="0" i="1">
                  <a:latin typeface="+mj-lt"/>
                </a:rPr>
                <a:t>A</a:t>
              </a:r>
              <a:r>
                <a:rPr lang="en-GB" sz="3200" b="0">
                  <a:latin typeface="+mj-lt"/>
                  <a:sym typeface="Symbol" pitchFamily="18" charset="2"/>
                </a:rPr>
                <a:t></a:t>
              </a:r>
              <a:r>
                <a:rPr lang="en-GB" sz="3200" b="0" i="1">
                  <a:latin typeface="+mj-lt"/>
                  <a:sym typeface="Symbol" pitchFamily="18" charset="2"/>
                </a:rPr>
                <a:t>B</a:t>
              </a:r>
              <a:r>
                <a:rPr lang="en-GB" sz="3200" b="0">
                  <a:latin typeface="+mj-lt"/>
                  <a:sym typeface="Symbol" pitchFamily="18" charset="2"/>
                </a:rPr>
                <a:t> = </a:t>
              </a:r>
              <a:r>
                <a:rPr lang="en-GB" sz="3200" b="0" i="1">
                  <a:latin typeface="+mj-lt"/>
                </a:rPr>
                <a:t>A</a:t>
              </a:r>
              <a:r>
                <a:rPr lang="en-GB" sz="3200" b="0">
                  <a:latin typeface="+mj-lt"/>
                  <a:sym typeface="Symbol" pitchFamily="18" charset="2"/>
                </a:rPr>
                <a:t></a:t>
              </a:r>
              <a:r>
                <a:rPr lang="en-GB" sz="3200" b="0" i="1">
                  <a:latin typeface="+mj-lt"/>
                  <a:sym typeface="Symbol" pitchFamily="18" charset="2"/>
                </a:rPr>
                <a:t>B</a:t>
              </a:r>
              <a:endParaRPr lang="en-GB" sz="3200" b="0">
                <a:latin typeface="+mj-lt"/>
                <a:sym typeface="Symbol" pitchFamily="18" charset="2"/>
              </a:endParaRP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778" y="3811"/>
              <a:ext cx="1419" cy="36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3200" b="0" i="1">
                  <a:latin typeface="+mj-lt"/>
                </a:rPr>
                <a:t>A</a:t>
              </a:r>
              <a:r>
                <a:rPr lang="en-GB" sz="3200" b="0">
                  <a:latin typeface="+mj-lt"/>
                  <a:sym typeface="Symbol" pitchFamily="18" charset="2"/>
                </a:rPr>
                <a:t></a:t>
              </a:r>
              <a:r>
                <a:rPr lang="en-GB" sz="3200" b="0" i="1">
                  <a:latin typeface="+mj-lt"/>
                  <a:sym typeface="Symbol" pitchFamily="18" charset="2"/>
                </a:rPr>
                <a:t>B</a:t>
              </a:r>
              <a:r>
                <a:rPr lang="en-GB" sz="3200" b="0">
                  <a:latin typeface="+mj-lt"/>
                  <a:sym typeface="Symbol" pitchFamily="18" charset="2"/>
                </a:rPr>
                <a:t> = </a:t>
              </a:r>
              <a:r>
                <a:rPr lang="en-GB" sz="3200" b="0" i="1">
                  <a:latin typeface="+mj-lt"/>
                  <a:sym typeface="Symbol" pitchFamily="18" charset="2"/>
                </a:rPr>
                <a:t>A</a:t>
              </a:r>
              <a:r>
                <a:rPr lang="en-GB" sz="3200" b="0">
                  <a:latin typeface="+mj-lt"/>
                  <a:sym typeface="Symbol" pitchFamily="18" charset="2"/>
                </a:rPr>
                <a:t></a:t>
              </a:r>
              <a:r>
                <a:rPr lang="en-GB" sz="3200" b="0" i="1">
                  <a:latin typeface="+mj-lt"/>
                  <a:sym typeface="Symbol" pitchFamily="18" charset="2"/>
                </a:rPr>
                <a:t>B</a:t>
              </a:r>
              <a:endParaRPr lang="en-GB" sz="3200" b="0">
                <a:latin typeface="+mj-lt"/>
                <a:sym typeface="Symbol" pitchFamily="18" charset="2"/>
              </a:endParaRPr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>
              <a:off x="2016" y="35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>
              <a:off x="1680" y="35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>
              <a:off x="1680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>
              <a:off x="2016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864" y="38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>
              <a:off x="912" y="35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1073150" y="1811337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73150" y="2801937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73150" y="3792537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073150" y="4859337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Set Identities</a:t>
            </a:r>
            <a:endParaRPr lang="en-US" dirty="0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7162800" y="1295400"/>
            <a:ext cx="116570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3200" dirty="0">
                <a:solidFill>
                  <a:srgbClr val="FF9900"/>
                </a:solidFill>
                <a:latin typeface="+mj-lt"/>
              </a:rPr>
              <a:t>Name</a:t>
            </a:r>
            <a:endParaRPr lang="en-GB" sz="3200" b="0" dirty="0">
              <a:latin typeface="+mj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1917700" y="1295400"/>
            <a:ext cx="146065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3200">
                <a:solidFill>
                  <a:srgbClr val="FF0000"/>
                </a:solidFill>
                <a:latin typeface="+mj-lt"/>
              </a:rPr>
              <a:t>Identity</a:t>
            </a:r>
            <a:endParaRPr lang="en-GB" sz="3200" b="0">
              <a:latin typeface="+mj-lt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676400" y="2954337"/>
            <a:ext cx="6838950" cy="1570038"/>
            <a:chOff x="720" y="2208"/>
            <a:chExt cx="4308" cy="989"/>
          </a:xfrm>
        </p:grpSpPr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2880" y="2208"/>
              <a:ext cx="2148" cy="9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3200" b="0" dirty="0">
                  <a:latin typeface="+mj-lt"/>
                </a:rPr>
                <a:t>Alternate Representation for set difference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0" y="2496"/>
              <a:ext cx="1306" cy="36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3200" b="0" i="1" dirty="0">
                  <a:latin typeface="+mj-lt"/>
                </a:rPr>
                <a:t>A</a:t>
              </a:r>
              <a:r>
                <a:rPr lang="en-GB" sz="3200" b="0" dirty="0">
                  <a:latin typeface="+mj-lt"/>
                  <a:sym typeface="Symbol" pitchFamily="18" charset="2"/>
                </a:rPr>
                <a:t>-</a:t>
              </a:r>
              <a:r>
                <a:rPr lang="en-GB" sz="3200" b="0" i="1" dirty="0">
                  <a:latin typeface="+mj-lt"/>
                  <a:sym typeface="Symbol" pitchFamily="18" charset="2"/>
                </a:rPr>
                <a:t>B</a:t>
              </a:r>
              <a:r>
                <a:rPr lang="en-GB" sz="3200" b="0" dirty="0">
                  <a:latin typeface="+mj-lt"/>
                  <a:sym typeface="Symbol" pitchFamily="18" charset="2"/>
                </a:rPr>
                <a:t> = </a:t>
              </a:r>
              <a:r>
                <a:rPr lang="en-GB" sz="3200" b="0" i="1" dirty="0">
                  <a:latin typeface="+mj-lt"/>
                </a:rPr>
                <a:t>A</a:t>
              </a:r>
              <a:r>
                <a:rPr lang="en-GB" sz="3200" b="0" dirty="0">
                  <a:latin typeface="+mj-lt"/>
                  <a:sym typeface="Symbol" pitchFamily="18" charset="2"/>
                </a:rPr>
                <a:t></a:t>
              </a:r>
              <a:r>
                <a:rPr lang="en-GB" sz="3200" b="0" i="1" dirty="0">
                  <a:latin typeface="+mj-lt"/>
                  <a:sym typeface="Symbol" pitchFamily="18" charset="2"/>
                </a:rPr>
                <a:t>B</a:t>
              </a:r>
              <a:endParaRPr lang="en-GB" sz="3200" b="0" dirty="0">
                <a:latin typeface="+mj-lt"/>
                <a:sym typeface="Symbol" pitchFamily="18" charset="2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1776" y="25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1" name="Group 18"/>
          <p:cNvGrpSpPr>
            <a:grpSpLocks/>
          </p:cNvGrpSpPr>
          <p:nvPr/>
        </p:nvGrpSpPr>
        <p:grpSpPr bwMode="auto">
          <a:xfrm>
            <a:off x="914400" y="1887537"/>
            <a:ext cx="7077076" cy="976313"/>
            <a:chOff x="216" y="1593"/>
            <a:chExt cx="4458" cy="615"/>
          </a:xfrm>
        </p:grpSpPr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2855" y="1737"/>
              <a:ext cx="1819" cy="36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3200" b="0" dirty="0">
                  <a:latin typeface="+mj-lt"/>
                </a:rPr>
                <a:t>Absorption laws</a:t>
              </a:r>
            </a:p>
          </p:txBody>
        </p:sp>
        <p:grpSp>
          <p:nvGrpSpPr>
            <p:cNvPr id="45" name="Group 20"/>
            <p:cNvGrpSpPr>
              <a:grpSpLocks/>
            </p:cNvGrpSpPr>
            <p:nvPr/>
          </p:nvGrpSpPr>
          <p:grpSpPr bwMode="auto">
            <a:xfrm>
              <a:off x="216" y="1593"/>
              <a:ext cx="1896" cy="615"/>
              <a:chOff x="156" y="1797"/>
              <a:chExt cx="1896" cy="615"/>
            </a:xfrm>
          </p:grpSpPr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156" y="1797"/>
                <a:ext cx="1869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 dirty="0" smtClean="0">
                    <a:latin typeface="+mj-lt"/>
                  </a:rPr>
                  <a:t> A</a:t>
                </a:r>
                <a:r>
                  <a:rPr lang="en-GB" sz="3200" b="0" dirty="0">
                    <a:latin typeface="+mj-lt"/>
                    <a:sym typeface="Symbol" pitchFamily="18" charset="2"/>
                  </a:rPr>
                  <a:t> (A  B) = </a:t>
                </a:r>
                <a:r>
                  <a:rPr lang="en-GB" sz="3200" b="0" i="1" dirty="0">
                    <a:latin typeface="+mj-lt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47" name="Text Box 22"/>
              <p:cNvSpPr txBox="1">
                <a:spLocks noChangeArrowheads="1"/>
              </p:cNvSpPr>
              <p:nvPr/>
            </p:nvSpPr>
            <p:spPr bwMode="auto">
              <a:xfrm>
                <a:off x="183" y="2047"/>
                <a:ext cx="1869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3200" b="0" i="1">
                    <a:latin typeface="+mj-lt"/>
                  </a:rPr>
                  <a:t>A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 (A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 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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 B</a:t>
                </a:r>
                <a:r>
                  <a:rPr lang="en-GB" sz="3200" b="0">
                    <a:latin typeface="+mj-lt"/>
                    <a:sym typeface="Symbol" pitchFamily="18" charset="2"/>
                  </a:rPr>
                  <a:t>) = </a:t>
                </a:r>
                <a:r>
                  <a:rPr lang="en-GB" sz="3200" b="0" i="1">
                    <a:latin typeface="+mj-lt"/>
                    <a:sym typeface="Symbol" pitchFamily="18" charset="2"/>
                  </a:rPr>
                  <a:t>A</a:t>
                </a:r>
              </a:p>
            </p:txBody>
          </p:sp>
        </p:grpSp>
      </p:grpSp>
      <p:cxnSp>
        <p:nvCxnSpPr>
          <p:cNvPr id="49" name="Straight Connector 48"/>
          <p:cNvCxnSpPr/>
          <p:nvPr/>
        </p:nvCxnSpPr>
        <p:spPr>
          <a:xfrm>
            <a:off x="1447800" y="1887537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7800" y="2878137"/>
            <a:ext cx="68580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Proving Set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Recall. </a:t>
            </a:r>
            <a:r>
              <a:rPr lang="en-US" dirty="0" smtClean="0">
                <a:latin typeface="+mj-lt"/>
              </a:rPr>
              <a:t>Two sets are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equal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if and only if</a:t>
            </a:r>
            <a:r>
              <a:rPr lang="en-US" dirty="0" smtClean="0">
                <a:latin typeface="+mj-lt"/>
              </a:rPr>
              <a:t> they contain exactly the same elements, i.e., </a:t>
            </a:r>
            <a:r>
              <a:rPr lang="en-GB" sz="32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iff</a:t>
            </a:r>
            <a:r>
              <a:rPr lang="en-GB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A</a:t>
            </a:r>
            <a:r>
              <a:rPr lang="en-GB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B  </a:t>
            </a:r>
            <a:r>
              <a:rPr lang="en-GB" sz="32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and</a:t>
            </a:r>
            <a:r>
              <a:rPr lang="en-GB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sym typeface="Symbol" pitchFamily="18" charset="2"/>
              </a:rPr>
              <a:t>  BA</a:t>
            </a:r>
          </a:p>
          <a:p>
            <a:endParaRPr lang="en-GB" sz="32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sym typeface="Symbol" pitchFamily="18" charset="2"/>
            </a:endParaRPr>
          </a:p>
          <a:p>
            <a:endParaRPr lang="en-GB" sz="3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sym typeface="Symbol" pitchFamily="18" charset="2"/>
            </a:endParaRPr>
          </a:p>
          <a:p>
            <a:r>
              <a:rPr lang="en-GB" dirty="0" smtClean="0">
                <a:latin typeface="+mj-lt"/>
                <a:sym typeface="Symbol" pitchFamily="18" charset="2"/>
              </a:rPr>
              <a:t>Three methods to prove set equality: </a:t>
            </a:r>
          </a:p>
          <a:p>
            <a:pPr lvl="1"/>
            <a:r>
              <a:rPr lang="en-US" dirty="0" smtClean="0">
                <a:latin typeface="+mj-lt"/>
              </a:rPr>
              <a:t> Show that each set is a subset of the other</a:t>
            </a:r>
          </a:p>
          <a:p>
            <a:pPr lvl="1"/>
            <a:r>
              <a:rPr lang="en-US" dirty="0" smtClean="0">
                <a:latin typeface="+mj-lt"/>
              </a:rPr>
              <a:t> Apply set identities theorems</a:t>
            </a:r>
          </a:p>
          <a:p>
            <a:pPr lvl="1"/>
            <a:r>
              <a:rPr lang="en-US" dirty="0" smtClean="0">
                <a:latin typeface="+mj-lt"/>
              </a:rPr>
              <a:t> Use membership table</a:t>
            </a:r>
          </a:p>
          <a:p>
            <a:endParaRPr lang="en-US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4343400"/>
            <a:ext cx="6629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81000" y="2362200"/>
            <a:ext cx="2667000" cy="68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For any </a:t>
            </a:r>
            <a:r>
              <a:rPr lang="en-US" i="1" dirty="0" smtClean="0">
                <a:solidFill>
                  <a:srgbClr val="C00000"/>
                </a:solidFill>
                <a:latin typeface="+mj-lt"/>
              </a:rPr>
              <a:t>x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j-lt"/>
                <a:sym typeface="Symbol" pitchFamily="18" charset="2"/>
              </a:rPr>
              <a:t>LHS,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</a:t>
            </a:r>
            <a:r>
              <a:rPr lang="en-GB" dirty="0" smtClean="0">
                <a:latin typeface="+mj-lt"/>
                <a:sym typeface="Symbol" pitchFamily="18" charset="2"/>
              </a:rPr>
              <a:t>(</a:t>
            </a:r>
            <a:r>
              <a:rPr lang="en-GB" i="1" dirty="0" smtClean="0">
                <a:latin typeface="+mj-lt"/>
                <a:sym typeface="Symbol" pitchFamily="18" charset="2"/>
              </a:rPr>
              <a:t>B-A</a:t>
            </a:r>
            <a:r>
              <a:rPr lang="en-GB" dirty="0" smtClean="0">
                <a:latin typeface="+mj-lt"/>
                <a:sym typeface="Symbol" pitchFamily="18" charset="2"/>
              </a:rPr>
              <a:t>) or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</a:t>
            </a:r>
            <a:r>
              <a:rPr lang="en-GB" dirty="0" smtClean="0">
                <a:latin typeface="+mj-lt"/>
                <a:sym typeface="Symbol" pitchFamily="18" charset="2"/>
              </a:rPr>
              <a:t>(</a:t>
            </a:r>
            <a:r>
              <a:rPr lang="en-GB" i="1" dirty="0" smtClean="0">
                <a:latin typeface="+mj-lt"/>
                <a:sym typeface="Symbol" pitchFamily="18" charset="2"/>
              </a:rPr>
              <a:t>C-A</a:t>
            </a:r>
            <a:r>
              <a:rPr lang="en-GB" dirty="0" smtClean="0">
                <a:latin typeface="+mj-lt"/>
                <a:sym typeface="Symbol" pitchFamily="18" charset="2"/>
              </a:rPr>
              <a:t>)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+mj-lt"/>
                <a:sym typeface="Symbol" pitchFamily="18" charset="2"/>
              </a:rPr>
              <a:t>[or both]</a:t>
            </a:r>
            <a:r>
              <a:rPr lang="en-US" dirty="0">
                <a:sym typeface="Symbol" pitchFamily="18" charset="2"/>
              </a:rPr>
              <a:t>.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latin typeface="+mj-lt"/>
              <a:sym typeface="Symbol" pitchFamily="18" charset="2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31800" y="2438400"/>
            <a:ext cx="2387600" cy="461963"/>
            <a:chOff x="192" y="1696"/>
            <a:chExt cx="1504" cy="291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672" y="1696"/>
            <a:ext cx="102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Equation" r:id="rId3" imgW="609480" imgH="177480" progId="Equation.3">
                    <p:embed/>
                  </p:oleObj>
                </mc:Choice>
                <mc:Fallback>
                  <p:oleObj name="Equation" r:id="rId3" imgW="609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96"/>
                          <a:ext cx="1024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2" y="1728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latin typeface="Tahoma" pitchFamily="34" charset="0"/>
                </a:rPr>
                <a:t>when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381000" y="3581400"/>
            <a:ext cx="2667000" cy="68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GB" dirty="0" smtClean="0">
                <a:sym typeface="Symbol" pitchFamily="18" charset="2"/>
              </a:rPr>
              <a:t>Each Others’ Subset </a:t>
            </a:r>
            <a:endParaRPr lang="en-US" dirty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048000" y="2438403"/>
            <a:ext cx="3124200" cy="490538"/>
            <a:chOff x="1750" y="1680"/>
            <a:chExt cx="1968" cy="309"/>
          </a:xfrm>
        </p:grpSpPr>
        <p:graphicFrame>
          <p:nvGraphicFramePr>
            <p:cNvPr id="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804917"/>
                </p:ext>
              </p:extLst>
            </p:nvPr>
          </p:nvGraphicFramePr>
          <p:xfrm>
            <a:off x="2112" y="1680"/>
            <a:ext cx="16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Equation" r:id="rId5" imgW="1054080" imgH="203040" progId="Equation.3">
                    <p:embed/>
                  </p:oleObj>
                </mc:Choice>
                <mc:Fallback>
                  <p:oleObj name="Equation" r:id="rId5" imgW="1054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606" cy="28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6"/>
            <p:cNvGraphicFramePr>
              <a:graphicFrameLocks noChangeAspect="1"/>
            </p:cNvGraphicFramePr>
            <p:nvPr/>
          </p:nvGraphicFramePr>
          <p:xfrm>
            <a:off x="1750" y="1696"/>
            <a:ext cx="4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Equation" r:id="rId7" imgW="190440" imgH="152280" progId="Equation.3">
                    <p:embed/>
                  </p:oleObj>
                </mc:Choice>
                <mc:Fallback>
                  <p:oleObj name="Equation" r:id="rId7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1696"/>
                          <a:ext cx="4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971800" y="2819397"/>
            <a:ext cx="3505200" cy="536575"/>
            <a:chOff x="720" y="2032"/>
            <a:chExt cx="2208" cy="338"/>
          </a:xfrm>
        </p:grpSpPr>
        <p:graphicFrame>
          <p:nvGraphicFramePr>
            <p:cNvPr id="1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771588"/>
                </p:ext>
              </p:extLst>
            </p:nvPr>
          </p:nvGraphicFramePr>
          <p:xfrm>
            <a:off x="1152" y="2080"/>
            <a:ext cx="17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" name="Equation" r:id="rId9" imgW="1320480" imgH="203040" progId="Equation.3">
                    <p:embed/>
                  </p:oleObj>
                </mc:Choice>
                <mc:Fallback>
                  <p:oleObj name="Equation" r:id="rId9" imgW="1320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080"/>
                          <a:ext cx="1776" cy="2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720" y="2032"/>
            <a:ext cx="52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" name="Equation" r:id="rId11" imgW="190440" imgH="152280" progId="Equation.3">
                    <p:embed/>
                  </p:oleObj>
                </mc:Choice>
                <mc:Fallback>
                  <p:oleObj name="Equation" r:id="rId11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32"/>
                          <a:ext cx="52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3048000" y="3352800"/>
            <a:ext cx="2971800" cy="487363"/>
            <a:chOff x="3312" y="2080"/>
            <a:chExt cx="1872" cy="307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062285"/>
                </p:ext>
              </p:extLst>
            </p:nvPr>
          </p:nvGraphicFramePr>
          <p:xfrm>
            <a:off x="3744" y="2080"/>
            <a:ext cx="144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Equation" r:id="rId12" imgW="977760" imgH="203040" progId="Equation.3">
                    <p:embed/>
                  </p:oleObj>
                </mc:Choice>
                <mc:Fallback>
                  <p:oleObj name="Equation" r:id="rId12" imgW="977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080"/>
                          <a:ext cx="1440" cy="29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3312" y="2080"/>
            <a:ext cx="4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" name="Equation" r:id="rId14" imgW="190440" imgH="152280" progId="Equation.3">
                    <p:embed/>
                  </p:oleObj>
                </mc:Choice>
                <mc:Fallback>
                  <p:oleObj name="Equation" r:id="rId14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080"/>
                          <a:ext cx="48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457200" y="3657600"/>
            <a:ext cx="2514600" cy="473075"/>
            <a:chOff x="192" y="2553"/>
            <a:chExt cx="1584" cy="298"/>
          </a:xfrm>
        </p:grpSpPr>
        <p:graphicFrame>
          <p:nvGraphicFramePr>
            <p:cNvPr id="1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981538"/>
                </p:ext>
              </p:extLst>
            </p:nvPr>
          </p:nvGraphicFramePr>
          <p:xfrm>
            <a:off x="672" y="2553"/>
            <a:ext cx="110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Equation" r:id="rId15" imgW="609480" imgH="177480" progId="Equation.3">
                    <p:embed/>
                  </p:oleObj>
                </mc:Choice>
                <mc:Fallback>
                  <p:oleObj name="Equation" r:id="rId15" imgW="609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3"/>
                          <a:ext cx="1104" cy="29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92" y="2601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when</a:t>
              </a:r>
            </a:p>
          </p:txBody>
        </p:sp>
      </p:grpSp>
      <p:grpSp>
        <p:nvGrpSpPr>
          <p:cNvPr id="19" name="Group 45"/>
          <p:cNvGrpSpPr>
            <a:grpSpLocks/>
          </p:cNvGrpSpPr>
          <p:nvPr/>
        </p:nvGrpSpPr>
        <p:grpSpPr bwMode="auto">
          <a:xfrm>
            <a:off x="3048000" y="3809999"/>
            <a:ext cx="2971800" cy="487362"/>
            <a:chOff x="1920" y="2573"/>
            <a:chExt cx="1872" cy="307"/>
          </a:xfrm>
        </p:grpSpPr>
        <p:graphicFrame>
          <p:nvGraphicFramePr>
            <p:cNvPr id="2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831182"/>
                </p:ext>
              </p:extLst>
            </p:nvPr>
          </p:nvGraphicFramePr>
          <p:xfrm>
            <a:off x="2352" y="2587"/>
            <a:ext cx="144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name="Equation" r:id="rId17" imgW="1054080" imgH="203040" progId="Equation.3">
                    <p:embed/>
                  </p:oleObj>
                </mc:Choice>
                <mc:Fallback>
                  <p:oleObj name="Equation" r:id="rId17" imgW="1054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587"/>
                          <a:ext cx="1440" cy="27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4"/>
            <p:cNvGraphicFramePr>
              <a:graphicFrameLocks noChangeAspect="1"/>
            </p:cNvGraphicFramePr>
            <p:nvPr/>
          </p:nvGraphicFramePr>
          <p:xfrm>
            <a:off x="1920" y="2573"/>
            <a:ext cx="4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Equation" r:id="rId19" imgW="190440" imgH="152280" progId="Equation.3">
                    <p:embed/>
                  </p:oleObj>
                </mc:Choice>
                <mc:Fallback>
                  <p:oleObj name="Equation" r:id="rId19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73"/>
                          <a:ext cx="48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6"/>
          <p:cNvGrpSpPr>
            <a:grpSpLocks/>
          </p:cNvGrpSpPr>
          <p:nvPr/>
        </p:nvGrpSpPr>
        <p:grpSpPr bwMode="auto">
          <a:xfrm>
            <a:off x="3048570" y="4192060"/>
            <a:ext cx="3657029" cy="501110"/>
            <a:chOff x="621" y="3098"/>
            <a:chExt cx="2133" cy="227"/>
          </a:xfrm>
        </p:grpSpPr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777622"/>
                </p:ext>
              </p:extLst>
            </p:nvPr>
          </p:nvGraphicFramePr>
          <p:xfrm>
            <a:off x="1008" y="3118"/>
            <a:ext cx="174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4" name="Equation" r:id="rId20" imgW="1320480" imgH="203040" progId="Equation.3">
                    <p:embed/>
                  </p:oleObj>
                </mc:Choice>
                <mc:Fallback>
                  <p:oleObj name="Equation" r:id="rId20" imgW="1320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118"/>
                          <a:ext cx="1746" cy="20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880805"/>
                </p:ext>
              </p:extLst>
            </p:nvPr>
          </p:nvGraphicFramePr>
          <p:xfrm>
            <a:off x="621" y="3098"/>
            <a:ext cx="31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" name="Equation" r:id="rId21" imgW="190440" imgH="152280" progId="Equation.3">
                    <p:embed/>
                  </p:oleObj>
                </mc:Choice>
                <mc:Fallback>
                  <p:oleObj name="Equation" r:id="rId21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3098"/>
                          <a:ext cx="31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3048000" y="4648200"/>
            <a:ext cx="3276600" cy="509588"/>
            <a:chOff x="3072" y="3024"/>
            <a:chExt cx="2064" cy="321"/>
          </a:xfrm>
        </p:grpSpPr>
        <p:graphicFrame>
          <p:nvGraphicFramePr>
            <p:cNvPr id="2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948668"/>
                </p:ext>
              </p:extLst>
            </p:nvPr>
          </p:nvGraphicFramePr>
          <p:xfrm>
            <a:off x="3600" y="3024"/>
            <a:ext cx="153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6" name="Equation" r:id="rId22" imgW="977760" imgH="203040" progId="Equation.3">
                    <p:embed/>
                  </p:oleObj>
                </mc:Choice>
                <mc:Fallback>
                  <p:oleObj name="Equation" r:id="rId22" imgW="977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024"/>
                          <a:ext cx="1536" cy="32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3072" y="3024"/>
            <a:ext cx="4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7" name="Equation" r:id="rId23" imgW="190440" imgH="152280" progId="Equation.3">
                    <p:embed/>
                  </p:oleObj>
                </mc:Choice>
                <mc:Fallback>
                  <p:oleObj name="Equation" r:id="rId23" imgW="1904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024"/>
                          <a:ext cx="48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209800" y="5486400"/>
            <a:ext cx="4114800" cy="528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>
                <a:latin typeface="Tahoma" pitchFamily="34" charset="0"/>
              </a:rPr>
              <a:t>Therefore, LHS </a:t>
            </a:r>
            <a:r>
              <a:rPr lang="en-US" sz="2800" b="0" dirty="0">
                <a:latin typeface="Arial" charset="0"/>
                <a:sym typeface="Symbol" pitchFamily="18" charset="2"/>
              </a:rPr>
              <a:t> RHS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57400" y="1078468"/>
            <a:ext cx="51896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i="1" dirty="0">
                <a:sym typeface="Symbol" pitchFamily="18" charset="2"/>
              </a:rPr>
              <a:t>Show that </a:t>
            </a:r>
            <a:r>
              <a:rPr lang="en-GB" sz="2800" dirty="0">
                <a:sym typeface="Symbol" pitchFamily="18" charset="2"/>
              </a:rPr>
              <a:t>(</a:t>
            </a:r>
            <a:r>
              <a:rPr lang="en-GB" sz="2800" i="1" dirty="0">
                <a:sym typeface="Symbol" pitchFamily="18" charset="2"/>
              </a:rPr>
              <a:t>B-A</a:t>
            </a:r>
            <a:r>
              <a:rPr lang="en-GB" sz="2800" dirty="0">
                <a:sym typeface="Symbol" pitchFamily="18" charset="2"/>
              </a:rPr>
              <a:t>) (</a:t>
            </a:r>
            <a:r>
              <a:rPr lang="en-GB" sz="2800" i="1" dirty="0">
                <a:sym typeface="Symbol" pitchFamily="18" charset="2"/>
              </a:rPr>
              <a:t>C-A</a:t>
            </a:r>
            <a:r>
              <a:rPr lang="en-GB" sz="2800" dirty="0">
                <a:sym typeface="Symbol" pitchFamily="18" charset="2"/>
              </a:rPr>
              <a:t>)=(</a:t>
            </a:r>
            <a:r>
              <a:rPr lang="en-GB" sz="2800" i="1" dirty="0">
                <a:sym typeface="Symbol" pitchFamily="18" charset="2"/>
              </a:rPr>
              <a:t>B </a:t>
            </a:r>
            <a:r>
              <a:rPr lang="en-GB" sz="2800" dirty="0">
                <a:sym typeface="Symbol" pitchFamily="18" charset="2"/>
              </a:rPr>
              <a:t></a:t>
            </a:r>
            <a:r>
              <a:rPr lang="en-GB" sz="2800" i="1" dirty="0">
                <a:sym typeface="Symbol" pitchFamily="18" charset="2"/>
              </a:rPr>
              <a:t> C</a:t>
            </a:r>
            <a:r>
              <a:rPr lang="en-GB" sz="2800" dirty="0">
                <a:sym typeface="Symbol" pitchFamily="18" charset="2"/>
              </a:rPr>
              <a:t>)-</a:t>
            </a:r>
            <a:r>
              <a:rPr lang="en-GB" sz="2800" i="1" dirty="0" smtClean="0">
                <a:sym typeface="Symbol" pitchFamily="18" charset="2"/>
              </a:rPr>
              <a:t>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609</Words>
  <Application>Microsoft Office PowerPoint</Application>
  <PresentationFormat>On-screen Show (4:3)</PresentationFormat>
  <Paragraphs>146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Andalus</vt:lpstr>
      <vt:lpstr>Arial</vt:lpstr>
      <vt:lpstr>Calibri</vt:lpstr>
      <vt:lpstr>Symbol</vt:lpstr>
      <vt:lpstr>Tahoma</vt:lpstr>
      <vt:lpstr>1_Office Theme</vt:lpstr>
      <vt:lpstr>Equation</vt:lpstr>
      <vt:lpstr>Set Theory</vt:lpstr>
      <vt:lpstr>Outline</vt:lpstr>
      <vt:lpstr>Set Identities</vt:lpstr>
      <vt:lpstr>Set Identities</vt:lpstr>
      <vt:lpstr>Set Identities</vt:lpstr>
      <vt:lpstr>Set Identities</vt:lpstr>
      <vt:lpstr>Set Identities</vt:lpstr>
      <vt:lpstr>Proving Set Equality</vt:lpstr>
      <vt:lpstr>Each Others’ Subset </vt:lpstr>
      <vt:lpstr>Each Others’ Subset </vt:lpstr>
      <vt:lpstr>Using Set Identities</vt:lpstr>
      <vt:lpstr>Using Membership Tables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 Argument</dc:title>
  <dc:creator>no</dc:creator>
  <cp:lastModifiedBy>Gary Royden Watson Greaves (Dr)</cp:lastModifiedBy>
  <cp:revision>24</cp:revision>
  <dcterms:created xsi:type="dcterms:W3CDTF">2014-07-05T00:48:04Z</dcterms:created>
  <dcterms:modified xsi:type="dcterms:W3CDTF">2017-02-11T09:06:23Z</dcterms:modified>
</cp:coreProperties>
</file>