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6" r:id="rId2"/>
    <p:sldId id="327" r:id="rId3"/>
    <p:sldId id="259" r:id="rId4"/>
    <p:sldId id="313" r:id="rId5"/>
    <p:sldId id="325" r:id="rId6"/>
    <p:sldId id="318" r:id="rId7"/>
    <p:sldId id="322" r:id="rId8"/>
    <p:sldId id="323" r:id="rId9"/>
    <p:sldId id="274" r:id="rId10"/>
    <p:sldId id="276" r:id="rId11"/>
    <p:sldId id="324" r:id="rId12"/>
    <p:sldId id="277" r:id="rId13"/>
    <p:sldId id="27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77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4EDC3-A547-48AD-9A85-7EA156ACFEE0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D1B26-C9A4-4476-8550-BF3E3CC9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AEB3A-3FF8-4D8D-952D-22AB64D2CF8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72F01-3A30-4D7C-BF26-8A3A45930B6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72F01-3A30-4D7C-BF26-8A3A45930B6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72F01-3A30-4D7C-BF26-8A3A45930B6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70E29-0434-4D80-A136-663003D0AEC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Describe a</a:t>
            </a:r>
            <a:r>
              <a:rPr lang="en-US" altLang="en-US" baseline="0" dirty="0" smtClean="0"/>
              <a:t> walk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0F09F-C1FD-4B86-9529-716FCE2220F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0F09F-C1FD-4B86-9529-716FCE2220F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Describe connected</a:t>
            </a: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F60DB-C305-4804-9923-08768742B0E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Multigraph, no loops</a:t>
            </a:r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80867-EB57-4126-B5C9-AA0099C2607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71B5AE-A764-490F-BE52-D278ED9F61D5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9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85CF20-654A-4932-AA1C-6D6218207823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15EC6-4491-4E6E-91DA-F873D1515A79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D3814D-DF34-4C43-A1C7-DD2C18E042F4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61757D-F0DA-4F2C-A422-C868D1247B5E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F1031-D7C6-4180-BD7B-71176A7194D2}" type="datetime1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54B407-D1F2-45E2-A979-91DE062967FF}" type="datetime1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189D5-FACB-4C90-93BD-D05771292AAB}" type="datetime1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42C6C-DBA2-4EC7-A370-603D5CB70EDF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4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BE-EF20-404A-9480-C8FCAE8427FD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2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Andalus" panose="02020603050405020304" pitchFamily="18" charset="-78"/>
          <a:ea typeface="+mj-ea"/>
          <a:cs typeface="Andalus" panose="02020603050405020304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ntu.edu.sg/maps#q:LT26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Week 11 (next week</a:t>
            </a:r>
            <a:r>
              <a:rPr lang="en-US" dirty="0"/>
              <a:t>) second assessment</a:t>
            </a:r>
            <a:endParaRPr lang="en-US" dirty="0" smtClean="0"/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FF0000"/>
                </a:solidFill>
              </a:rPr>
              <a:t>Dtae</a:t>
            </a:r>
            <a:r>
              <a:rPr lang="en-US" dirty="0" smtClean="0">
                <a:solidFill>
                  <a:srgbClr val="FF0000"/>
                </a:solidFill>
              </a:rPr>
              <a:t>/time</a:t>
            </a:r>
            <a:r>
              <a:rPr lang="en-US" dirty="0" smtClean="0"/>
              <a:t>: Thursday (2 November), 10:30-11:30.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Venue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LT2a and LT26 </a:t>
            </a:r>
          </a:p>
          <a:p>
            <a:pPr lvl="2"/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LT2a</a:t>
            </a:r>
            <a:r>
              <a:rPr lang="en-US" dirty="0"/>
              <a:t> (our normal lecture room): the last digit of  your matric number is even, e.g., U172XXX0C, N170XXX6A etc.</a:t>
            </a:r>
            <a:endParaRPr lang="en-US" sz="2800" dirty="0"/>
          </a:p>
          <a:p>
            <a:pPr lvl="2"/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LT26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(Block SS4 SS4-B2-33):  the last digital of your  matric number is odd, e.g. U172XXX1D, U171XXX9A etc. </a:t>
            </a:r>
            <a:endParaRPr lang="en-US" sz="2800" dirty="0" smtClean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Topics </a:t>
            </a:r>
            <a:r>
              <a:rPr lang="en-US" b="1" dirty="0"/>
              <a:t>covered: Proof techniques, Combinatorics, Set Theory, Linear </a:t>
            </a:r>
            <a:r>
              <a:rPr lang="en-US" b="1" dirty="0" smtClean="0"/>
              <a:t>Recurrences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Euler </a:t>
            </a:r>
            <a:r>
              <a:rPr lang="en-US" altLang="en-US" dirty="0" smtClean="0"/>
              <a:t>Path and Circuit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" y="1408093"/>
            <a:ext cx="8991600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800" dirty="0" smtClean="0"/>
              <a:t>A </a:t>
            </a:r>
            <a:r>
              <a:rPr lang="en-US" altLang="en-US" sz="2800" dirty="0">
                <a:solidFill>
                  <a:srgbClr val="C00000"/>
                </a:solidFill>
              </a:rPr>
              <a:t>Euler </a:t>
            </a:r>
            <a:r>
              <a:rPr lang="en-US" altLang="en-US" sz="2800" dirty="0" smtClean="0">
                <a:solidFill>
                  <a:srgbClr val="C00000"/>
                </a:solidFill>
              </a:rPr>
              <a:t>path </a:t>
            </a:r>
            <a:r>
              <a:rPr lang="en-US" altLang="en-US" sz="2800" dirty="0"/>
              <a:t>(</a:t>
            </a:r>
            <a:r>
              <a:rPr lang="en-US" altLang="en-US" sz="2800" dirty="0" err="1" smtClean="0"/>
              <a:t>Eulerian</a:t>
            </a:r>
            <a:r>
              <a:rPr lang="en-US" altLang="en-US" sz="2800" dirty="0" smtClean="0"/>
              <a:t> trail) </a:t>
            </a:r>
            <a:r>
              <a:rPr lang="en-US" altLang="en-US" sz="2800" dirty="0"/>
              <a:t>is a walk on the edges of a graph which uses each edge in the original graph exactly once.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58633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beginning and end of the walk may or not be the same vertex.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6200" y="3339405"/>
            <a:ext cx="8991600" cy="138499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800" dirty="0" smtClean="0"/>
              <a:t>A </a:t>
            </a:r>
            <a:r>
              <a:rPr lang="en-US" altLang="en-US" sz="2800" dirty="0">
                <a:solidFill>
                  <a:srgbClr val="C00000"/>
                </a:solidFill>
              </a:rPr>
              <a:t>Euler </a:t>
            </a:r>
            <a:r>
              <a:rPr lang="en-US" altLang="en-US" sz="2800" dirty="0" smtClean="0">
                <a:solidFill>
                  <a:srgbClr val="C00000"/>
                </a:solidFill>
              </a:rPr>
              <a:t>circuit </a:t>
            </a:r>
            <a:r>
              <a:rPr lang="en-US" altLang="en-US" sz="2800" dirty="0"/>
              <a:t>(</a:t>
            </a:r>
            <a:r>
              <a:rPr lang="en-US" altLang="en-US" sz="2800" dirty="0" err="1" smtClean="0"/>
              <a:t>Eulerian</a:t>
            </a:r>
            <a:r>
              <a:rPr lang="en-US" altLang="en-US" sz="2800" dirty="0" smtClean="0"/>
              <a:t> cycle) </a:t>
            </a:r>
            <a:r>
              <a:rPr lang="en-US" altLang="en-US" sz="2800" dirty="0"/>
              <a:t>is a walk on the edges of a graph </a:t>
            </a:r>
            <a:r>
              <a:rPr lang="en-US" altLang="en-US" sz="2800" dirty="0" smtClean="0"/>
              <a:t>which starts and ends at the same vertex, and </a:t>
            </a:r>
            <a:r>
              <a:rPr lang="en-US" altLang="en-US" sz="2800" dirty="0"/>
              <a:t>uses each edge in the original graph exactly once. </a:t>
            </a:r>
          </a:p>
        </p:txBody>
      </p:sp>
    </p:spTree>
    <p:extLst>
      <p:ext uri="{BB962C8B-B14F-4D97-AF65-F5344CB8AC3E}">
        <p14:creationId xmlns:p14="http://schemas.microsoft.com/office/powerpoint/2010/main" val="28570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Euler </a:t>
            </a:r>
            <a:r>
              <a:rPr lang="en-US" altLang="en-US" dirty="0" smtClean="0"/>
              <a:t>Circuit</a:t>
            </a:r>
            <a:endParaRPr lang="en-US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28600" y="1371600"/>
            <a:ext cx="2286000" cy="3352800"/>
            <a:chOff x="3648" y="1056"/>
            <a:chExt cx="1920" cy="268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48" y="1056"/>
              <a:ext cx="1920" cy="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 flipH="1">
              <a:off x="3717" y="1416"/>
              <a:ext cx="1467" cy="2328"/>
              <a:chOff x="4080" y="1416"/>
              <a:chExt cx="1467" cy="2328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4224" y="2424"/>
                <a:ext cx="100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4224" y="2424"/>
                <a:ext cx="144" cy="1008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 flipV="1">
                <a:off x="4080" y="1416"/>
                <a:ext cx="144" cy="1008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4224" y="1416"/>
                <a:ext cx="144" cy="1008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4080" y="2424"/>
                <a:ext cx="144" cy="1008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 rot="18900000" flipV="1">
                <a:off x="4683" y="1100"/>
                <a:ext cx="327" cy="1400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 rot="2700000" flipV="1">
                <a:off x="4685" y="2344"/>
                <a:ext cx="327" cy="1400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032" y="1344"/>
              <a:ext cx="1392" cy="2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50000"/>
                </a:spcBef>
              </a:pPr>
              <a:r>
                <a:rPr lang="en-GB" altLang="en-US" dirty="0"/>
                <a:t>   </a:t>
              </a:r>
            </a:p>
            <a:p>
              <a:pPr eaLnBrk="0" hangingPunct="0">
                <a:lnSpc>
                  <a:spcPct val="110000"/>
                </a:lnSpc>
                <a:spcBef>
                  <a:spcPct val="50000"/>
                </a:spcBef>
              </a:pPr>
              <a:endParaRPr lang="en-GB" altLang="en-US" dirty="0"/>
            </a:p>
            <a:p>
              <a:pPr eaLnBrk="0" hangingPunct="0">
                <a:lnSpc>
                  <a:spcPct val="110000"/>
                </a:lnSpc>
                <a:spcBef>
                  <a:spcPct val="50000"/>
                </a:spcBef>
              </a:pPr>
              <a:endParaRPr lang="en-GB" altLang="en-US" dirty="0"/>
            </a:p>
            <a:p>
              <a:pPr eaLnBrk="0" hangingPunct="0">
                <a:lnSpc>
                  <a:spcPct val="110000"/>
                </a:lnSpc>
                <a:spcBef>
                  <a:spcPct val="50000"/>
                </a:spcBef>
              </a:pPr>
              <a:r>
                <a:rPr lang="en-GB" altLang="en-US" dirty="0"/>
                <a:t>        	</a:t>
              </a:r>
            </a:p>
            <a:p>
              <a:pPr eaLnBrk="0" hangingPunct="0">
                <a:lnSpc>
                  <a:spcPct val="110000"/>
                </a:lnSpc>
                <a:spcBef>
                  <a:spcPct val="50000"/>
                </a:spcBef>
              </a:pPr>
              <a:r>
                <a:rPr lang="en-GB" altLang="en-US" dirty="0"/>
                <a:t>             </a:t>
              </a:r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20850" y="1447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7305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20850" y="4343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02565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126153"/>
            <a:ext cx="624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Suppose the beginning and end are the same node 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graph must be </a:t>
            </a:r>
            <a:r>
              <a:rPr lang="en-US" sz="2400" dirty="0" smtClean="0">
                <a:solidFill>
                  <a:srgbClr val="C00000"/>
                </a:solidFill>
              </a:rPr>
              <a:t>connected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every vertex  </a:t>
            </a:r>
            <a:r>
              <a:rPr lang="en-US" sz="2400" dirty="0" smtClean="0"/>
              <a:t>v≠ u, we reach </a:t>
            </a:r>
            <a:r>
              <a:rPr lang="en-US" sz="2400" dirty="0"/>
              <a:t>v</a:t>
            </a:r>
            <a:r>
              <a:rPr lang="en-US" sz="2400" dirty="0" smtClean="0"/>
              <a:t> along </a:t>
            </a:r>
            <a:r>
              <a:rPr lang="en-US" sz="2400" dirty="0"/>
              <a:t>one edge and go out along </a:t>
            </a:r>
            <a:r>
              <a:rPr lang="en-US" sz="2400" dirty="0" smtClean="0"/>
              <a:t>another, thus </a:t>
            </a:r>
            <a:r>
              <a:rPr lang="en-US" sz="2400" dirty="0"/>
              <a:t>the number of edges incident at </a:t>
            </a:r>
            <a:r>
              <a:rPr lang="en-US" sz="2400" dirty="0" smtClean="0"/>
              <a:t>v (called the degree of v) is  even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node u is visited once the first </a:t>
            </a:r>
            <a:r>
              <a:rPr lang="en-US" sz="2400" dirty="0"/>
              <a:t>time we </a:t>
            </a:r>
            <a:r>
              <a:rPr lang="en-US" sz="2400" dirty="0" smtClean="0"/>
              <a:t>leave, and once </a:t>
            </a:r>
            <a:r>
              <a:rPr lang="en-US" sz="2400" dirty="0"/>
              <a:t>the last time we </a:t>
            </a:r>
            <a:r>
              <a:rPr lang="en-US" sz="2400" dirty="0" smtClean="0"/>
              <a:t>arrive,  and possibly in between (back and forth), thus the degree of u is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Since </a:t>
            </a:r>
            <a:r>
              <a:rPr lang="en-US" sz="2400" dirty="0"/>
              <a:t>the </a:t>
            </a:r>
            <a:r>
              <a:rPr lang="en-US" sz="2400" dirty="0" err="1"/>
              <a:t>Königsberg</a:t>
            </a:r>
            <a:r>
              <a:rPr lang="en-US" sz="2400" dirty="0"/>
              <a:t> Bridges graph has odd degrees, </a:t>
            </a:r>
            <a:r>
              <a:rPr lang="en-US" sz="2400" dirty="0" smtClean="0"/>
              <a:t>no solution!</a:t>
            </a:r>
            <a:endParaRPr lang="en-US" sz="2400" dirty="0"/>
          </a:p>
        </p:txBody>
      </p:sp>
      <p:sp>
        <p:nvSpPr>
          <p:cNvPr id="21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9/12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Theorem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8200" y="1143000"/>
            <a:ext cx="7939088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800" dirty="0" smtClean="0"/>
              <a:t>The </a:t>
            </a:r>
            <a:r>
              <a:rPr lang="en-US" altLang="en-US" sz="2800" dirty="0" smtClean="0">
                <a:solidFill>
                  <a:srgbClr val="C00000"/>
                </a:solidFill>
              </a:rPr>
              <a:t>degree </a:t>
            </a:r>
            <a:r>
              <a:rPr lang="en-US" altLang="en-US" sz="2800" dirty="0" smtClean="0"/>
              <a:t>of a vertex is the number of edges incident with it.  </a:t>
            </a:r>
            <a:endParaRPr lang="en-US" alt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76200" y="2286000"/>
            <a:ext cx="89916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800" b="1" u="sng" dirty="0" smtClean="0"/>
              <a:t>Theorem. </a:t>
            </a:r>
            <a:r>
              <a:rPr lang="en-US" altLang="en-US" sz="2800" dirty="0" smtClean="0"/>
              <a:t>Consider a connected graph G.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If G contains an Euler path that starts and ends at the same node, then all nodes of G have an even degree.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If G contains an Euler path, then exactly two nodes of G have an odd degree. </a:t>
            </a:r>
            <a:endParaRPr lang="en-US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48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Suppose G as an Euler path, which starts at v and finishes at 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the edge {</a:t>
            </a:r>
            <a:r>
              <a:rPr lang="en-US" sz="2400" dirty="0" err="1" smtClean="0"/>
              <a:t>v,w</a:t>
            </a:r>
            <a:r>
              <a:rPr lang="en-US" sz="2400" dirty="0" smtClean="0"/>
              <a:t>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Then by the first part of the theorem,  all nodes have even degree, but for v and w which have odd degrees.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7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74" name="Group 26"/>
          <p:cNvGrpSpPr>
            <a:grpSpLocks/>
          </p:cNvGrpSpPr>
          <p:nvPr/>
        </p:nvGrpSpPr>
        <p:grpSpPr bwMode="auto">
          <a:xfrm>
            <a:off x="152400" y="2886075"/>
            <a:ext cx="1860550" cy="2632075"/>
            <a:chOff x="3878" y="624"/>
            <a:chExt cx="1172" cy="1658"/>
          </a:xfrm>
        </p:grpSpPr>
        <p:sp>
          <p:nvSpPr>
            <p:cNvPr id="104475" name="Text Box 27"/>
            <p:cNvSpPr txBox="1">
              <a:spLocks noChangeArrowheads="1"/>
            </p:cNvSpPr>
            <p:nvPr/>
          </p:nvSpPr>
          <p:spPr bwMode="auto">
            <a:xfrm>
              <a:off x="3926" y="199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/>
            </a:p>
          </p:txBody>
        </p:sp>
        <p:sp>
          <p:nvSpPr>
            <p:cNvPr id="104476" name="Text Box 28"/>
            <p:cNvSpPr txBox="1">
              <a:spLocks noChangeArrowheads="1"/>
            </p:cNvSpPr>
            <p:nvPr/>
          </p:nvSpPr>
          <p:spPr bwMode="auto">
            <a:xfrm>
              <a:off x="4934" y="199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/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3878" y="65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/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4934" y="62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/>
            </a:p>
          </p:txBody>
        </p:sp>
      </p:grpSp>
      <p:grpSp>
        <p:nvGrpSpPr>
          <p:cNvPr id="104490" name="Group 42"/>
          <p:cNvGrpSpPr>
            <a:grpSpLocks/>
          </p:cNvGrpSpPr>
          <p:nvPr/>
        </p:nvGrpSpPr>
        <p:grpSpPr bwMode="auto">
          <a:xfrm>
            <a:off x="3502025" y="2225032"/>
            <a:ext cx="1860550" cy="2632075"/>
            <a:chOff x="3878" y="624"/>
            <a:chExt cx="1172" cy="1658"/>
          </a:xfrm>
        </p:grpSpPr>
        <p:sp>
          <p:nvSpPr>
            <p:cNvPr id="104491" name="Text Box 43"/>
            <p:cNvSpPr txBox="1">
              <a:spLocks noChangeArrowheads="1"/>
            </p:cNvSpPr>
            <p:nvPr/>
          </p:nvSpPr>
          <p:spPr bwMode="auto">
            <a:xfrm>
              <a:off x="3926" y="199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/>
            </a:p>
          </p:txBody>
        </p:sp>
        <p:sp>
          <p:nvSpPr>
            <p:cNvPr id="104492" name="Text Box 44"/>
            <p:cNvSpPr txBox="1">
              <a:spLocks noChangeArrowheads="1"/>
            </p:cNvSpPr>
            <p:nvPr/>
          </p:nvSpPr>
          <p:spPr bwMode="auto">
            <a:xfrm>
              <a:off x="4934" y="199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/>
            </a:p>
          </p:txBody>
        </p:sp>
        <p:sp>
          <p:nvSpPr>
            <p:cNvPr id="104493" name="Text Box 45"/>
            <p:cNvSpPr txBox="1">
              <a:spLocks noChangeArrowheads="1"/>
            </p:cNvSpPr>
            <p:nvPr/>
          </p:nvSpPr>
          <p:spPr bwMode="auto">
            <a:xfrm>
              <a:off x="3878" y="65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/>
            </a:p>
          </p:txBody>
        </p:sp>
        <p:sp>
          <p:nvSpPr>
            <p:cNvPr id="104494" name="Text Box 46"/>
            <p:cNvSpPr txBox="1">
              <a:spLocks noChangeArrowheads="1"/>
            </p:cNvSpPr>
            <p:nvPr/>
          </p:nvSpPr>
          <p:spPr bwMode="auto">
            <a:xfrm>
              <a:off x="4934" y="62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/>
            </a:p>
          </p:txBody>
        </p:sp>
      </p:grpSp>
      <p:sp>
        <p:nvSpPr>
          <p:cNvPr id="104498" name="Freeform 50"/>
          <p:cNvSpPr>
            <a:spLocks/>
          </p:cNvSpPr>
          <p:nvPr/>
        </p:nvSpPr>
        <p:spPr bwMode="auto">
          <a:xfrm flipH="1">
            <a:off x="7575597" y="3264845"/>
            <a:ext cx="171450" cy="1257300"/>
          </a:xfrm>
          <a:custGeom>
            <a:avLst/>
            <a:gdLst>
              <a:gd name="T0" fmla="*/ 0 w 240"/>
              <a:gd name="T1" fmla="*/ 0 h 480"/>
              <a:gd name="T2" fmla="*/ 240 w 240"/>
              <a:gd name="T3" fmla="*/ 240 h 480"/>
              <a:gd name="T4" fmla="*/ 0 w 24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480">
                <a:moveTo>
                  <a:pt x="0" y="0"/>
                </a:moveTo>
                <a:cubicBezTo>
                  <a:pt x="120" y="80"/>
                  <a:pt x="240" y="160"/>
                  <a:pt x="240" y="240"/>
                </a:cubicBezTo>
                <a:cubicBezTo>
                  <a:pt x="240" y="320"/>
                  <a:pt x="120" y="400"/>
                  <a:pt x="0" y="4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99" name="Freeform 51"/>
          <p:cNvSpPr>
            <a:spLocks/>
          </p:cNvSpPr>
          <p:nvPr/>
        </p:nvSpPr>
        <p:spPr bwMode="auto">
          <a:xfrm flipV="1">
            <a:off x="7766097" y="2007545"/>
            <a:ext cx="171450" cy="1257300"/>
          </a:xfrm>
          <a:custGeom>
            <a:avLst/>
            <a:gdLst>
              <a:gd name="T0" fmla="*/ 0 w 240"/>
              <a:gd name="T1" fmla="*/ 0 h 480"/>
              <a:gd name="T2" fmla="*/ 240 w 240"/>
              <a:gd name="T3" fmla="*/ 240 h 480"/>
              <a:gd name="T4" fmla="*/ 0 w 24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480">
                <a:moveTo>
                  <a:pt x="0" y="0"/>
                </a:moveTo>
                <a:cubicBezTo>
                  <a:pt x="120" y="80"/>
                  <a:pt x="240" y="160"/>
                  <a:pt x="240" y="240"/>
                </a:cubicBezTo>
                <a:cubicBezTo>
                  <a:pt x="240" y="320"/>
                  <a:pt x="120" y="400"/>
                  <a:pt x="0" y="4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0" name="Freeform 52"/>
          <p:cNvSpPr>
            <a:spLocks/>
          </p:cNvSpPr>
          <p:nvPr/>
        </p:nvSpPr>
        <p:spPr bwMode="auto">
          <a:xfrm flipH="1">
            <a:off x="7575597" y="2007545"/>
            <a:ext cx="171450" cy="1257300"/>
          </a:xfrm>
          <a:custGeom>
            <a:avLst/>
            <a:gdLst>
              <a:gd name="T0" fmla="*/ 0 w 240"/>
              <a:gd name="T1" fmla="*/ 0 h 480"/>
              <a:gd name="T2" fmla="*/ 240 w 240"/>
              <a:gd name="T3" fmla="*/ 240 h 480"/>
              <a:gd name="T4" fmla="*/ 0 w 24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480">
                <a:moveTo>
                  <a:pt x="0" y="0"/>
                </a:moveTo>
                <a:cubicBezTo>
                  <a:pt x="120" y="80"/>
                  <a:pt x="240" y="160"/>
                  <a:pt x="240" y="240"/>
                </a:cubicBezTo>
                <a:cubicBezTo>
                  <a:pt x="240" y="320"/>
                  <a:pt x="120" y="400"/>
                  <a:pt x="0" y="4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1" name="Freeform 53"/>
          <p:cNvSpPr>
            <a:spLocks/>
          </p:cNvSpPr>
          <p:nvPr/>
        </p:nvSpPr>
        <p:spPr bwMode="auto">
          <a:xfrm>
            <a:off x="7747047" y="3264845"/>
            <a:ext cx="171450" cy="1257300"/>
          </a:xfrm>
          <a:custGeom>
            <a:avLst/>
            <a:gdLst>
              <a:gd name="T0" fmla="*/ 0 w 240"/>
              <a:gd name="T1" fmla="*/ 0 h 480"/>
              <a:gd name="T2" fmla="*/ 240 w 240"/>
              <a:gd name="T3" fmla="*/ 240 h 480"/>
              <a:gd name="T4" fmla="*/ 0 w 24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480">
                <a:moveTo>
                  <a:pt x="0" y="0"/>
                </a:moveTo>
                <a:cubicBezTo>
                  <a:pt x="120" y="80"/>
                  <a:pt x="240" y="160"/>
                  <a:pt x="240" y="240"/>
                </a:cubicBezTo>
                <a:cubicBezTo>
                  <a:pt x="240" y="320"/>
                  <a:pt x="120" y="400"/>
                  <a:pt x="0" y="4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2" name="Freeform 54"/>
          <p:cNvSpPr>
            <a:spLocks/>
          </p:cNvSpPr>
          <p:nvPr/>
        </p:nvSpPr>
        <p:spPr bwMode="auto">
          <a:xfrm rot="2700000" flipH="1" flipV="1">
            <a:off x="6801691" y="1652738"/>
            <a:ext cx="407988" cy="1666875"/>
          </a:xfrm>
          <a:custGeom>
            <a:avLst/>
            <a:gdLst>
              <a:gd name="T0" fmla="*/ 0 w 240"/>
              <a:gd name="T1" fmla="*/ 0 h 480"/>
              <a:gd name="T2" fmla="*/ 240 w 240"/>
              <a:gd name="T3" fmla="*/ 240 h 480"/>
              <a:gd name="T4" fmla="*/ 0 w 24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480">
                <a:moveTo>
                  <a:pt x="0" y="0"/>
                </a:moveTo>
                <a:cubicBezTo>
                  <a:pt x="120" y="80"/>
                  <a:pt x="240" y="160"/>
                  <a:pt x="240" y="240"/>
                </a:cubicBezTo>
                <a:cubicBezTo>
                  <a:pt x="240" y="320"/>
                  <a:pt x="120" y="400"/>
                  <a:pt x="0" y="4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3" name="Freeform 55"/>
          <p:cNvSpPr>
            <a:spLocks/>
          </p:cNvSpPr>
          <p:nvPr/>
        </p:nvSpPr>
        <p:spPr bwMode="auto">
          <a:xfrm rot="-2700000" flipH="1" flipV="1">
            <a:off x="6808835" y="3164832"/>
            <a:ext cx="388937" cy="1746250"/>
          </a:xfrm>
          <a:custGeom>
            <a:avLst/>
            <a:gdLst>
              <a:gd name="T0" fmla="*/ 0 w 240"/>
              <a:gd name="T1" fmla="*/ 0 h 480"/>
              <a:gd name="T2" fmla="*/ 240 w 240"/>
              <a:gd name="T3" fmla="*/ 240 h 480"/>
              <a:gd name="T4" fmla="*/ 0 w 24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480">
                <a:moveTo>
                  <a:pt x="0" y="0"/>
                </a:moveTo>
                <a:cubicBezTo>
                  <a:pt x="120" y="80"/>
                  <a:pt x="240" y="160"/>
                  <a:pt x="240" y="240"/>
                </a:cubicBezTo>
                <a:cubicBezTo>
                  <a:pt x="240" y="320"/>
                  <a:pt x="120" y="400"/>
                  <a:pt x="0" y="4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4" name="Freeform 56"/>
          <p:cNvSpPr>
            <a:spLocks/>
          </p:cNvSpPr>
          <p:nvPr/>
        </p:nvSpPr>
        <p:spPr bwMode="auto">
          <a:xfrm>
            <a:off x="6546897" y="2015482"/>
            <a:ext cx="1219200" cy="1219200"/>
          </a:xfrm>
          <a:custGeom>
            <a:avLst/>
            <a:gdLst>
              <a:gd name="T0" fmla="*/ 768 w 768"/>
              <a:gd name="T1" fmla="*/ 0 h 768"/>
              <a:gd name="T2" fmla="*/ 0 w 768"/>
              <a:gd name="T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8" h="768">
                <a:moveTo>
                  <a:pt x="768" y="0"/>
                </a:moveTo>
                <a:cubicBezTo>
                  <a:pt x="448" y="320"/>
                  <a:pt x="128" y="640"/>
                  <a:pt x="0" y="7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505" name="Line 57"/>
          <p:cNvSpPr>
            <a:spLocks noChangeShapeType="1"/>
          </p:cNvSpPr>
          <p:nvPr/>
        </p:nvSpPr>
        <p:spPr bwMode="auto">
          <a:xfrm>
            <a:off x="606425" y="3606157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6" name="Line 58"/>
          <p:cNvSpPr>
            <a:spLocks noChangeShapeType="1"/>
          </p:cNvSpPr>
          <p:nvPr/>
        </p:nvSpPr>
        <p:spPr bwMode="auto">
          <a:xfrm flipV="1">
            <a:off x="2206625" y="2082157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7" name="Line 59"/>
          <p:cNvSpPr>
            <a:spLocks noChangeShapeType="1"/>
          </p:cNvSpPr>
          <p:nvPr/>
        </p:nvSpPr>
        <p:spPr bwMode="auto">
          <a:xfrm>
            <a:off x="606425" y="2082157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8" name="Line 60"/>
          <p:cNvSpPr>
            <a:spLocks noChangeShapeType="1"/>
          </p:cNvSpPr>
          <p:nvPr/>
        </p:nvSpPr>
        <p:spPr bwMode="auto">
          <a:xfrm flipV="1">
            <a:off x="606425" y="2082157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10" name="Oval 62"/>
          <p:cNvSpPr>
            <a:spLocks noChangeArrowheads="1"/>
          </p:cNvSpPr>
          <p:nvPr/>
        </p:nvSpPr>
        <p:spPr bwMode="auto">
          <a:xfrm>
            <a:off x="530225" y="201548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11" name="Oval 63"/>
          <p:cNvSpPr>
            <a:spLocks noChangeArrowheads="1"/>
          </p:cNvSpPr>
          <p:nvPr/>
        </p:nvSpPr>
        <p:spPr bwMode="auto">
          <a:xfrm>
            <a:off x="530225" y="353948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12" name="Oval 64"/>
          <p:cNvSpPr>
            <a:spLocks noChangeArrowheads="1"/>
          </p:cNvSpPr>
          <p:nvPr/>
        </p:nvSpPr>
        <p:spPr bwMode="auto">
          <a:xfrm>
            <a:off x="2130425" y="201548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13" name="Oval 65"/>
          <p:cNvSpPr>
            <a:spLocks noChangeArrowheads="1"/>
          </p:cNvSpPr>
          <p:nvPr/>
        </p:nvSpPr>
        <p:spPr bwMode="auto">
          <a:xfrm>
            <a:off x="2130425" y="353948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62000" y="1143000"/>
            <a:ext cx="7939088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800" dirty="0" smtClean="0"/>
              <a:t>Note: Euler Theorem actually states an if and only if.</a:t>
            </a:r>
            <a:endParaRPr lang="en-US" altLang="en-US" sz="2800" dirty="0"/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>
            <a:off x="3101975" y="3657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6"/>
          <p:cNvSpPr>
            <a:spLocks noChangeShapeType="1"/>
          </p:cNvSpPr>
          <p:nvPr/>
        </p:nvSpPr>
        <p:spPr bwMode="auto">
          <a:xfrm flipV="1">
            <a:off x="4702175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7"/>
          <p:cNvSpPr>
            <a:spLocks noChangeShapeType="1"/>
          </p:cNvSpPr>
          <p:nvPr/>
        </p:nvSpPr>
        <p:spPr bwMode="auto">
          <a:xfrm>
            <a:off x="3101975" y="2133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auto">
          <a:xfrm flipV="1">
            <a:off x="3086100" y="2066925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" name="Group 19"/>
          <p:cNvGrpSpPr>
            <a:grpSpLocks/>
          </p:cNvGrpSpPr>
          <p:nvPr/>
        </p:nvGrpSpPr>
        <p:grpSpPr bwMode="auto">
          <a:xfrm>
            <a:off x="3025775" y="2057400"/>
            <a:ext cx="1752600" cy="1676400"/>
            <a:chOff x="3552" y="1056"/>
            <a:chExt cx="1104" cy="1056"/>
          </a:xfrm>
        </p:grpSpPr>
        <p:sp>
          <p:nvSpPr>
            <p:cNvPr id="78" name="Oval 20"/>
            <p:cNvSpPr>
              <a:spLocks noChangeArrowheads="1"/>
            </p:cNvSpPr>
            <p:nvPr/>
          </p:nvSpPr>
          <p:spPr bwMode="auto">
            <a:xfrm>
              <a:off x="3552" y="1056"/>
              <a:ext cx="96" cy="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1"/>
            <p:cNvSpPr>
              <a:spLocks noChangeArrowheads="1"/>
            </p:cNvSpPr>
            <p:nvPr/>
          </p:nvSpPr>
          <p:spPr bwMode="auto">
            <a:xfrm>
              <a:off x="3552" y="2016"/>
              <a:ext cx="96" cy="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22"/>
            <p:cNvSpPr>
              <a:spLocks noChangeArrowheads="1"/>
            </p:cNvSpPr>
            <p:nvPr/>
          </p:nvSpPr>
          <p:spPr bwMode="auto">
            <a:xfrm>
              <a:off x="4560" y="1056"/>
              <a:ext cx="96" cy="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23"/>
            <p:cNvSpPr>
              <a:spLocks noChangeArrowheads="1"/>
            </p:cNvSpPr>
            <p:nvPr/>
          </p:nvSpPr>
          <p:spPr bwMode="auto">
            <a:xfrm>
              <a:off x="4560" y="2016"/>
              <a:ext cx="96" cy="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" name="Line 30"/>
          <p:cNvSpPr>
            <a:spLocks noChangeShapeType="1"/>
          </p:cNvSpPr>
          <p:nvPr/>
        </p:nvSpPr>
        <p:spPr bwMode="auto">
          <a:xfrm>
            <a:off x="3162300" y="2143125"/>
            <a:ext cx="1524000" cy="1524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" name="Freeform 33"/>
          <p:cNvSpPr>
            <a:spLocks/>
          </p:cNvSpPr>
          <p:nvPr/>
        </p:nvSpPr>
        <p:spPr bwMode="auto">
          <a:xfrm>
            <a:off x="3162300" y="2143125"/>
            <a:ext cx="2705100" cy="2641600"/>
          </a:xfrm>
          <a:custGeom>
            <a:avLst/>
            <a:gdLst>
              <a:gd name="T0" fmla="*/ 0 w 1704"/>
              <a:gd name="T1" fmla="*/ 960 h 1664"/>
              <a:gd name="T2" fmla="*/ 768 w 1704"/>
              <a:gd name="T3" fmla="*/ 1584 h 1664"/>
              <a:gd name="T4" fmla="*/ 1392 w 1704"/>
              <a:gd name="T5" fmla="*/ 1440 h 1664"/>
              <a:gd name="T6" fmla="*/ 1632 w 1704"/>
              <a:gd name="T7" fmla="*/ 768 h 1664"/>
              <a:gd name="T8" fmla="*/ 960 w 1704"/>
              <a:gd name="T9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4" h="1664">
                <a:moveTo>
                  <a:pt x="0" y="960"/>
                </a:moveTo>
                <a:cubicBezTo>
                  <a:pt x="268" y="1232"/>
                  <a:pt x="536" y="1504"/>
                  <a:pt x="768" y="1584"/>
                </a:cubicBezTo>
                <a:cubicBezTo>
                  <a:pt x="1000" y="1664"/>
                  <a:pt x="1248" y="1576"/>
                  <a:pt x="1392" y="1440"/>
                </a:cubicBezTo>
                <a:cubicBezTo>
                  <a:pt x="1536" y="1304"/>
                  <a:pt x="1704" y="1008"/>
                  <a:pt x="1632" y="768"/>
                </a:cubicBezTo>
                <a:cubicBezTo>
                  <a:pt x="1560" y="528"/>
                  <a:pt x="1260" y="264"/>
                  <a:pt x="96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 rot="5400000">
            <a:off x="6565947" y="3276600"/>
            <a:ext cx="1219200" cy="1219200"/>
          </a:xfrm>
          <a:custGeom>
            <a:avLst/>
            <a:gdLst>
              <a:gd name="T0" fmla="*/ 768 w 768"/>
              <a:gd name="T1" fmla="*/ 0 h 768"/>
              <a:gd name="T2" fmla="*/ 0 w 768"/>
              <a:gd name="T3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8" h="768">
                <a:moveTo>
                  <a:pt x="768" y="0"/>
                </a:moveTo>
                <a:cubicBezTo>
                  <a:pt x="448" y="320"/>
                  <a:pt x="128" y="640"/>
                  <a:pt x="0" y="7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" name="Oval 62"/>
          <p:cNvSpPr>
            <a:spLocks noChangeArrowheads="1"/>
          </p:cNvSpPr>
          <p:nvPr/>
        </p:nvSpPr>
        <p:spPr bwMode="auto">
          <a:xfrm>
            <a:off x="6489747" y="31242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63"/>
          <p:cNvSpPr>
            <a:spLocks noChangeArrowheads="1"/>
          </p:cNvSpPr>
          <p:nvPr/>
        </p:nvSpPr>
        <p:spPr bwMode="auto">
          <a:xfrm>
            <a:off x="7632747" y="44196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64"/>
          <p:cNvSpPr>
            <a:spLocks noChangeArrowheads="1"/>
          </p:cNvSpPr>
          <p:nvPr/>
        </p:nvSpPr>
        <p:spPr bwMode="auto">
          <a:xfrm>
            <a:off x="7708947" y="19812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65"/>
          <p:cNvSpPr>
            <a:spLocks noChangeArrowheads="1"/>
          </p:cNvSpPr>
          <p:nvPr/>
        </p:nvSpPr>
        <p:spPr bwMode="auto">
          <a:xfrm>
            <a:off x="7708947" y="32004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4572000" cy="304800"/>
          </a:xfrm>
        </p:spPr>
        <p:txBody>
          <a:bodyPr/>
          <a:lstStyle/>
          <a:p>
            <a:r>
              <a:rPr lang="en-US" dirty="0" smtClean="0"/>
              <a:t>Copyright @ artist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dirty="0"/>
              <a:t>Graph theory has numerous </a:t>
            </a:r>
            <a:r>
              <a:rPr lang="en-US" altLang="en-US" sz="2400" dirty="0" smtClean="0"/>
              <a:t>applications: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E.g., networks, distributed systems, coding theory, … </a:t>
            </a:r>
          </a:p>
        </p:txBody>
      </p:sp>
      <p:pic>
        <p:nvPicPr>
          <p:cNvPr id="6" name="Picture 2" descr="https://encrypted-tbn1.gstatic.com/images?q=tbn:ANd9GcSjIyzpktbAfKftTpWzpKR_4a3Nz-GHKA46XCuXhWe_IVHa4W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28875"/>
            <a:ext cx="3657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04800" y="2819400"/>
            <a:ext cx="4876800" cy="2819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Definitions</a:t>
            </a:r>
          </a:p>
          <a:p>
            <a:pPr lvl="1"/>
            <a:r>
              <a:rPr lang="en-US" dirty="0" smtClean="0"/>
              <a:t>Vertex, edge, adjacent, incident</a:t>
            </a:r>
          </a:p>
          <a:p>
            <a:pPr lvl="1"/>
            <a:r>
              <a:rPr lang="en-US" dirty="0" smtClean="0"/>
              <a:t>Simple graph, multigraph, directed (multi)graph</a:t>
            </a:r>
          </a:p>
          <a:p>
            <a:pPr lvl="1"/>
            <a:r>
              <a:rPr lang="en-US" dirty="0" smtClean="0"/>
              <a:t>Subgraph</a:t>
            </a:r>
          </a:p>
          <a:p>
            <a:r>
              <a:rPr lang="en-US" sz="2400" dirty="0" smtClean="0"/>
              <a:t>Euler path and Euler Theorem.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4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I/III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Vertex, edge, adjacent, incident</a:t>
            </a:r>
          </a:p>
          <a:p>
            <a:pPr lvl="1"/>
            <a:r>
              <a:rPr lang="en-US" dirty="0" smtClean="0"/>
              <a:t>Simple graph, multigraph, directed (multi)graph</a:t>
            </a:r>
          </a:p>
          <a:p>
            <a:pPr lvl="1"/>
            <a:r>
              <a:rPr lang="en-US" dirty="0" smtClean="0"/>
              <a:t>Subgraph</a:t>
            </a:r>
          </a:p>
          <a:p>
            <a:r>
              <a:rPr lang="en-US" dirty="0" smtClean="0"/>
              <a:t>Euler path and Euler Theorem.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www.uh.edu/engines/graph_the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019424"/>
            <a:ext cx="27241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4274403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en-US" sz="2400" dirty="0" smtClean="0"/>
              <a:t>Two </a:t>
            </a:r>
            <a:r>
              <a:rPr lang="en-US" altLang="en-US" sz="2400" dirty="0"/>
              <a:t>vertices </a:t>
            </a:r>
            <a:r>
              <a:rPr lang="en-US" altLang="en-US" sz="2400" i="1" dirty="0"/>
              <a:t>u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v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are  </a:t>
            </a:r>
            <a:r>
              <a:rPr lang="en-US" altLang="en-US" sz="2400" dirty="0">
                <a:solidFill>
                  <a:srgbClr val="C00000"/>
                </a:solidFill>
              </a:rPr>
              <a:t>adjacent</a:t>
            </a:r>
            <a:r>
              <a:rPr lang="en-US" altLang="en-US" sz="2400" b="1" dirty="0"/>
              <a:t> </a:t>
            </a:r>
            <a:r>
              <a:rPr lang="en-US" altLang="en-US" sz="2400" dirty="0" smtClean="0"/>
              <a:t>in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if {</a:t>
            </a:r>
            <a:r>
              <a:rPr lang="en-US" altLang="en-US" sz="2400" i="1" dirty="0" err="1"/>
              <a:t>u</a:t>
            </a:r>
            <a:r>
              <a:rPr lang="en-US" altLang="en-US" sz="2400" dirty="0" err="1"/>
              <a:t>,</a:t>
            </a:r>
            <a:r>
              <a:rPr lang="en-US" altLang="en-US" sz="2400" i="1" dirty="0" err="1"/>
              <a:t>v</a:t>
            </a:r>
            <a:r>
              <a:rPr lang="en-US" altLang="en-US" sz="2400" dirty="0"/>
              <a:t>} is an edge of </a:t>
            </a:r>
            <a:r>
              <a:rPr lang="en-US" altLang="en-US" sz="2400" i="1" dirty="0"/>
              <a:t>G</a:t>
            </a:r>
            <a:r>
              <a:rPr lang="en-US" altLang="en-US" sz="2400" dirty="0"/>
              <a:t>. </a:t>
            </a:r>
          </a:p>
          <a:p>
            <a:pPr eaLnBrk="0" hangingPunct="0">
              <a:buFontTx/>
              <a:buChar char="•"/>
            </a:pPr>
            <a:r>
              <a:rPr lang="en-US" altLang="en-US" sz="2400" dirty="0"/>
              <a:t> If </a:t>
            </a:r>
            <a:r>
              <a:rPr lang="en-US" altLang="en-US" sz="2400" i="1" dirty="0"/>
              <a:t>e </a:t>
            </a:r>
            <a:r>
              <a:rPr lang="en-US" altLang="en-US" sz="2400" dirty="0"/>
              <a:t>=</a:t>
            </a:r>
            <a:r>
              <a:rPr lang="en-US" altLang="en-US" sz="2400" i="1" dirty="0"/>
              <a:t> </a:t>
            </a:r>
            <a:r>
              <a:rPr lang="en-US" altLang="en-US" sz="2400" dirty="0"/>
              <a:t>{</a:t>
            </a:r>
            <a:r>
              <a:rPr lang="en-US" altLang="en-US" sz="2400" i="1" dirty="0" err="1"/>
              <a:t>u,v</a:t>
            </a:r>
            <a:r>
              <a:rPr lang="en-US" altLang="en-US" sz="2400" dirty="0"/>
              <a:t>}, the edge </a:t>
            </a:r>
            <a:r>
              <a:rPr lang="en-US" altLang="en-US" sz="2400" b="1" i="1" dirty="0"/>
              <a:t>e</a:t>
            </a:r>
            <a:r>
              <a:rPr lang="en-US" altLang="en-US" sz="2400" dirty="0"/>
              <a:t> is called </a:t>
            </a:r>
            <a:r>
              <a:rPr lang="en-US" altLang="en-US" sz="2400" dirty="0">
                <a:solidFill>
                  <a:srgbClr val="C00000"/>
                </a:solidFill>
              </a:rPr>
              <a:t>incident</a:t>
            </a:r>
            <a:r>
              <a:rPr lang="en-US" altLang="en-US" sz="2400" dirty="0"/>
              <a:t> with the vertices </a:t>
            </a:r>
            <a:r>
              <a:rPr lang="en-US" altLang="en-US" sz="2400" i="1" dirty="0"/>
              <a:t>u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v</a:t>
            </a:r>
            <a:r>
              <a:rPr lang="en-US" altLang="en-US" sz="2400" dirty="0"/>
              <a:t>. 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317875" y="3614738"/>
            <a:ext cx="13731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3743325" y="2481263"/>
            <a:ext cx="13731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3230563" y="2587625"/>
            <a:ext cx="346075" cy="9159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4841875" y="2578100"/>
            <a:ext cx="346075" cy="9159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3003550" y="3633788"/>
            <a:ext cx="1976438" cy="457200"/>
            <a:chOff x="1914" y="3667"/>
            <a:chExt cx="1245" cy="288"/>
          </a:xfrm>
        </p:grpSpPr>
        <p:sp>
          <p:nvSpPr>
            <p:cNvPr id="54281" name="Text Box 9"/>
            <p:cNvSpPr txBox="1">
              <a:spLocks noChangeArrowheads="1"/>
            </p:cNvSpPr>
            <p:nvPr/>
          </p:nvSpPr>
          <p:spPr bwMode="auto">
            <a:xfrm>
              <a:off x="1914" y="366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i="1"/>
                <a:t>u</a:t>
              </a:r>
              <a:endParaRPr lang="en-US" altLang="en-US"/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2958" y="3667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i="1"/>
                <a:t>v</a:t>
              </a:r>
              <a:endParaRPr lang="en-US" altLang="en-US" b="1" i="1"/>
            </a:p>
          </p:txBody>
        </p:sp>
      </p:grp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3081338" y="2362200"/>
            <a:ext cx="2257425" cy="1370013"/>
            <a:chOff x="1963" y="2866"/>
            <a:chExt cx="1422" cy="863"/>
          </a:xfrm>
        </p:grpSpPr>
        <p:sp>
          <p:nvSpPr>
            <p:cNvPr id="54284" name="Oval 12"/>
            <p:cNvSpPr>
              <a:spLocks noChangeArrowheads="1"/>
            </p:cNvSpPr>
            <p:nvPr/>
          </p:nvSpPr>
          <p:spPr bwMode="auto">
            <a:xfrm>
              <a:off x="2236" y="2873"/>
              <a:ext cx="144" cy="144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Oval 13"/>
            <p:cNvSpPr>
              <a:spLocks noChangeArrowheads="1"/>
            </p:cNvSpPr>
            <p:nvPr/>
          </p:nvSpPr>
          <p:spPr bwMode="auto">
            <a:xfrm>
              <a:off x="3241" y="2866"/>
              <a:ext cx="144" cy="144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Oval 14"/>
            <p:cNvSpPr>
              <a:spLocks noChangeArrowheads="1"/>
            </p:cNvSpPr>
            <p:nvPr/>
          </p:nvSpPr>
          <p:spPr bwMode="auto">
            <a:xfrm>
              <a:off x="1963" y="3582"/>
              <a:ext cx="144" cy="144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Oval 15"/>
            <p:cNvSpPr>
              <a:spLocks noChangeArrowheads="1"/>
            </p:cNvSpPr>
            <p:nvPr/>
          </p:nvSpPr>
          <p:spPr bwMode="auto">
            <a:xfrm>
              <a:off x="2972" y="3585"/>
              <a:ext cx="144" cy="144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644775" y="26431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i="1"/>
              <a:t>G</a:t>
            </a:r>
            <a:endParaRPr lang="en-US" alt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3657600" y="3276600"/>
            <a:ext cx="833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i="1" dirty="0"/>
              <a:t>e</a:t>
            </a:r>
            <a:r>
              <a:rPr lang="en-US" altLang="en-US" i="1" dirty="0" smtClean="0"/>
              <a:t>={</a:t>
            </a:r>
            <a:r>
              <a:rPr lang="en-US" altLang="en-US" i="1" dirty="0" err="1" smtClean="0"/>
              <a:t>u,v</a:t>
            </a:r>
            <a:r>
              <a:rPr lang="en-US" altLang="en-US" i="1" dirty="0" smtClean="0"/>
              <a:t>}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255693"/>
            <a:ext cx="8766174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graph G = (V,E)</a:t>
            </a:r>
            <a:r>
              <a:rPr lang="en-US" sz="2800" dirty="0"/>
              <a:t> is a structure consisting of a set V of vertices (nodes) and a set E of edges (lines joining vertices). </a:t>
            </a: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1524000" y="5496580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dirty="0" smtClean="0">
                <a:latin typeface="+mj-lt"/>
              </a:rPr>
              <a:t>Graphs are useful to represent data.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Subgraphs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01000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graph H=(V</a:t>
            </a:r>
            <a:r>
              <a:rPr lang="en-US" sz="2800" baseline="-25000" dirty="0"/>
              <a:t>H</a:t>
            </a:r>
            <a:r>
              <a:rPr lang="en-US" sz="2800" dirty="0"/>
              <a:t>,E</a:t>
            </a:r>
            <a:r>
              <a:rPr lang="en-US" sz="2800" baseline="-25000" dirty="0"/>
              <a:t>H</a:t>
            </a:r>
            <a:r>
              <a:rPr lang="en-US" sz="2800" dirty="0"/>
              <a:t>) is a </a:t>
            </a:r>
            <a:r>
              <a:rPr lang="en-US" sz="2800" dirty="0">
                <a:solidFill>
                  <a:srgbClr val="C00000"/>
                </a:solidFill>
              </a:rPr>
              <a:t>subgraph</a:t>
            </a:r>
            <a:r>
              <a:rPr lang="en-US" sz="2800" dirty="0"/>
              <a:t> of G=(V</a:t>
            </a:r>
            <a:r>
              <a:rPr lang="en-US" sz="2800" baseline="-25000" dirty="0"/>
              <a:t>G</a:t>
            </a:r>
            <a:r>
              <a:rPr lang="en-US" sz="2800" dirty="0"/>
              <a:t>,E</a:t>
            </a:r>
            <a:r>
              <a:rPr lang="en-US" sz="2800" baseline="-25000" dirty="0"/>
              <a:t>G</a:t>
            </a:r>
            <a:r>
              <a:rPr lang="en-US" sz="2800" dirty="0"/>
              <a:t>) is V</a:t>
            </a:r>
            <a:r>
              <a:rPr lang="en-US" sz="2800" baseline="-25000" dirty="0"/>
              <a:t>H</a:t>
            </a:r>
            <a:r>
              <a:rPr lang="en-US" sz="2800" dirty="0"/>
              <a:t> is a subset of V</a:t>
            </a:r>
            <a:r>
              <a:rPr lang="en-US" sz="2800" baseline="-25000" dirty="0"/>
              <a:t>G</a:t>
            </a:r>
            <a:r>
              <a:rPr lang="en-US" sz="2800" dirty="0"/>
              <a:t> and E</a:t>
            </a:r>
            <a:r>
              <a:rPr lang="en-US" sz="2800" baseline="-25000" dirty="0"/>
              <a:t>H </a:t>
            </a:r>
            <a:r>
              <a:rPr lang="en-US" sz="2800" dirty="0"/>
              <a:t> is a subset of E</a:t>
            </a:r>
            <a:r>
              <a:rPr lang="en-US" sz="2800" baseline="-25000" dirty="0"/>
              <a:t>G</a:t>
            </a:r>
            <a:r>
              <a:rPr lang="en-US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3505200"/>
            <a:ext cx="1828800" cy="16764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486400" y="3505200"/>
            <a:ext cx="9144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400800" y="3505200"/>
            <a:ext cx="9144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246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102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39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390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72100" y="3059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                            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525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3</a:t>
            </a:r>
            <a:r>
              <a:rPr lang="en-US" dirty="0" smtClean="0"/>
              <a:t>                             v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443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5</a:t>
            </a:r>
            <a:r>
              <a:rPr lang="en-US" dirty="0" smtClean="0"/>
              <a:t>                           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342900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V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={</a:t>
            </a:r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 smtClean="0"/>
              <a:t> 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v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} is a subset of V</a:t>
            </a:r>
            <a:r>
              <a:rPr lang="en-US" sz="2400" baseline="-25000" dirty="0" smtClean="0"/>
              <a:t>G</a:t>
            </a:r>
          </a:p>
          <a:p>
            <a:r>
              <a:rPr lang="en-US" sz="2400" dirty="0" smtClean="0"/>
              <a:t>E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={e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r>
              <a:rPr lang="en-US" sz="2400" dirty="0" smtClean="0"/>
              <a:t>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r>
              <a:rPr lang="en-US" sz="2400" dirty="0" smtClean="0"/>
              <a:t>e</a:t>
            </a:r>
            <a:r>
              <a:rPr lang="en-US" sz="2400" baseline="-25000" dirty="0"/>
              <a:t>3</a:t>
            </a:r>
            <a:r>
              <a:rPr lang="en-US" sz="2400" dirty="0" smtClean="0"/>
              <a:t> </a:t>
            </a:r>
            <a:r>
              <a:rPr lang="en-US" sz="2400" dirty="0"/>
              <a:t>} is a subset of </a:t>
            </a:r>
            <a:r>
              <a:rPr lang="en-US" sz="2400" dirty="0" smtClean="0"/>
              <a:t>E</a:t>
            </a:r>
            <a:r>
              <a:rPr lang="en-US" sz="2400" baseline="-25000" dirty="0" smtClean="0"/>
              <a:t>G</a:t>
            </a:r>
            <a:endParaRPr lang="en-US" sz="2400" baseline="-25000" dirty="0"/>
          </a:p>
          <a:p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6250770" y="312420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15000" y="388620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4170" y="389786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05400" y="427886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426720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4570" y="511706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99" name="Group 6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6820869"/>
              </p:ext>
            </p:extLst>
          </p:nvPr>
        </p:nvGraphicFramePr>
        <p:xfrm>
          <a:off x="76200" y="2882587"/>
          <a:ext cx="5715000" cy="25276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2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From\To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Hong Kong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Singapore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Beijing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Taipei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London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Hong Kong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 Flights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Singapore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Flights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 Flights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Beijing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Flights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Taipei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London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974" y="1219200"/>
            <a:ext cx="8850626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simple</a:t>
            </a:r>
            <a:r>
              <a:rPr lang="en-US" sz="2800" dirty="0"/>
              <a:t> graph is </a:t>
            </a:r>
            <a:r>
              <a:rPr lang="en-US" sz="2800" dirty="0" smtClean="0"/>
              <a:t>a graph </a:t>
            </a:r>
            <a:r>
              <a:rPr lang="en-US" sz="2800" dirty="0"/>
              <a:t>that has no </a:t>
            </a:r>
            <a:r>
              <a:rPr lang="en-US" sz="2800" dirty="0" smtClean="0">
                <a:solidFill>
                  <a:srgbClr val="C00000"/>
                </a:solidFill>
              </a:rPr>
              <a:t>loop</a:t>
            </a:r>
            <a:r>
              <a:rPr lang="en-US" sz="2800" dirty="0" smtClean="0"/>
              <a:t> (=edge {</a:t>
            </a:r>
            <a:r>
              <a:rPr lang="en-US" sz="2800" dirty="0" err="1" smtClean="0"/>
              <a:t>u,v</a:t>
            </a:r>
            <a:r>
              <a:rPr lang="en-US" sz="2800" dirty="0" smtClean="0"/>
              <a:t>} with u=v) </a:t>
            </a:r>
            <a:r>
              <a:rPr lang="en-US" sz="2800" dirty="0"/>
              <a:t>and </a:t>
            </a:r>
            <a:r>
              <a:rPr lang="en-US" sz="2800" dirty="0" smtClean="0"/>
              <a:t>no parallel </a:t>
            </a:r>
            <a:r>
              <a:rPr lang="en-US" sz="2800" dirty="0"/>
              <a:t>edges between </a:t>
            </a:r>
            <a:r>
              <a:rPr lang="en-US" sz="2800" dirty="0" smtClean="0"/>
              <a:t>any </a:t>
            </a:r>
            <a:r>
              <a:rPr lang="en-US" sz="2800" dirty="0"/>
              <a:t>pair of vertices.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4174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Draw a graph to </a:t>
            </a:r>
            <a:r>
              <a:rPr lang="en-GB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see whether </a:t>
            </a:r>
            <a:r>
              <a:rPr lang="en-GB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there are direct flights between any two cities (in either direction)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5307329" y="2110681"/>
            <a:ext cx="3836671" cy="3223319"/>
            <a:chOff x="4800600" y="1905000"/>
            <a:chExt cx="4038604" cy="3392968"/>
          </a:xfrm>
        </p:grpSpPr>
        <p:sp>
          <p:nvSpPr>
            <p:cNvPr id="8" name="Oval 35"/>
            <p:cNvSpPr>
              <a:spLocks noChangeArrowheads="1"/>
            </p:cNvSpPr>
            <p:nvPr/>
          </p:nvSpPr>
          <p:spPr bwMode="auto">
            <a:xfrm>
              <a:off x="6781800" y="30480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36"/>
            <p:cNvSpPr>
              <a:spLocks noChangeArrowheads="1"/>
            </p:cNvSpPr>
            <p:nvPr/>
          </p:nvSpPr>
          <p:spPr bwMode="auto">
            <a:xfrm>
              <a:off x="8610600" y="26670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37"/>
            <p:cNvSpPr>
              <a:spLocks noChangeArrowheads="1"/>
            </p:cNvSpPr>
            <p:nvPr/>
          </p:nvSpPr>
          <p:spPr bwMode="auto">
            <a:xfrm>
              <a:off x="7467600" y="37338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5257800" y="23622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39"/>
            <p:cNvSpPr>
              <a:spLocks noChangeArrowheads="1"/>
            </p:cNvSpPr>
            <p:nvPr/>
          </p:nvSpPr>
          <p:spPr bwMode="auto">
            <a:xfrm>
              <a:off x="7239000" y="47244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altLang="en-US" sz="2000" b="1" dirty="0"/>
                <a:t>London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7086600" y="3352800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/>
                <a:t>Taipei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1752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/>
                <a:t>Hong Kong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7848604" y="2286000"/>
              <a:ext cx="990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 dirty="0"/>
                <a:t>Beijing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6705599" y="4876800"/>
              <a:ext cx="1447799" cy="42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 dirty="0"/>
                <a:t>Singapore</a:t>
              </a: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7315200" y="3810000"/>
              <a:ext cx="228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7315200" y="2819400"/>
              <a:ext cx="13716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6858000" y="3200400"/>
              <a:ext cx="4572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48"/>
            <p:cNvSpPr>
              <a:spLocks noChangeShapeType="1"/>
            </p:cNvSpPr>
            <p:nvPr/>
          </p:nvSpPr>
          <p:spPr bwMode="auto">
            <a:xfrm>
              <a:off x="5334000" y="2438400"/>
              <a:ext cx="198120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 flipH="1">
              <a:off x="6858000" y="2743200"/>
              <a:ext cx="1828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 flipH="1" flipV="1">
              <a:off x="5334000" y="2438400"/>
              <a:ext cx="3276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3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99" name="Group 6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5827935"/>
              </p:ext>
            </p:extLst>
          </p:nvPr>
        </p:nvGraphicFramePr>
        <p:xfrm>
          <a:off x="76200" y="2882587"/>
          <a:ext cx="5715000" cy="25276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2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From\To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Hong Kong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Singapore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Beijing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Taipei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London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Hong Kong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 Flights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Singapore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Flights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 Flights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Beijing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Flights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Taipei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London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Multigraphs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19200"/>
            <a:ext cx="8077200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multigraph</a:t>
            </a:r>
            <a:r>
              <a:rPr lang="en-US" sz="2800" dirty="0" smtClean="0"/>
              <a:t> is a graph </a:t>
            </a:r>
            <a:r>
              <a:rPr lang="en-US" sz="2800" dirty="0"/>
              <a:t>that has </a:t>
            </a:r>
            <a:r>
              <a:rPr lang="en-US" sz="2800" dirty="0" smtClean="0"/>
              <a:t>no loop and at least 2 parallel edges between some pair of vertices.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54174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Draw a graph </a:t>
            </a:r>
            <a:r>
              <a:rPr lang="en-GB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with </a:t>
            </a:r>
            <a:r>
              <a:rPr lang="en-GB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 edge </a:t>
            </a:r>
            <a:r>
              <a:rPr lang="en-GB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for </a:t>
            </a:r>
            <a:r>
              <a:rPr lang="en-GB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each flight that operates between </a:t>
            </a:r>
            <a:r>
              <a:rPr lang="en-GB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two cities </a:t>
            </a:r>
            <a:r>
              <a:rPr lang="en-GB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(in either direction</a:t>
            </a:r>
            <a:r>
              <a:rPr lang="en-GB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en-GB" altLang="en-US" sz="24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endParaRPr lang="en-GB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81600" y="2057400"/>
            <a:ext cx="3962400" cy="3368675"/>
            <a:chOff x="4800600" y="1905000"/>
            <a:chExt cx="3962400" cy="3368675"/>
          </a:xfrm>
        </p:grpSpPr>
        <p:sp>
          <p:nvSpPr>
            <p:cNvPr id="83" name="Oval 39"/>
            <p:cNvSpPr>
              <a:spLocks noChangeArrowheads="1"/>
            </p:cNvSpPr>
            <p:nvPr/>
          </p:nvSpPr>
          <p:spPr bwMode="auto">
            <a:xfrm>
              <a:off x="6781800" y="30480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40"/>
            <p:cNvSpPr>
              <a:spLocks noChangeArrowheads="1"/>
            </p:cNvSpPr>
            <p:nvPr/>
          </p:nvSpPr>
          <p:spPr bwMode="auto">
            <a:xfrm>
              <a:off x="8610600" y="26670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41"/>
            <p:cNvSpPr>
              <a:spLocks noChangeArrowheads="1"/>
            </p:cNvSpPr>
            <p:nvPr/>
          </p:nvSpPr>
          <p:spPr bwMode="auto">
            <a:xfrm>
              <a:off x="7467600" y="37338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5257800" y="23622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43"/>
            <p:cNvSpPr>
              <a:spLocks noChangeArrowheads="1"/>
            </p:cNvSpPr>
            <p:nvPr/>
          </p:nvSpPr>
          <p:spPr bwMode="auto">
            <a:xfrm>
              <a:off x="7239000" y="47244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altLang="en-US" sz="2000" b="1"/>
                <a:t>London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7086600" y="3352800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/>
                <a:t>Taipei</a:t>
              </a:r>
            </a:p>
          </p:txBody>
        </p:sp>
        <p:sp>
          <p:nvSpPr>
            <p:cNvPr id="90" name="Text Box 46"/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1752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/>
                <a:t>Hong Kong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7696200" y="2209800"/>
              <a:ext cx="990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 dirty="0"/>
                <a:t>Beijing</a:t>
              </a:r>
            </a:p>
          </p:txBody>
        </p:sp>
        <p:sp>
          <p:nvSpPr>
            <p:cNvPr id="92" name="Text Box 48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1295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/>
                <a:t>Singapore</a:t>
              </a:r>
            </a:p>
          </p:txBody>
        </p:sp>
        <p:sp>
          <p:nvSpPr>
            <p:cNvPr id="93" name="Line 50"/>
            <p:cNvSpPr>
              <a:spLocks noChangeShapeType="1"/>
            </p:cNvSpPr>
            <p:nvPr/>
          </p:nvSpPr>
          <p:spPr bwMode="auto">
            <a:xfrm flipV="1">
              <a:off x="7315200" y="3810000"/>
              <a:ext cx="228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 flipH="1" flipV="1">
              <a:off x="6858000" y="3200400"/>
              <a:ext cx="4572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53"/>
            <p:cNvSpPr>
              <a:spLocks noChangeShapeType="1"/>
            </p:cNvSpPr>
            <p:nvPr/>
          </p:nvSpPr>
          <p:spPr bwMode="auto">
            <a:xfrm>
              <a:off x="5334000" y="2438400"/>
              <a:ext cx="198120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54"/>
            <p:cNvSpPr>
              <a:spLocks noChangeShapeType="1"/>
            </p:cNvSpPr>
            <p:nvPr/>
          </p:nvSpPr>
          <p:spPr bwMode="auto">
            <a:xfrm flipH="1">
              <a:off x="6781800" y="2743200"/>
              <a:ext cx="1905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Line 55"/>
            <p:cNvSpPr>
              <a:spLocks noChangeShapeType="1"/>
            </p:cNvSpPr>
            <p:nvPr/>
          </p:nvSpPr>
          <p:spPr bwMode="auto">
            <a:xfrm flipH="1" flipV="1">
              <a:off x="5334000" y="2438400"/>
              <a:ext cx="3276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Freeform 58"/>
            <p:cNvSpPr>
              <a:spLocks/>
            </p:cNvSpPr>
            <p:nvPr/>
          </p:nvSpPr>
          <p:spPr bwMode="auto">
            <a:xfrm>
              <a:off x="6858000" y="3200400"/>
              <a:ext cx="457200" cy="1600200"/>
            </a:xfrm>
            <a:custGeom>
              <a:avLst/>
              <a:gdLst>
                <a:gd name="T0" fmla="*/ 0 w 288"/>
                <a:gd name="T1" fmla="*/ 0 h 1008"/>
                <a:gd name="T2" fmla="*/ 96 w 288"/>
                <a:gd name="T3" fmla="*/ 192 h 1008"/>
                <a:gd name="T4" fmla="*/ 240 w 288"/>
                <a:gd name="T5" fmla="*/ 624 h 1008"/>
                <a:gd name="T6" fmla="*/ 288 w 288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1008">
                  <a:moveTo>
                    <a:pt x="0" y="0"/>
                  </a:moveTo>
                  <a:cubicBezTo>
                    <a:pt x="28" y="44"/>
                    <a:pt x="56" y="88"/>
                    <a:pt x="96" y="192"/>
                  </a:cubicBezTo>
                  <a:cubicBezTo>
                    <a:pt x="136" y="296"/>
                    <a:pt x="208" y="488"/>
                    <a:pt x="240" y="624"/>
                  </a:cubicBezTo>
                  <a:cubicBezTo>
                    <a:pt x="272" y="760"/>
                    <a:pt x="280" y="884"/>
                    <a:pt x="288" y="10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Freeform 60"/>
            <p:cNvSpPr>
              <a:spLocks/>
            </p:cNvSpPr>
            <p:nvPr/>
          </p:nvSpPr>
          <p:spPr bwMode="auto">
            <a:xfrm>
              <a:off x="6858000" y="3200400"/>
              <a:ext cx="457200" cy="1600200"/>
            </a:xfrm>
            <a:custGeom>
              <a:avLst/>
              <a:gdLst>
                <a:gd name="T0" fmla="*/ 0 w 288"/>
                <a:gd name="T1" fmla="*/ 0 h 1008"/>
                <a:gd name="T2" fmla="*/ 48 w 288"/>
                <a:gd name="T3" fmla="*/ 336 h 1008"/>
                <a:gd name="T4" fmla="*/ 144 w 288"/>
                <a:gd name="T5" fmla="*/ 672 h 1008"/>
                <a:gd name="T6" fmla="*/ 288 w 288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1008">
                  <a:moveTo>
                    <a:pt x="0" y="0"/>
                  </a:moveTo>
                  <a:cubicBezTo>
                    <a:pt x="12" y="112"/>
                    <a:pt x="24" y="224"/>
                    <a:pt x="48" y="336"/>
                  </a:cubicBezTo>
                  <a:cubicBezTo>
                    <a:pt x="72" y="448"/>
                    <a:pt x="104" y="560"/>
                    <a:pt x="144" y="672"/>
                  </a:cubicBezTo>
                  <a:cubicBezTo>
                    <a:pt x="184" y="784"/>
                    <a:pt x="236" y="896"/>
                    <a:pt x="288" y="10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Freeform 61"/>
            <p:cNvSpPr>
              <a:spLocks/>
            </p:cNvSpPr>
            <p:nvPr/>
          </p:nvSpPr>
          <p:spPr bwMode="auto">
            <a:xfrm>
              <a:off x="6756400" y="3200400"/>
              <a:ext cx="558800" cy="1600200"/>
            </a:xfrm>
            <a:custGeom>
              <a:avLst/>
              <a:gdLst>
                <a:gd name="T0" fmla="*/ 64 w 352"/>
                <a:gd name="T1" fmla="*/ 0 h 1008"/>
                <a:gd name="T2" fmla="*/ 16 w 352"/>
                <a:gd name="T3" fmla="*/ 288 h 1008"/>
                <a:gd name="T4" fmla="*/ 160 w 352"/>
                <a:gd name="T5" fmla="*/ 624 h 1008"/>
                <a:gd name="T6" fmla="*/ 352 w 352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1008">
                  <a:moveTo>
                    <a:pt x="64" y="0"/>
                  </a:moveTo>
                  <a:cubicBezTo>
                    <a:pt x="32" y="92"/>
                    <a:pt x="0" y="184"/>
                    <a:pt x="16" y="288"/>
                  </a:cubicBezTo>
                  <a:cubicBezTo>
                    <a:pt x="32" y="392"/>
                    <a:pt x="104" y="504"/>
                    <a:pt x="160" y="624"/>
                  </a:cubicBezTo>
                  <a:cubicBezTo>
                    <a:pt x="216" y="744"/>
                    <a:pt x="284" y="876"/>
                    <a:pt x="352" y="10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Freeform 62"/>
            <p:cNvSpPr>
              <a:spLocks/>
            </p:cNvSpPr>
            <p:nvPr/>
          </p:nvSpPr>
          <p:spPr bwMode="auto">
            <a:xfrm>
              <a:off x="6705600" y="3124200"/>
              <a:ext cx="609600" cy="1676400"/>
            </a:xfrm>
            <a:custGeom>
              <a:avLst/>
              <a:gdLst>
                <a:gd name="T0" fmla="*/ 96 w 384"/>
                <a:gd name="T1" fmla="*/ 0 h 1056"/>
                <a:gd name="T2" fmla="*/ 0 w 384"/>
                <a:gd name="T3" fmla="*/ 192 h 1056"/>
                <a:gd name="T4" fmla="*/ 96 w 384"/>
                <a:gd name="T5" fmla="*/ 624 h 1056"/>
                <a:gd name="T6" fmla="*/ 384 w 384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1056">
                  <a:moveTo>
                    <a:pt x="96" y="0"/>
                  </a:moveTo>
                  <a:cubicBezTo>
                    <a:pt x="48" y="44"/>
                    <a:pt x="0" y="88"/>
                    <a:pt x="0" y="192"/>
                  </a:cubicBezTo>
                  <a:cubicBezTo>
                    <a:pt x="0" y="296"/>
                    <a:pt x="32" y="480"/>
                    <a:pt x="96" y="624"/>
                  </a:cubicBezTo>
                  <a:cubicBezTo>
                    <a:pt x="160" y="768"/>
                    <a:pt x="272" y="912"/>
                    <a:pt x="384" y="10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Freeform 63"/>
            <p:cNvSpPr>
              <a:spLocks/>
            </p:cNvSpPr>
            <p:nvPr/>
          </p:nvSpPr>
          <p:spPr bwMode="auto">
            <a:xfrm>
              <a:off x="6858000" y="3200400"/>
              <a:ext cx="469900" cy="1524000"/>
            </a:xfrm>
            <a:custGeom>
              <a:avLst/>
              <a:gdLst>
                <a:gd name="T0" fmla="*/ 0 w 296"/>
                <a:gd name="T1" fmla="*/ 0 h 960"/>
                <a:gd name="T2" fmla="*/ 240 w 296"/>
                <a:gd name="T3" fmla="*/ 384 h 960"/>
                <a:gd name="T4" fmla="*/ 288 w 296"/>
                <a:gd name="T5" fmla="*/ 528 h 960"/>
                <a:gd name="T6" fmla="*/ 288 w 296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960">
                  <a:moveTo>
                    <a:pt x="0" y="0"/>
                  </a:moveTo>
                  <a:cubicBezTo>
                    <a:pt x="96" y="148"/>
                    <a:pt x="192" y="296"/>
                    <a:pt x="240" y="384"/>
                  </a:cubicBezTo>
                  <a:cubicBezTo>
                    <a:pt x="288" y="472"/>
                    <a:pt x="280" y="432"/>
                    <a:pt x="288" y="528"/>
                  </a:cubicBezTo>
                  <a:cubicBezTo>
                    <a:pt x="296" y="624"/>
                    <a:pt x="292" y="792"/>
                    <a:pt x="288" y="9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Freeform 64"/>
            <p:cNvSpPr>
              <a:spLocks/>
            </p:cNvSpPr>
            <p:nvPr/>
          </p:nvSpPr>
          <p:spPr bwMode="auto">
            <a:xfrm>
              <a:off x="7315200" y="2819400"/>
              <a:ext cx="1371600" cy="1981200"/>
            </a:xfrm>
            <a:custGeom>
              <a:avLst/>
              <a:gdLst>
                <a:gd name="T0" fmla="*/ 0 w 864"/>
                <a:gd name="T1" fmla="*/ 1248 h 1248"/>
                <a:gd name="T2" fmla="*/ 480 w 864"/>
                <a:gd name="T3" fmla="*/ 864 h 1248"/>
                <a:gd name="T4" fmla="*/ 720 w 864"/>
                <a:gd name="T5" fmla="*/ 576 h 1248"/>
                <a:gd name="T6" fmla="*/ 864 w 864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1248">
                  <a:moveTo>
                    <a:pt x="0" y="1248"/>
                  </a:moveTo>
                  <a:cubicBezTo>
                    <a:pt x="180" y="1112"/>
                    <a:pt x="360" y="976"/>
                    <a:pt x="480" y="864"/>
                  </a:cubicBezTo>
                  <a:cubicBezTo>
                    <a:pt x="600" y="752"/>
                    <a:pt x="656" y="720"/>
                    <a:pt x="720" y="576"/>
                  </a:cubicBezTo>
                  <a:cubicBezTo>
                    <a:pt x="784" y="432"/>
                    <a:pt x="824" y="216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Freeform 65"/>
            <p:cNvSpPr>
              <a:spLocks/>
            </p:cNvSpPr>
            <p:nvPr/>
          </p:nvSpPr>
          <p:spPr bwMode="auto">
            <a:xfrm>
              <a:off x="7315200" y="2743200"/>
              <a:ext cx="1397000" cy="2057400"/>
            </a:xfrm>
            <a:custGeom>
              <a:avLst/>
              <a:gdLst>
                <a:gd name="T0" fmla="*/ 0 w 880"/>
                <a:gd name="T1" fmla="*/ 1296 h 1296"/>
                <a:gd name="T2" fmla="*/ 480 w 880"/>
                <a:gd name="T3" fmla="*/ 1008 h 1296"/>
                <a:gd name="T4" fmla="*/ 816 w 880"/>
                <a:gd name="T5" fmla="*/ 720 h 1296"/>
                <a:gd name="T6" fmla="*/ 864 w 880"/>
                <a:gd name="T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0" h="1296">
                  <a:moveTo>
                    <a:pt x="0" y="1296"/>
                  </a:moveTo>
                  <a:cubicBezTo>
                    <a:pt x="172" y="1200"/>
                    <a:pt x="344" y="1104"/>
                    <a:pt x="480" y="1008"/>
                  </a:cubicBezTo>
                  <a:cubicBezTo>
                    <a:pt x="616" y="912"/>
                    <a:pt x="752" y="888"/>
                    <a:pt x="816" y="720"/>
                  </a:cubicBezTo>
                  <a:cubicBezTo>
                    <a:pt x="880" y="552"/>
                    <a:pt x="872" y="276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Freeform 66"/>
            <p:cNvSpPr>
              <a:spLocks/>
            </p:cNvSpPr>
            <p:nvPr/>
          </p:nvSpPr>
          <p:spPr bwMode="auto">
            <a:xfrm>
              <a:off x="7264400" y="2743200"/>
              <a:ext cx="1422400" cy="2108200"/>
            </a:xfrm>
            <a:custGeom>
              <a:avLst/>
              <a:gdLst>
                <a:gd name="T0" fmla="*/ 32 w 896"/>
                <a:gd name="T1" fmla="*/ 1296 h 1328"/>
                <a:gd name="T2" fmla="*/ 80 w 896"/>
                <a:gd name="T3" fmla="*/ 1248 h 1328"/>
                <a:gd name="T4" fmla="*/ 512 w 896"/>
                <a:gd name="T5" fmla="*/ 816 h 1328"/>
                <a:gd name="T6" fmla="*/ 656 w 896"/>
                <a:gd name="T7" fmla="*/ 672 h 1328"/>
                <a:gd name="T8" fmla="*/ 896 w 896"/>
                <a:gd name="T9" fmla="*/ 0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328">
                  <a:moveTo>
                    <a:pt x="32" y="1296"/>
                  </a:moveTo>
                  <a:cubicBezTo>
                    <a:pt x="16" y="1312"/>
                    <a:pt x="0" y="1328"/>
                    <a:pt x="80" y="1248"/>
                  </a:cubicBezTo>
                  <a:cubicBezTo>
                    <a:pt x="160" y="1168"/>
                    <a:pt x="416" y="912"/>
                    <a:pt x="512" y="816"/>
                  </a:cubicBezTo>
                  <a:cubicBezTo>
                    <a:pt x="608" y="720"/>
                    <a:pt x="592" y="808"/>
                    <a:pt x="656" y="672"/>
                  </a:cubicBezTo>
                  <a:cubicBezTo>
                    <a:pt x="720" y="536"/>
                    <a:pt x="808" y="268"/>
                    <a:pt x="8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Freeform 68"/>
            <p:cNvSpPr>
              <a:spLocks/>
            </p:cNvSpPr>
            <p:nvPr/>
          </p:nvSpPr>
          <p:spPr bwMode="auto">
            <a:xfrm>
              <a:off x="5334000" y="2438400"/>
              <a:ext cx="1981200" cy="2362200"/>
            </a:xfrm>
            <a:custGeom>
              <a:avLst/>
              <a:gdLst>
                <a:gd name="T0" fmla="*/ 0 w 1248"/>
                <a:gd name="T1" fmla="*/ 0 h 1488"/>
                <a:gd name="T2" fmla="*/ 384 w 1248"/>
                <a:gd name="T3" fmla="*/ 816 h 1488"/>
                <a:gd name="T4" fmla="*/ 1248 w 1248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1488">
                  <a:moveTo>
                    <a:pt x="0" y="0"/>
                  </a:moveTo>
                  <a:cubicBezTo>
                    <a:pt x="88" y="284"/>
                    <a:pt x="176" y="568"/>
                    <a:pt x="384" y="816"/>
                  </a:cubicBezTo>
                  <a:cubicBezTo>
                    <a:pt x="592" y="1064"/>
                    <a:pt x="920" y="1276"/>
                    <a:pt x="1248" y="1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Line 73"/>
            <p:cNvSpPr>
              <a:spLocks noChangeShapeType="1"/>
            </p:cNvSpPr>
            <p:nvPr/>
          </p:nvSpPr>
          <p:spPr bwMode="auto">
            <a:xfrm flipV="1">
              <a:off x="7315200" y="2743200"/>
              <a:ext cx="1371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7315200" y="2743200"/>
              <a:ext cx="1371600" cy="1981200"/>
            </a:xfrm>
            <a:custGeom>
              <a:avLst/>
              <a:gdLst>
                <a:gd name="T0" fmla="*/ 0 w 864"/>
                <a:gd name="T1" fmla="*/ 1248 h 1248"/>
                <a:gd name="T2" fmla="*/ 192 w 864"/>
                <a:gd name="T3" fmla="*/ 816 h 1248"/>
                <a:gd name="T4" fmla="*/ 432 w 864"/>
                <a:gd name="T5" fmla="*/ 384 h 1248"/>
                <a:gd name="T6" fmla="*/ 624 w 864"/>
                <a:gd name="T7" fmla="*/ 192 h 1248"/>
                <a:gd name="T8" fmla="*/ 864 w 864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1248">
                  <a:moveTo>
                    <a:pt x="0" y="1248"/>
                  </a:moveTo>
                  <a:cubicBezTo>
                    <a:pt x="60" y="1104"/>
                    <a:pt x="120" y="960"/>
                    <a:pt x="192" y="816"/>
                  </a:cubicBezTo>
                  <a:cubicBezTo>
                    <a:pt x="264" y="672"/>
                    <a:pt x="360" y="488"/>
                    <a:pt x="432" y="384"/>
                  </a:cubicBezTo>
                  <a:cubicBezTo>
                    <a:pt x="504" y="280"/>
                    <a:pt x="552" y="256"/>
                    <a:pt x="624" y="192"/>
                  </a:cubicBezTo>
                  <a:cubicBezTo>
                    <a:pt x="696" y="128"/>
                    <a:pt x="780" y="64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0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99" name="Group 6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46502527"/>
              </p:ext>
            </p:extLst>
          </p:nvPr>
        </p:nvGraphicFramePr>
        <p:xfrm>
          <a:off x="76200" y="2882587"/>
          <a:ext cx="5715000" cy="25276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2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From\To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Hong Kong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Singapore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Beijing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Taipei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London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Hong Kong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 Flights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Singapore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Flights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 Flights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Beijing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Flights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Taipei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London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Flight</a:t>
                      </a: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(Multi)graphs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19200"/>
            <a:ext cx="8610600" cy="138499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directed</a:t>
            </a:r>
            <a:r>
              <a:rPr lang="en-US" sz="2800" dirty="0" smtClean="0"/>
              <a:t> </a:t>
            </a:r>
            <a:r>
              <a:rPr lang="en-US" sz="2800" dirty="0"/>
              <a:t>graph is </a:t>
            </a:r>
            <a:r>
              <a:rPr lang="en-US" sz="2800" dirty="0" smtClean="0"/>
              <a:t>a graph where edges {</a:t>
            </a:r>
            <a:r>
              <a:rPr lang="en-US" sz="2800" dirty="0" err="1" smtClean="0"/>
              <a:t>u,v</a:t>
            </a:r>
            <a:r>
              <a:rPr lang="en-US" sz="2800" dirty="0" smtClean="0"/>
              <a:t>} are ordered, that is, edges have a direction.  Parallel edges are allowed in </a:t>
            </a:r>
            <a:r>
              <a:rPr lang="en-US" sz="2800" dirty="0" smtClean="0">
                <a:solidFill>
                  <a:srgbClr val="C00000"/>
                </a:solidFill>
              </a:rPr>
              <a:t>directed </a:t>
            </a:r>
            <a:r>
              <a:rPr lang="en-US" sz="2800" dirty="0" err="1" smtClean="0">
                <a:solidFill>
                  <a:srgbClr val="C00000"/>
                </a:solidFill>
              </a:rPr>
              <a:t>multigraphs</a:t>
            </a:r>
            <a:r>
              <a:rPr lang="en-US" sz="2800" dirty="0" smtClean="0"/>
              <a:t>. Loops are allowed for both.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152400" y="54174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Draw a graph to </a:t>
            </a:r>
            <a:r>
              <a:rPr lang="en-GB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see whether </a:t>
            </a:r>
            <a:r>
              <a:rPr lang="en-GB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there are direct flights between any two cities </a:t>
            </a:r>
            <a:r>
              <a:rPr lang="en-GB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(direction matters)</a:t>
            </a:r>
            <a:endParaRPr lang="en-GB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5878697" y="2743200"/>
            <a:ext cx="3570103" cy="3026509"/>
            <a:chOff x="4724400" y="1638300"/>
            <a:chExt cx="4402138" cy="3731859"/>
          </a:xfrm>
        </p:grpSpPr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6764338" y="30480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8593138" y="26670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7450138" y="37338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5240338" y="23622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7221538" y="4724400"/>
              <a:ext cx="152400" cy="152400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4783138" y="1905000"/>
              <a:ext cx="1418432" cy="493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altLang="en-US" sz="2000" b="1" dirty="0"/>
                <a:t>London</a:t>
              </a: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6968797" y="3278541"/>
              <a:ext cx="1117811" cy="493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 dirty="0"/>
                <a:t>Taipei</a:t>
              </a:r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5849938" y="2667000"/>
              <a:ext cx="1752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/>
                <a:t>Hong Kong</a:t>
              </a:r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7658100" y="2202054"/>
              <a:ext cx="1468438" cy="493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 dirty="0"/>
                <a:t>Beijing</a:t>
              </a:r>
            </a:p>
          </p:txBody>
        </p:sp>
        <p:sp>
          <p:nvSpPr>
            <p:cNvPr id="62" name="Text Box 15"/>
            <p:cNvSpPr txBox="1">
              <a:spLocks noChangeArrowheads="1"/>
            </p:cNvSpPr>
            <p:nvPr/>
          </p:nvSpPr>
          <p:spPr bwMode="auto">
            <a:xfrm>
              <a:off x="6688137" y="4876801"/>
              <a:ext cx="1884363" cy="493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000" b="1" dirty="0"/>
                <a:t>Singapore</a:t>
              </a: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 flipV="1">
              <a:off x="7297738" y="4191000"/>
              <a:ext cx="169862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6172200" y="3505200"/>
              <a:ext cx="1125538" cy="1295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flipH="1">
              <a:off x="7543800" y="2743200"/>
              <a:ext cx="1125538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 flipH="1" flipV="1">
              <a:off x="5316538" y="2438400"/>
              <a:ext cx="1770062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Freeform 34"/>
            <p:cNvSpPr>
              <a:spLocks/>
            </p:cNvSpPr>
            <p:nvPr/>
          </p:nvSpPr>
          <p:spPr bwMode="auto">
            <a:xfrm>
              <a:off x="5334000" y="2438400"/>
              <a:ext cx="457200" cy="1143000"/>
            </a:xfrm>
            <a:custGeom>
              <a:avLst/>
              <a:gdLst>
                <a:gd name="T0" fmla="*/ 0 w 288"/>
                <a:gd name="T1" fmla="*/ 0 h 720"/>
                <a:gd name="T2" fmla="*/ 144 w 288"/>
                <a:gd name="T3" fmla="*/ 432 h 720"/>
                <a:gd name="T4" fmla="*/ 288 w 288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720">
                  <a:moveTo>
                    <a:pt x="0" y="0"/>
                  </a:moveTo>
                  <a:cubicBezTo>
                    <a:pt x="48" y="156"/>
                    <a:pt x="96" y="312"/>
                    <a:pt x="144" y="432"/>
                  </a:cubicBezTo>
                  <a:cubicBezTo>
                    <a:pt x="192" y="552"/>
                    <a:pt x="240" y="636"/>
                    <a:pt x="288" y="7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Freeform 35"/>
            <p:cNvSpPr>
              <a:spLocks/>
            </p:cNvSpPr>
            <p:nvPr/>
          </p:nvSpPr>
          <p:spPr bwMode="auto">
            <a:xfrm>
              <a:off x="5791200" y="3581400"/>
              <a:ext cx="1447800" cy="1219200"/>
            </a:xfrm>
            <a:custGeom>
              <a:avLst/>
              <a:gdLst>
                <a:gd name="T0" fmla="*/ 0 w 912"/>
                <a:gd name="T1" fmla="*/ 0 h 768"/>
                <a:gd name="T2" fmla="*/ 144 w 912"/>
                <a:gd name="T3" fmla="*/ 192 h 768"/>
                <a:gd name="T4" fmla="*/ 480 w 912"/>
                <a:gd name="T5" fmla="*/ 528 h 768"/>
                <a:gd name="T6" fmla="*/ 912 w 912"/>
                <a:gd name="T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768">
                  <a:moveTo>
                    <a:pt x="0" y="0"/>
                  </a:moveTo>
                  <a:cubicBezTo>
                    <a:pt x="32" y="52"/>
                    <a:pt x="64" y="104"/>
                    <a:pt x="144" y="192"/>
                  </a:cubicBezTo>
                  <a:cubicBezTo>
                    <a:pt x="224" y="280"/>
                    <a:pt x="352" y="432"/>
                    <a:pt x="480" y="528"/>
                  </a:cubicBezTo>
                  <a:cubicBezTo>
                    <a:pt x="608" y="624"/>
                    <a:pt x="760" y="696"/>
                    <a:pt x="912" y="7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37"/>
            <p:cNvSpPr>
              <a:spLocks noChangeShapeType="1"/>
            </p:cNvSpPr>
            <p:nvPr/>
          </p:nvSpPr>
          <p:spPr bwMode="auto">
            <a:xfrm flipH="1" flipV="1">
              <a:off x="5334000" y="2438400"/>
              <a:ext cx="83820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Freeform 39"/>
            <p:cNvSpPr>
              <a:spLocks/>
            </p:cNvSpPr>
            <p:nvPr/>
          </p:nvSpPr>
          <p:spPr bwMode="auto">
            <a:xfrm>
              <a:off x="6769100" y="3124200"/>
              <a:ext cx="88900" cy="685800"/>
            </a:xfrm>
            <a:custGeom>
              <a:avLst/>
              <a:gdLst>
                <a:gd name="T0" fmla="*/ 8 w 56"/>
                <a:gd name="T1" fmla="*/ 0 h 432"/>
                <a:gd name="T2" fmla="*/ 8 w 56"/>
                <a:gd name="T3" fmla="*/ 144 h 432"/>
                <a:gd name="T4" fmla="*/ 56 w 5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32">
                  <a:moveTo>
                    <a:pt x="8" y="0"/>
                  </a:moveTo>
                  <a:cubicBezTo>
                    <a:pt x="4" y="36"/>
                    <a:pt x="0" y="72"/>
                    <a:pt x="8" y="144"/>
                  </a:cubicBezTo>
                  <a:cubicBezTo>
                    <a:pt x="16" y="216"/>
                    <a:pt x="48" y="384"/>
                    <a:pt x="56" y="4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Freeform 40"/>
            <p:cNvSpPr>
              <a:spLocks/>
            </p:cNvSpPr>
            <p:nvPr/>
          </p:nvSpPr>
          <p:spPr bwMode="auto">
            <a:xfrm>
              <a:off x="6858000" y="3810000"/>
              <a:ext cx="457200" cy="990600"/>
            </a:xfrm>
            <a:custGeom>
              <a:avLst/>
              <a:gdLst>
                <a:gd name="T0" fmla="*/ 0 w 288"/>
                <a:gd name="T1" fmla="*/ 0 h 624"/>
                <a:gd name="T2" fmla="*/ 96 w 288"/>
                <a:gd name="T3" fmla="*/ 240 h 624"/>
                <a:gd name="T4" fmla="*/ 288 w 288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624">
                  <a:moveTo>
                    <a:pt x="0" y="0"/>
                  </a:moveTo>
                  <a:cubicBezTo>
                    <a:pt x="24" y="68"/>
                    <a:pt x="48" y="136"/>
                    <a:pt x="96" y="240"/>
                  </a:cubicBezTo>
                  <a:cubicBezTo>
                    <a:pt x="144" y="344"/>
                    <a:pt x="216" y="484"/>
                    <a:pt x="288" y="62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Freeform 41"/>
            <p:cNvSpPr>
              <a:spLocks/>
            </p:cNvSpPr>
            <p:nvPr/>
          </p:nvSpPr>
          <p:spPr bwMode="auto">
            <a:xfrm>
              <a:off x="7162800" y="3810000"/>
              <a:ext cx="152400" cy="914400"/>
            </a:xfrm>
            <a:custGeom>
              <a:avLst/>
              <a:gdLst>
                <a:gd name="T0" fmla="*/ 96 w 96"/>
                <a:gd name="T1" fmla="*/ 576 h 576"/>
                <a:gd name="T2" fmla="*/ 48 w 96"/>
                <a:gd name="T3" fmla="*/ 144 h 576"/>
                <a:gd name="T4" fmla="*/ 0 w 96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576">
                  <a:moveTo>
                    <a:pt x="96" y="576"/>
                  </a:moveTo>
                  <a:cubicBezTo>
                    <a:pt x="80" y="408"/>
                    <a:pt x="64" y="240"/>
                    <a:pt x="48" y="144"/>
                  </a:cubicBezTo>
                  <a:cubicBezTo>
                    <a:pt x="32" y="48"/>
                    <a:pt x="16" y="2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Freeform 43"/>
            <p:cNvSpPr>
              <a:spLocks/>
            </p:cNvSpPr>
            <p:nvPr/>
          </p:nvSpPr>
          <p:spPr bwMode="auto">
            <a:xfrm>
              <a:off x="6781800" y="3124200"/>
              <a:ext cx="381000" cy="762000"/>
            </a:xfrm>
            <a:custGeom>
              <a:avLst/>
              <a:gdLst>
                <a:gd name="T0" fmla="*/ 240 w 240"/>
                <a:gd name="T1" fmla="*/ 480 h 480"/>
                <a:gd name="T2" fmla="*/ 192 w 240"/>
                <a:gd name="T3" fmla="*/ 384 h 480"/>
                <a:gd name="T4" fmla="*/ 0 w 240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480">
                  <a:moveTo>
                    <a:pt x="240" y="480"/>
                  </a:moveTo>
                  <a:cubicBezTo>
                    <a:pt x="236" y="472"/>
                    <a:pt x="232" y="464"/>
                    <a:pt x="192" y="384"/>
                  </a:cubicBezTo>
                  <a:cubicBezTo>
                    <a:pt x="152" y="304"/>
                    <a:pt x="76" y="15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V="1">
              <a:off x="7467600" y="3810000"/>
              <a:ext cx="76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Freeform 45"/>
            <p:cNvSpPr>
              <a:spLocks/>
            </p:cNvSpPr>
            <p:nvPr/>
          </p:nvSpPr>
          <p:spPr bwMode="auto">
            <a:xfrm>
              <a:off x="7315200" y="3581400"/>
              <a:ext cx="685800" cy="1219200"/>
            </a:xfrm>
            <a:custGeom>
              <a:avLst/>
              <a:gdLst>
                <a:gd name="T0" fmla="*/ 0 w 432"/>
                <a:gd name="T1" fmla="*/ 768 h 768"/>
                <a:gd name="T2" fmla="*/ 240 w 432"/>
                <a:gd name="T3" fmla="*/ 336 h 768"/>
                <a:gd name="T4" fmla="*/ 432 w 432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768">
                  <a:moveTo>
                    <a:pt x="0" y="768"/>
                  </a:moveTo>
                  <a:cubicBezTo>
                    <a:pt x="84" y="616"/>
                    <a:pt x="168" y="464"/>
                    <a:pt x="240" y="336"/>
                  </a:cubicBezTo>
                  <a:cubicBezTo>
                    <a:pt x="312" y="208"/>
                    <a:pt x="372" y="104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Freeform 46"/>
            <p:cNvSpPr>
              <a:spLocks/>
            </p:cNvSpPr>
            <p:nvPr/>
          </p:nvSpPr>
          <p:spPr bwMode="auto">
            <a:xfrm>
              <a:off x="8001000" y="2743200"/>
              <a:ext cx="685800" cy="838200"/>
            </a:xfrm>
            <a:custGeom>
              <a:avLst/>
              <a:gdLst>
                <a:gd name="T0" fmla="*/ 0 w 432"/>
                <a:gd name="T1" fmla="*/ 528 h 528"/>
                <a:gd name="T2" fmla="*/ 192 w 432"/>
                <a:gd name="T3" fmla="*/ 240 h 528"/>
                <a:gd name="T4" fmla="*/ 432 w 432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528">
                  <a:moveTo>
                    <a:pt x="0" y="528"/>
                  </a:moveTo>
                  <a:cubicBezTo>
                    <a:pt x="60" y="428"/>
                    <a:pt x="120" y="328"/>
                    <a:pt x="192" y="240"/>
                  </a:cubicBezTo>
                  <a:cubicBezTo>
                    <a:pt x="264" y="152"/>
                    <a:pt x="348" y="76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8458200" y="2743200"/>
              <a:ext cx="228600" cy="1295400"/>
            </a:xfrm>
            <a:custGeom>
              <a:avLst/>
              <a:gdLst>
                <a:gd name="T0" fmla="*/ 144 w 144"/>
                <a:gd name="T1" fmla="*/ 0 h 816"/>
                <a:gd name="T2" fmla="*/ 96 w 144"/>
                <a:gd name="T3" fmla="*/ 528 h 816"/>
                <a:gd name="T4" fmla="*/ 0 w 144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816">
                  <a:moveTo>
                    <a:pt x="144" y="0"/>
                  </a:moveTo>
                  <a:cubicBezTo>
                    <a:pt x="132" y="196"/>
                    <a:pt x="120" y="392"/>
                    <a:pt x="96" y="528"/>
                  </a:cubicBezTo>
                  <a:cubicBezTo>
                    <a:pt x="72" y="664"/>
                    <a:pt x="36" y="740"/>
                    <a:pt x="0" y="81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Freeform 48"/>
            <p:cNvSpPr>
              <a:spLocks/>
            </p:cNvSpPr>
            <p:nvPr/>
          </p:nvSpPr>
          <p:spPr bwMode="auto">
            <a:xfrm>
              <a:off x="7315200" y="4038600"/>
              <a:ext cx="1143000" cy="762000"/>
            </a:xfrm>
            <a:custGeom>
              <a:avLst/>
              <a:gdLst>
                <a:gd name="T0" fmla="*/ 720 w 720"/>
                <a:gd name="T1" fmla="*/ 0 h 480"/>
                <a:gd name="T2" fmla="*/ 576 w 720"/>
                <a:gd name="T3" fmla="*/ 144 h 480"/>
                <a:gd name="T4" fmla="*/ 0 w 720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480">
                  <a:moveTo>
                    <a:pt x="720" y="0"/>
                  </a:moveTo>
                  <a:cubicBezTo>
                    <a:pt x="708" y="32"/>
                    <a:pt x="696" y="64"/>
                    <a:pt x="576" y="144"/>
                  </a:cubicBezTo>
                  <a:cubicBezTo>
                    <a:pt x="456" y="224"/>
                    <a:pt x="228" y="352"/>
                    <a:pt x="0" y="48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49"/>
            <p:cNvSpPr>
              <a:spLocks noChangeShapeType="1"/>
            </p:cNvSpPr>
            <p:nvPr/>
          </p:nvSpPr>
          <p:spPr bwMode="auto">
            <a:xfrm flipH="1">
              <a:off x="6858000" y="2971800"/>
              <a:ext cx="7620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7086600" y="2590800"/>
              <a:ext cx="16002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/>
            </p:cNvSpPr>
            <p:nvPr/>
          </p:nvSpPr>
          <p:spPr bwMode="auto">
            <a:xfrm>
              <a:off x="4724400" y="1638300"/>
              <a:ext cx="838200" cy="825500"/>
            </a:xfrm>
            <a:custGeom>
              <a:avLst/>
              <a:gdLst>
                <a:gd name="T0" fmla="*/ 336 w 528"/>
                <a:gd name="T1" fmla="*/ 504 h 520"/>
                <a:gd name="T2" fmla="*/ 240 w 528"/>
                <a:gd name="T3" fmla="*/ 504 h 520"/>
                <a:gd name="T4" fmla="*/ 48 w 528"/>
                <a:gd name="T5" fmla="*/ 408 h 520"/>
                <a:gd name="T6" fmla="*/ 48 w 528"/>
                <a:gd name="T7" fmla="*/ 168 h 520"/>
                <a:gd name="T8" fmla="*/ 336 w 528"/>
                <a:gd name="T9" fmla="*/ 24 h 520"/>
                <a:gd name="T10" fmla="*/ 528 w 528"/>
                <a:gd name="T11" fmla="*/ 24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520">
                  <a:moveTo>
                    <a:pt x="336" y="504"/>
                  </a:moveTo>
                  <a:cubicBezTo>
                    <a:pt x="312" y="512"/>
                    <a:pt x="288" y="520"/>
                    <a:pt x="240" y="504"/>
                  </a:cubicBezTo>
                  <a:cubicBezTo>
                    <a:pt x="192" y="488"/>
                    <a:pt x="80" y="464"/>
                    <a:pt x="48" y="408"/>
                  </a:cubicBezTo>
                  <a:cubicBezTo>
                    <a:pt x="16" y="352"/>
                    <a:pt x="0" y="232"/>
                    <a:pt x="48" y="168"/>
                  </a:cubicBezTo>
                  <a:cubicBezTo>
                    <a:pt x="96" y="104"/>
                    <a:pt x="256" y="48"/>
                    <a:pt x="336" y="24"/>
                  </a:cubicBezTo>
                  <a:cubicBezTo>
                    <a:pt x="416" y="0"/>
                    <a:pt x="472" y="12"/>
                    <a:pt x="528" y="2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52"/>
            <p:cNvSpPr>
              <a:spLocks/>
            </p:cNvSpPr>
            <p:nvPr/>
          </p:nvSpPr>
          <p:spPr bwMode="auto">
            <a:xfrm>
              <a:off x="5334000" y="1676400"/>
              <a:ext cx="698500" cy="762000"/>
            </a:xfrm>
            <a:custGeom>
              <a:avLst/>
              <a:gdLst>
                <a:gd name="T0" fmla="*/ 144 w 440"/>
                <a:gd name="T1" fmla="*/ 0 h 480"/>
                <a:gd name="T2" fmla="*/ 336 w 440"/>
                <a:gd name="T3" fmla="*/ 48 h 480"/>
                <a:gd name="T4" fmla="*/ 384 w 440"/>
                <a:gd name="T5" fmla="*/ 240 h 480"/>
                <a:gd name="T6" fmla="*/ 0 w 440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" h="480">
                  <a:moveTo>
                    <a:pt x="144" y="0"/>
                  </a:moveTo>
                  <a:cubicBezTo>
                    <a:pt x="220" y="4"/>
                    <a:pt x="296" y="8"/>
                    <a:pt x="336" y="48"/>
                  </a:cubicBezTo>
                  <a:cubicBezTo>
                    <a:pt x="376" y="88"/>
                    <a:pt x="440" y="168"/>
                    <a:pt x="384" y="240"/>
                  </a:cubicBezTo>
                  <a:cubicBezTo>
                    <a:pt x="328" y="312"/>
                    <a:pt x="164" y="396"/>
                    <a:pt x="0" y="48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52400" y="1600200"/>
            <a:ext cx="4343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Königsberg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(now </a:t>
            </a:r>
            <a:r>
              <a:rPr lang="en-US" altLang="en-US" sz="2400" dirty="0"/>
              <a:t>Kaliningrad, </a:t>
            </a:r>
            <a:r>
              <a:rPr lang="en-US" altLang="en-US" sz="2400" dirty="0" smtClean="0"/>
              <a:t>Russia) has 7 bridges.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 smtClean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 smtClean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 smtClean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 smtClean="0"/>
              <a:t> People tried (without success) </a:t>
            </a:r>
            <a:r>
              <a:rPr lang="en-US" altLang="en-US" sz="2400" dirty="0"/>
              <a:t>to find a way to walk all 7 bridges </a:t>
            </a:r>
            <a:r>
              <a:rPr lang="en-US" altLang="en-US" sz="2400" dirty="0" smtClean="0"/>
              <a:t>without crossing </a:t>
            </a:r>
            <a:r>
              <a:rPr lang="en-US" altLang="en-US" sz="2400" dirty="0"/>
              <a:t>a bridge </a:t>
            </a:r>
            <a:r>
              <a:rPr lang="en-US" altLang="en-US" sz="2400" dirty="0" smtClean="0"/>
              <a:t>twice. </a:t>
            </a:r>
            <a:endParaRPr lang="en-US" altLang="en-US" sz="2400" dirty="0"/>
          </a:p>
        </p:txBody>
      </p:sp>
      <p:pic>
        <p:nvPicPr>
          <p:cNvPr id="101382" name="Picture 6" descr="Konigsberg_bri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29840"/>
            <a:ext cx="27432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4" name="Picture 8" descr="Eu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819400"/>
            <a:ext cx="12001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Origin: The Bridges of Konigsberg</a:t>
            </a:r>
            <a:endParaRPr lang="en-US" dirty="0"/>
          </a:p>
        </p:txBody>
      </p:sp>
      <p:grpSp>
        <p:nvGrpSpPr>
          <p:cNvPr id="8" name="Group 16"/>
          <p:cNvGrpSpPr>
            <a:grpSpLocks noChangeAspect="1"/>
          </p:cNvGrpSpPr>
          <p:nvPr/>
        </p:nvGrpSpPr>
        <p:grpSpPr bwMode="auto">
          <a:xfrm>
            <a:off x="4572000" y="1371600"/>
            <a:ext cx="3997450" cy="1769364"/>
            <a:chOff x="480" y="960"/>
            <a:chExt cx="2976" cy="1296"/>
          </a:xfrm>
        </p:grpSpPr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480" y="1200"/>
              <a:ext cx="2976" cy="81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480" y="960"/>
              <a:ext cx="2976" cy="1296"/>
              <a:chOff x="480" y="1344"/>
              <a:chExt cx="2976" cy="1296"/>
            </a:xfrm>
          </p:grpSpPr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80" y="1344"/>
                <a:ext cx="2976" cy="240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80" y="1872"/>
                <a:ext cx="816" cy="240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2976" cy="240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1536" cy="240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816" y="1152"/>
              <a:ext cx="2256" cy="912"/>
              <a:chOff x="816" y="1536"/>
              <a:chExt cx="2256" cy="912"/>
            </a:xfrm>
          </p:grpSpPr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720" cy="144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 rot="5400000">
                <a:off x="2808" y="2184"/>
                <a:ext cx="384" cy="144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 rot="5400000">
                <a:off x="2184" y="2184"/>
                <a:ext cx="384" cy="144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7"/>
              <p:cNvSpPr>
                <a:spLocks noChangeArrowheads="1"/>
              </p:cNvSpPr>
              <p:nvPr/>
            </p:nvSpPr>
            <p:spPr bwMode="auto">
              <a:xfrm rot="5400000">
                <a:off x="2808" y="1656"/>
                <a:ext cx="384" cy="144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 rot="5400000">
                <a:off x="2184" y="1656"/>
                <a:ext cx="384" cy="144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 rot="5400000">
                <a:off x="696" y="2184"/>
                <a:ext cx="384" cy="144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30"/>
              <p:cNvSpPr>
                <a:spLocks noChangeArrowheads="1"/>
              </p:cNvSpPr>
              <p:nvPr/>
            </p:nvSpPr>
            <p:spPr bwMode="auto">
              <a:xfrm rot="5400000">
                <a:off x="696" y="1656"/>
                <a:ext cx="384" cy="144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360" y="1248"/>
              <a:ext cx="96" cy="72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480" y="1248"/>
              <a:ext cx="96" cy="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Oval 47"/>
          <p:cNvSpPr>
            <a:spLocks noChangeArrowheads="1"/>
          </p:cNvSpPr>
          <p:nvPr/>
        </p:nvSpPr>
        <p:spPr bwMode="auto">
          <a:xfrm>
            <a:off x="6570728" y="1388368"/>
            <a:ext cx="287272" cy="2621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26" name="Oval 48"/>
          <p:cNvSpPr>
            <a:spLocks noChangeAspect="1" noChangeArrowheads="1"/>
          </p:cNvSpPr>
          <p:nvPr/>
        </p:nvSpPr>
        <p:spPr bwMode="auto">
          <a:xfrm>
            <a:off x="5334002" y="2226566"/>
            <a:ext cx="247650" cy="2476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27" name="Oval 49"/>
          <p:cNvSpPr>
            <a:spLocks noChangeAspect="1" noChangeArrowheads="1"/>
          </p:cNvSpPr>
          <p:nvPr/>
        </p:nvSpPr>
        <p:spPr bwMode="auto">
          <a:xfrm>
            <a:off x="7391405" y="2074169"/>
            <a:ext cx="285750" cy="2857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28" name="Oval 50"/>
          <p:cNvSpPr>
            <a:spLocks noChangeAspect="1" noChangeArrowheads="1"/>
          </p:cNvSpPr>
          <p:nvPr/>
        </p:nvSpPr>
        <p:spPr bwMode="auto">
          <a:xfrm>
            <a:off x="6324605" y="2836164"/>
            <a:ext cx="228721" cy="228721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</a:t>
            </a: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4953000" y="1693164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7010400" y="1769364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7791450" y="1737614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4953000" y="2455164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5943600" y="2118614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4" name="Text Box 65"/>
          <p:cNvSpPr txBox="1">
            <a:spLocks noChangeArrowheads="1"/>
          </p:cNvSpPr>
          <p:nvPr/>
        </p:nvSpPr>
        <p:spPr bwMode="auto">
          <a:xfrm>
            <a:off x="7010400" y="2455164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7791450" y="2531364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FFFF"/>
                </a:solidFill>
              </a:rPr>
              <a:t>5</a:t>
            </a:r>
          </a:p>
        </p:txBody>
      </p:sp>
      <p:grpSp>
        <p:nvGrpSpPr>
          <p:cNvPr id="38" name="Group 5"/>
          <p:cNvGrpSpPr>
            <a:grpSpLocks noChangeAspect="1"/>
          </p:cNvGrpSpPr>
          <p:nvPr/>
        </p:nvGrpSpPr>
        <p:grpSpPr bwMode="auto">
          <a:xfrm>
            <a:off x="4648200" y="3429000"/>
            <a:ext cx="1884394" cy="2512527"/>
            <a:chOff x="3648" y="1056"/>
            <a:chExt cx="1920" cy="2688"/>
          </a:xfrm>
        </p:grpSpPr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648" y="1056"/>
              <a:ext cx="1920" cy="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44" name="Group 7"/>
            <p:cNvGrpSpPr>
              <a:grpSpLocks/>
            </p:cNvGrpSpPr>
            <p:nvPr/>
          </p:nvGrpSpPr>
          <p:grpSpPr bwMode="auto">
            <a:xfrm flipH="1">
              <a:off x="3717" y="1416"/>
              <a:ext cx="1467" cy="2328"/>
              <a:chOff x="4080" y="1416"/>
              <a:chExt cx="1467" cy="2328"/>
            </a:xfrm>
          </p:grpSpPr>
          <p:sp>
            <p:nvSpPr>
              <p:cNvPr id="46" name="Line 8"/>
              <p:cNvSpPr>
                <a:spLocks noChangeShapeType="1"/>
              </p:cNvSpPr>
              <p:nvPr/>
            </p:nvSpPr>
            <p:spPr bwMode="auto">
              <a:xfrm>
                <a:off x="4224" y="2424"/>
                <a:ext cx="100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224" y="2424"/>
                <a:ext cx="144" cy="1008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 flipH="1" flipV="1">
                <a:off x="4080" y="1416"/>
                <a:ext cx="144" cy="1008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11"/>
              <p:cNvSpPr>
                <a:spLocks/>
              </p:cNvSpPr>
              <p:nvPr/>
            </p:nvSpPr>
            <p:spPr bwMode="auto">
              <a:xfrm>
                <a:off x="4224" y="1416"/>
                <a:ext cx="144" cy="1008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 flipH="1">
                <a:off x="4080" y="2424"/>
                <a:ext cx="144" cy="1008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 rot="18900000" flipV="1">
                <a:off x="4683" y="1100"/>
                <a:ext cx="327" cy="1400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 rot="2700000" flipV="1">
                <a:off x="4685" y="2344"/>
                <a:ext cx="327" cy="1400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240 h 480"/>
                  <a:gd name="T4" fmla="*/ 0 w 240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80">
                    <a:moveTo>
                      <a:pt x="0" y="0"/>
                    </a:moveTo>
                    <a:cubicBezTo>
                      <a:pt x="120" y="80"/>
                      <a:pt x="240" y="160"/>
                      <a:pt x="240" y="240"/>
                    </a:cubicBezTo>
                    <a:cubicBezTo>
                      <a:pt x="240" y="320"/>
                      <a:pt x="120" y="400"/>
                      <a:pt x="0" y="4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57"/>
          <p:cNvSpPr txBox="1">
            <a:spLocks noChangeArrowheads="1"/>
          </p:cNvSpPr>
          <p:nvPr/>
        </p:nvSpPr>
        <p:spPr bwMode="auto">
          <a:xfrm>
            <a:off x="5878639" y="5599176"/>
            <a:ext cx="293561" cy="42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1800" y="3352800"/>
            <a:ext cx="22412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i="1" dirty="0"/>
              <a:t>Leonhard Euler</a:t>
            </a:r>
            <a:r>
              <a:rPr lang="en-US" altLang="en-US" sz="2400" dirty="0"/>
              <a:t> introduced Graphs in 1736 to solve the </a:t>
            </a:r>
            <a:r>
              <a:rPr lang="en-US" altLang="en-US" sz="2400" dirty="0" err="1"/>
              <a:t>Königsberg</a:t>
            </a:r>
            <a:r>
              <a:rPr lang="en-US" altLang="en-US" sz="2400" dirty="0"/>
              <a:t> Bridge </a:t>
            </a:r>
            <a:r>
              <a:rPr lang="en-US" altLang="en-US" sz="2400" dirty="0" smtClean="0"/>
              <a:t>problem (no solution and why).</a:t>
            </a:r>
            <a:endParaRPr lang="en-US" altLang="en-US" sz="2400" dirty="0"/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724400" y="4495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</a:t>
            </a: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6096000" y="4495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d</a:t>
            </a:r>
          </a:p>
        </p:txBody>
      </p: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5867400" y="3389376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844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41" grpId="0"/>
      <p:bldP spid="3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938</Words>
  <Application>Microsoft Office PowerPoint</Application>
  <PresentationFormat>On-screen Show (4:3)</PresentationFormat>
  <Paragraphs>204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Andalus</vt:lpstr>
      <vt:lpstr>Arial</vt:lpstr>
      <vt:lpstr>Calibri</vt:lpstr>
      <vt:lpstr>Tahoma</vt:lpstr>
      <vt:lpstr>Times New Roman</vt:lpstr>
      <vt:lpstr>Wingdings</vt:lpstr>
      <vt:lpstr>Office Theme</vt:lpstr>
      <vt:lpstr>Reminder</vt:lpstr>
      <vt:lpstr>Graph Theory</vt:lpstr>
      <vt:lpstr>Outline</vt:lpstr>
      <vt:lpstr>Definitions</vt:lpstr>
      <vt:lpstr>Subgraphs</vt:lpstr>
      <vt:lpstr>Simple Graphs</vt:lpstr>
      <vt:lpstr>Multigraphs</vt:lpstr>
      <vt:lpstr>Directed (Multi)graphs</vt:lpstr>
      <vt:lpstr>Origin: The Bridges of Konigsberg</vt:lpstr>
      <vt:lpstr>Euler Path and Circuit</vt:lpstr>
      <vt:lpstr>Euler Circuit</vt:lpstr>
      <vt:lpstr>Euler Theorem</vt:lpstr>
      <vt:lpstr>Examples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</dc:creator>
  <cp:lastModifiedBy>Wang Huaxiong (Assoc Prof)</cp:lastModifiedBy>
  <cp:revision>98</cp:revision>
  <dcterms:created xsi:type="dcterms:W3CDTF">2014-06-24T02:47:45Z</dcterms:created>
  <dcterms:modified xsi:type="dcterms:W3CDTF">2017-10-29T04:25:49Z</dcterms:modified>
</cp:coreProperties>
</file>