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73" r:id="rId4"/>
    <p:sldId id="274" r:id="rId5"/>
    <p:sldId id="275" r:id="rId6"/>
    <p:sldId id="276" r:id="rId7"/>
    <p:sldId id="278" r:id="rId8"/>
    <p:sldId id="286" r:id="rId9"/>
    <p:sldId id="287" r:id="rId10"/>
    <p:sldId id="280" r:id="rId11"/>
    <p:sldId id="284" r:id="rId12"/>
    <p:sldId id="285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0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50FD-1227-4838-A7B2-BE93113173D3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7DEBD-AB6A-4DB0-BF37-440F954C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n natural</a:t>
            </a:r>
            <a:r>
              <a:rPr lang="en-US" baseline="0" dirty="0" smtClean="0"/>
              <a:t>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7DEBD-AB6A-4DB0-BF37-440F954CE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Andalus" panose="02020603050405020304" pitchFamily="18" charset="-78"/>
                <a:cs typeface="Andalus" panose="02020603050405020304" pitchFamily="18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6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71B5AE-A764-490F-BE52-D278ED9F61D5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53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85CF20-654A-4932-AA1C-6D6218207823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65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515EC6-4491-4E6E-91DA-F873D1515A79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0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D3814D-DF34-4C43-A1C7-DD2C18E042F4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6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61757D-F0DA-4F2C-A422-C868D1247B5E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8F1031-D7C6-4180-BD7B-71176A7194D2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4B407-D1F2-45E2-A979-91DE062967FF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3189D5-FACB-4C90-93BD-D05771292AAB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8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742C6C-DBA2-4EC7-A370-603D5CB70EDF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8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DEEDBE-EF20-404A-9480-C8FCAE8427FD}" type="datetime1">
              <a:rPr lang="en-US">
                <a:solidFill>
                  <a:prstClr val="black"/>
                </a:solidFill>
              </a:rPr>
              <a:pPr/>
              <a:t>9/2/2017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476332-C633-463C-BAB2-338249A73FE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3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9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Andalus" panose="02020603050405020304" pitchFamily="18" charset="-78"/>
          <a:ea typeface="+mj-ea"/>
          <a:cs typeface="Andalus" panose="02020603050405020304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jpg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I/I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7630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P</a:t>
            </a:r>
            <a:r>
              <a:rPr lang="en-US" dirty="0" smtClean="0"/>
              <a:t>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We want to prove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P(n)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 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Q(n)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Assume by contradiction that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⌐(P(n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)  Q(n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))</a:t>
            </a:r>
          </a:p>
          <a:p>
            <a:r>
              <a:rPr lang="en-GB" dirty="0" smtClean="0">
                <a:sym typeface="Symbol" pitchFamily="18" charset="2"/>
              </a:rPr>
              <a:t>This happens exactly if P(n) and ⌐Q(n).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048000"/>
            <a:ext cx="8305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Suppose that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P(n) and ⌐Q(n).</a:t>
            </a:r>
          </a:p>
          <a:p>
            <a:r>
              <a:rPr lang="en-US" dirty="0" smtClean="0"/>
              <a:t>Prove that this gives a contradiction, namely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GB" sz="2800" dirty="0">
                <a:solidFill>
                  <a:srgbClr val="C00000"/>
                </a:solidFill>
                <a:sym typeface="Symbol" pitchFamily="18" charset="2"/>
              </a:rPr>
              <a:t>⌐(P(n)  Q(n</a:t>
            </a:r>
            <a:r>
              <a:rPr lang="en-GB" sz="2800" dirty="0" smtClean="0">
                <a:solidFill>
                  <a:srgbClr val="C00000"/>
                </a:solidFill>
                <a:sym typeface="Symbol" pitchFamily="18" charset="2"/>
              </a:rPr>
              <a:t>))  C </a:t>
            </a:r>
            <a:r>
              <a:rPr lang="el-GR" sz="2800" dirty="0" smtClean="0">
                <a:solidFill>
                  <a:srgbClr val="C00000"/>
                </a:solidFill>
                <a:sym typeface="Symbol" pitchFamily="18" charset="2"/>
              </a:rPr>
              <a:t>Λ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 ⌐C</a:t>
            </a:r>
            <a:endParaRPr lang="en-GB" sz="2800" dirty="0">
              <a:solidFill>
                <a:srgbClr val="C00000"/>
              </a:solidFill>
              <a:sym typeface="Symbol" pitchFamily="18" charset="2"/>
            </a:endParaRPr>
          </a:p>
          <a:p>
            <a:pPr marL="457200" lvl="1" indent="0">
              <a:buNone/>
            </a:pP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This is equivalent to P(n) → Q(n) (truth table!)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393838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7630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P</a:t>
            </a:r>
            <a:r>
              <a:rPr lang="en-US" dirty="0" smtClean="0"/>
              <a:t>roof by Contradiction: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Prove that: If n</a:t>
            </a:r>
            <a:r>
              <a:rPr lang="en-US" baseline="30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is even, then n is even, for n integer.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Lets assume: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n</a:t>
            </a:r>
            <a:r>
              <a:rPr lang="en-US" baseline="30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 is even but n is not even </a:t>
            </a:r>
            <a:r>
              <a:rPr lang="en-US" dirty="0" smtClean="0">
                <a:latin typeface="+mj-lt"/>
              </a:rPr>
              <a:t>(P(n)=“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is even </a:t>
            </a:r>
            <a:r>
              <a:rPr lang="en-US" dirty="0" smtClean="0">
                <a:latin typeface="+mj-lt"/>
              </a:rPr>
              <a:t>” and  Q(n)=“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 is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 </a:t>
            </a:r>
            <a:r>
              <a:rPr lang="en-US" dirty="0" smtClean="0">
                <a:latin typeface="+mj-lt"/>
              </a:rPr>
              <a:t>”).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895600"/>
            <a:ext cx="8305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 is not even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n is odd, </a:t>
            </a:r>
            <a:r>
              <a:rPr lang="en-US" sz="2800" dirty="0" smtClean="0"/>
              <a:t>i.e.,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 = 2k+1</a:t>
            </a:r>
            <a:r>
              <a:rPr lang="en-US" sz="2800" dirty="0" smtClean="0"/>
              <a:t>, k integer.</a:t>
            </a:r>
          </a:p>
          <a:p>
            <a:pPr lvl="1"/>
            <a:r>
              <a:rPr lang="en-US" sz="2800" dirty="0" smtClean="0"/>
              <a:t>Then n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= (2k+1)</a:t>
            </a:r>
            <a:r>
              <a:rPr lang="en-US" sz="2800" baseline="30000" dirty="0" smtClean="0"/>
              <a:t>2 </a:t>
            </a:r>
            <a:br>
              <a:rPr lang="en-US" sz="2800" baseline="30000" dirty="0" smtClean="0"/>
            </a:br>
            <a:r>
              <a:rPr lang="en-US" sz="2800" baseline="30000" dirty="0" smtClean="0"/>
              <a:t>                      </a:t>
            </a:r>
            <a:r>
              <a:rPr lang="en-US" sz="2800" dirty="0" smtClean="0"/>
              <a:t>= 4k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+ 4k + 1 </a:t>
            </a:r>
            <a:br>
              <a:rPr lang="en-US" sz="2800" dirty="0" smtClean="0"/>
            </a:br>
            <a:r>
              <a:rPr lang="en-US" sz="2800" dirty="0" smtClean="0"/>
              <a:t>               = 2 (2k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+ 2k ) + 1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(odd)  </a:t>
            </a:r>
          </a:p>
          <a:p>
            <a:r>
              <a:rPr lang="en-US" dirty="0" smtClean="0"/>
              <a:t>This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contradiction </a:t>
            </a:r>
            <a:r>
              <a:rPr lang="en-US" dirty="0" smtClean="0"/>
              <a:t>(C=“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is even</a:t>
            </a:r>
            <a:r>
              <a:rPr lang="en-US" dirty="0" smtClean="0"/>
              <a:t>” , C </a:t>
            </a:r>
            <a:r>
              <a:rPr lang="el-GR" dirty="0" smtClean="0"/>
              <a:t>Λ⌐</a:t>
            </a:r>
            <a:r>
              <a:rPr lang="en-US" dirty="0" smtClean="0"/>
              <a:t>C)</a:t>
            </a:r>
          </a:p>
          <a:p>
            <a:r>
              <a:rPr lang="en-US" i="1" dirty="0" smtClean="0"/>
              <a:t>This concludes the proof!</a:t>
            </a:r>
          </a:p>
          <a:p>
            <a:pPr marL="0" indent="0">
              <a:buNone/>
            </a:pPr>
            <a:endParaRPr lang="en-US" b="1" i="1" dirty="0" smtClean="0"/>
          </a:p>
          <a:p>
            <a:pPr>
              <a:buFont typeface="Arial" panose="020B0604020202020204" pitchFamily="34" charset="0"/>
              <a:buNone/>
            </a:pPr>
            <a:endParaRPr lang="en-US" sz="3600" i="1" dirty="0" smtClean="0">
              <a:latin typeface="+mj-lt"/>
            </a:endParaRPr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10/11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Contrapositive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1676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We want to prove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P(n)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 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Q(n)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This is equivalent to prove that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⌐Q(n</a:t>
            </a:r>
            <a:r>
              <a:rPr lang="en-GB" dirty="0">
                <a:solidFill>
                  <a:srgbClr val="C00000"/>
                </a:solidFill>
                <a:sym typeface="Symbol" pitchFamily="18" charset="2"/>
              </a:rPr>
              <a:t>) 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⌐P(n)</a:t>
            </a:r>
            <a:endParaRPr lang="en-GB" dirty="0" smtClean="0"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latin typeface="+mj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90800"/>
            <a:ext cx="8305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Prove that if </a:t>
            </a:r>
            <a:r>
              <a:rPr lang="en-US" dirty="0"/>
              <a:t>n</a:t>
            </a:r>
            <a:r>
              <a:rPr lang="en-US" baseline="30000" dirty="0"/>
              <a:t>2 </a:t>
            </a:r>
            <a:r>
              <a:rPr lang="en-US" baseline="30000" dirty="0" smtClean="0"/>
              <a:t> </a:t>
            </a:r>
            <a:r>
              <a:rPr lang="en-US" dirty="0" smtClean="0"/>
              <a:t>is even, then n is even.</a:t>
            </a:r>
          </a:p>
          <a:p>
            <a:r>
              <a:rPr lang="en-US" dirty="0" smtClean="0"/>
              <a:t>P(n)=“</a:t>
            </a:r>
            <a:r>
              <a:rPr lang="en-US" dirty="0"/>
              <a:t>n</a:t>
            </a:r>
            <a:r>
              <a:rPr lang="en-US" baseline="30000" dirty="0"/>
              <a:t>2  </a:t>
            </a:r>
            <a:r>
              <a:rPr lang="en-US" dirty="0"/>
              <a:t>is </a:t>
            </a:r>
            <a:r>
              <a:rPr lang="en-US" dirty="0" smtClean="0"/>
              <a:t>even”,  Q(n)=“n is even”</a:t>
            </a:r>
            <a:endParaRPr lang="en-US" dirty="0"/>
          </a:p>
          <a:p>
            <a:r>
              <a:rPr lang="en-US" dirty="0" smtClean="0"/>
              <a:t>n is not even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n is odd, </a:t>
            </a:r>
            <a:r>
              <a:rPr lang="en-US" sz="2800" dirty="0" smtClean="0"/>
              <a:t>i.e.,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 = 2k+1</a:t>
            </a:r>
            <a:r>
              <a:rPr lang="en-US" sz="2800" dirty="0" smtClean="0"/>
              <a:t>, k integer.</a:t>
            </a:r>
          </a:p>
          <a:p>
            <a:pPr lvl="1"/>
            <a:r>
              <a:rPr lang="en-US" sz="2800" dirty="0" smtClean="0"/>
              <a:t>Then n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= (2k+1)</a:t>
            </a:r>
            <a:r>
              <a:rPr lang="en-US" sz="2800" baseline="30000" dirty="0" smtClean="0"/>
              <a:t>2 </a:t>
            </a:r>
            <a:br>
              <a:rPr lang="en-US" sz="2800" baseline="30000" dirty="0" smtClean="0"/>
            </a:br>
            <a:r>
              <a:rPr lang="en-US" sz="2800" baseline="30000" dirty="0" smtClean="0"/>
              <a:t>                      </a:t>
            </a:r>
            <a:r>
              <a:rPr lang="en-US" sz="2800" dirty="0" smtClean="0"/>
              <a:t>= 4k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+ 4k + 1 </a:t>
            </a:r>
            <a:br>
              <a:rPr lang="en-US" sz="2800" dirty="0" smtClean="0"/>
            </a:br>
            <a:r>
              <a:rPr lang="en-US" sz="2800" dirty="0" smtClean="0"/>
              <a:t>               = 2 (2k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+ 2k ) + 1 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(odd)  </a:t>
            </a:r>
          </a:p>
          <a:p>
            <a:r>
              <a:rPr lang="en-US" dirty="0" smtClean="0"/>
              <a:t>This shows that ⌐P(n), and concludes the proof!</a:t>
            </a:r>
            <a:endParaRPr lang="en-US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>
              <a:buFont typeface="Arial" panose="020B0604020202020204" pitchFamily="34" charset="0"/>
              <a:buNone/>
            </a:pPr>
            <a:endParaRPr lang="en-US" sz="36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6962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Generic proof techniques</a:t>
            </a:r>
          </a:p>
          <a:p>
            <a:pPr lvl="1"/>
            <a:r>
              <a:rPr lang="en-US" dirty="0" smtClean="0"/>
              <a:t>Direct proof</a:t>
            </a:r>
          </a:p>
          <a:p>
            <a:pPr lvl="1"/>
            <a:r>
              <a:rPr lang="en-US" dirty="0" smtClean="0"/>
              <a:t>Mathematical induction</a:t>
            </a:r>
          </a:p>
          <a:p>
            <a:pPr lvl="1"/>
            <a:r>
              <a:rPr lang="en-US" dirty="0" smtClean="0"/>
              <a:t>Contradiction.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3962400" cy="434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belongs to the cartoonist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Proof techniques</a:t>
            </a:r>
          </a:p>
          <a:p>
            <a:pPr lvl="1"/>
            <a:r>
              <a:rPr lang="en-US" dirty="0" smtClean="0"/>
              <a:t>direct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nduction</a:t>
            </a:r>
          </a:p>
          <a:p>
            <a:pPr lvl="1"/>
            <a:r>
              <a:rPr lang="en-US" smtClean="0"/>
              <a:t>contradiction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3200400" cy="34925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belongs to the cartoonist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81200"/>
            <a:ext cx="3505200" cy="301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26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/>
              <a:t>P</a:t>
            </a:r>
            <a:r>
              <a:rPr lang="en-US" dirty="0" smtClean="0"/>
              <a:t>roof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pPr marL="0" indent="0" eaLnBrk="0" hangingPunct="0">
              <a:lnSpc>
                <a:spcPct val="80000"/>
              </a:lnSpc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valid proof </a:t>
            </a:r>
            <a:r>
              <a:rPr lang="en-US" dirty="0" smtClean="0">
                <a:latin typeface="+mj-lt"/>
              </a:rPr>
              <a:t>is a valid argument, i.e. the conclusion </a:t>
            </a:r>
            <a:r>
              <a:rPr lang="en-US" i="1" dirty="0" smtClean="0">
                <a:latin typeface="+mj-lt"/>
              </a:rPr>
              <a:t>follows</a:t>
            </a:r>
            <a:r>
              <a:rPr lang="en-US" dirty="0" smtClean="0">
                <a:latin typeface="+mj-lt"/>
              </a:rPr>
              <a:t> from the given assumptions.</a:t>
            </a:r>
          </a:p>
          <a:p>
            <a:pPr marL="0" indent="0" eaLnBrk="0" hangingPunct="0">
              <a:lnSpc>
                <a:spcPct val="80000"/>
              </a:lnSpc>
              <a:buNone/>
            </a:pPr>
            <a:endParaRPr lang="en-US" dirty="0">
              <a:latin typeface="+mj-lt"/>
            </a:endParaRPr>
          </a:p>
          <a:p>
            <a:pPr marL="0" indent="0" eaLnBrk="0" hangingPunct="0">
              <a:lnSpc>
                <a:spcPct val="80000"/>
              </a:lnSpc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47800"/>
            <a:ext cx="7924800" cy="10668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3087368"/>
            <a:ext cx="41148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2800" dirty="0"/>
              <a:t>Three techniques:</a:t>
            </a:r>
          </a:p>
          <a:p>
            <a:pPr marL="457200" indent="-457200" eaLnBrk="0" hangingPunct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Direct proof</a:t>
            </a:r>
          </a:p>
          <a:p>
            <a:pPr marL="457200" indent="-457200" eaLnBrk="0" hangingPunct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Proof by induction</a:t>
            </a:r>
          </a:p>
          <a:p>
            <a:pPr marL="457200" indent="-457200" eaLnBrk="0" hangingPunct="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Proof by contradiction.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648200" y="2552849"/>
            <a:ext cx="42672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example: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The author gives only the case n = 2 and suggests that it contains most of the ideas of the general proof.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intimidation: 'Trivial.'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cumbersome notation: Best done with access to at least four alphabets and special symbols.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exhaustion: An issue or two of a journal devoted to your proof is useful.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omission: 'The reader may easily supply the details.' 'The other 253 cases are analogous.' '...‘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obfuscation: A long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plotless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sequence of true and/or meaningless syntactically related statements.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Proof by wishful citation: The author cites the negation, converse, or generalization of a theorem from literature to support his claims.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239000" cy="349250"/>
          </a:xfrm>
        </p:spPr>
        <p:txBody>
          <a:bodyPr/>
          <a:lstStyle/>
          <a:p>
            <a:pPr lvl="0"/>
            <a:r>
              <a:rPr lang="en-US" dirty="0" smtClean="0">
                <a:solidFill>
                  <a:prstClr val="black"/>
                </a:solidFill>
              </a:rPr>
              <a:t>©  </a:t>
            </a:r>
            <a:r>
              <a:rPr lang="en-US" dirty="0" smtClean="0"/>
              <a:t>PROOF </a:t>
            </a:r>
            <a:r>
              <a:rPr lang="en-US" dirty="0"/>
              <a:t>TECHNIQUES by </a:t>
            </a:r>
            <a:r>
              <a:rPr lang="en-US" dirty="0" smtClean="0"/>
              <a:t>A. </a:t>
            </a:r>
            <a:r>
              <a:rPr lang="en-US" dirty="0"/>
              <a:t>H. </a:t>
            </a:r>
            <a:r>
              <a:rPr lang="en-US" dirty="0" err="1"/>
              <a:t>Zemanian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Physics Teacher, May 1994.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P</a:t>
            </a:r>
            <a:r>
              <a:rPr lang="en-US" dirty="0" smtClean="0"/>
              <a:t>roof Technique: Direct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696200" cy="4525963"/>
          </a:xfrm>
        </p:spPr>
        <p:txBody>
          <a:bodyPr/>
          <a:lstStyle/>
          <a:p>
            <a:r>
              <a:rPr lang="en-US" dirty="0" smtClean="0"/>
              <a:t>Prove that</a:t>
            </a:r>
          </a:p>
          <a:p>
            <a:endParaRPr lang="en-US" dirty="0" smtClean="0"/>
          </a:p>
          <a:p>
            <a:r>
              <a:rPr lang="en-US" dirty="0" smtClean="0"/>
              <a:t>Define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 up:  </a:t>
            </a:r>
            <a:endParaRPr 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23065"/>
              </p:ext>
            </p:extLst>
          </p:nvPr>
        </p:nvGraphicFramePr>
        <p:xfrm>
          <a:off x="2427288" y="1143000"/>
          <a:ext cx="2647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Equation" r:id="rId3" imgW="1460160" imgH="393480" progId="Equation.3">
                  <p:embed/>
                </p:oleObj>
              </mc:Choice>
              <mc:Fallback>
                <p:oleObj name="Equation" r:id="rId3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143000"/>
                        <a:ext cx="2647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07035"/>
              </p:ext>
            </p:extLst>
          </p:nvPr>
        </p:nvGraphicFramePr>
        <p:xfrm>
          <a:off x="1905000" y="2073797"/>
          <a:ext cx="4343400" cy="97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Equation" r:id="rId5" imgW="2019240" imgH="380880" progId="Equation.3">
                  <p:embed/>
                </p:oleObj>
              </mc:Choice>
              <mc:Fallback>
                <p:oleObj name="Equation" r:id="rId5" imgW="2019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73797"/>
                        <a:ext cx="4343400" cy="974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07140"/>
              </p:ext>
            </p:extLst>
          </p:nvPr>
        </p:nvGraphicFramePr>
        <p:xfrm>
          <a:off x="1981200" y="3021579"/>
          <a:ext cx="4378325" cy="98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Equation" r:id="rId7" imgW="2019240" imgH="380880" progId="Equation.3">
                  <p:embed/>
                </p:oleObj>
              </mc:Choice>
              <mc:Fallback>
                <p:oleObj name="Equation" r:id="rId7" imgW="20192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21579"/>
                        <a:ext cx="4378325" cy="98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352800" y="2691825"/>
            <a:ext cx="2781300" cy="476310"/>
            <a:chOff x="4686300" y="3276600"/>
            <a:chExt cx="2781300" cy="476310"/>
          </a:xfrm>
        </p:grpSpPr>
        <p:sp>
          <p:nvSpPr>
            <p:cNvPr id="7" name="Right Brace 6"/>
            <p:cNvSpPr/>
            <p:nvPr/>
          </p:nvSpPr>
          <p:spPr>
            <a:xfrm rot="5400000">
              <a:off x="6000750" y="1962150"/>
              <a:ext cx="152400" cy="2781300"/>
            </a:xfrm>
            <a:prstGeom prst="rightBrac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7262" y="3352800"/>
              <a:ext cx="12907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n+1 terms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70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72807"/>
              </p:ext>
            </p:extLst>
          </p:nvPr>
        </p:nvGraphicFramePr>
        <p:xfrm>
          <a:off x="2133600" y="4191000"/>
          <a:ext cx="43767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9" imgW="2019240" imgH="177480" progId="Equation.3">
                  <p:embed/>
                </p:oleObj>
              </mc:Choice>
              <mc:Fallback>
                <p:oleObj name="Equation" r:id="rId9" imgW="2019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43767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499032"/>
              </p:ext>
            </p:extLst>
          </p:nvPr>
        </p:nvGraphicFramePr>
        <p:xfrm>
          <a:off x="4210050" y="4811712"/>
          <a:ext cx="27241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11" imgW="1257120" imgH="203040" progId="Equation.3">
                  <p:embed/>
                </p:oleObj>
              </mc:Choice>
              <mc:Fallback>
                <p:oleObj name="Equation" r:id="rId11" imgW="1257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811712"/>
                        <a:ext cx="27241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381000" y="5334000"/>
            <a:ext cx="17667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 </a:t>
            </a:r>
            <a:endParaRPr lang="en-US" dirty="0"/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294642"/>
              </p:ext>
            </p:extLst>
          </p:nvPr>
        </p:nvGraphicFramePr>
        <p:xfrm>
          <a:off x="1951037" y="5105400"/>
          <a:ext cx="17065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13" imgW="787320" imgH="393480" progId="Equation.3">
                  <p:embed/>
                </p:oleObj>
              </mc:Choice>
              <mc:Fallback>
                <p:oleObj name="Equation" r:id="rId13" imgW="787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7" y="5105400"/>
                        <a:ext cx="17065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5400000" flipH="1">
            <a:off x="4933950" y="2901375"/>
            <a:ext cx="152400" cy="2781300"/>
          </a:xfrm>
          <a:prstGeom prst="rightBrac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6662" y="3810000"/>
            <a:ext cx="1290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solidFill>
                  <a:srgbClr val="0000FF"/>
                </a:solidFill>
              </a:rPr>
              <a:t>n+1 terms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4200" y="3593068"/>
            <a:ext cx="1357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Carl F. Gauss</a:t>
            </a:r>
          </a:p>
          <a:p>
            <a:r>
              <a:rPr lang="en-US" dirty="0" smtClean="0"/>
              <a:t>(1777-1855)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3/11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95" y="1234490"/>
            <a:ext cx="1820091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7630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M</a:t>
            </a:r>
            <a:r>
              <a:rPr lang="en-US" dirty="0" smtClean="0"/>
              <a:t>athematical Induction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467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Prove propositions of the form: 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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 P(n)</a:t>
            </a:r>
            <a:endParaRPr lang="en-US" dirty="0" smtClean="0"/>
          </a:p>
          <a:p>
            <a:r>
              <a:rPr lang="en-US" dirty="0" smtClean="0">
                <a:latin typeface="+mj-lt"/>
              </a:rPr>
              <a:t>The proof consists of two steps:   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Basis Step</a:t>
            </a:r>
            <a:r>
              <a:rPr lang="en-US" dirty="0" smtClean="0">
                <a:latin typeface="+mj-lt"/>
              </a:rPr>
              <a:t>: The proposition P(1) is shown to be true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Inductive Step</a:t>
            </a:r>
            <a:r>
              <a:rPr lang="en-US" dirty="0" smtClean="0">
                <a:latin typeface="+mj-lt"/>
              </a:rPr>
              <a:t>: </a:t>
            </a:r>
          </a:p>
          <a:p>
            <a:pPr lvl="2"/>
            <a:r>
              <a:rPr lang="en-US" sz="2400" dirty="0" smtClean="0">
                <a:latin typeface="+mj-lt"/>
              </a:rPr>
              <a:t>Assume P(k) is true (when n=k), then, prove P(k+1) is true (when n=k+1).</a:t>
            </a:r>
          </a:p>
          <a:p>
            <a:pPr lvl="2"/>
            <a:endParaRPr lang="en-US" sz="2400" dirty="0" smtClean="0">
              <a:latin typeface="+mj-lt"/>
            </a:endParaRPr>
          </a:p>
          <a:p>
            <a:r>
              <a:rPr lang="en-GB" dirty="0" smtClean="0"/>
              <a:t>When both steps are complete, we have proved that "</a:t>
            </a:r>
            <a:r>
              <a:rPr lang="en-GB" dirty="0" smtClean="0">
                <a:sym typeface="Symbol" pitchFamily="18" charset="2"/>
              </a:rPr>
              <a:t></a:t>
            </a:r>
            <a:r>
              <a:rPr lang="en-GB" i="1" dirty="0" smtClean="0"/>
              <a:t>n</a:t>
            </a:r>
            <a:r>
              <a:rPr lang="en-GB" dirty="0" smtClean="0"/>
              <a:t> P(</a:t>
            </a:r>
            <a:r>
              <a:rPr lang="en-GB" i="1" dirty="0" smtClean="0"/>
              <a:t>n</a:t>
            </a:r>
            <a:r>
              <a:rPr lang="en-GB" dirty="0" smtClean="0"/>
              <a:t>)” is true</a:t>
            </a:r>
          </a:p>
          <a:p>
            <a:pPr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462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7630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W</a:t>
            </a:r>
            <a:r>
              <a:rPr lang="en-US" dirty="0" smtClean="0"/>
              <a:t>hy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143000"/>
            <a:ext cx="6451309" cy="3048000"/>
          </a:xfrm>
        </p:spPr>
        <p:txBody>
          <a:bodyPr>
            <a:noAutofit/>
          </a:bodyPr>
          <a:lstStyle/>
          <a:p>
            <a:r>
              <a:rPr lang="en-US" dirty="0" smtClean="0"/>
              <a:t>From step 2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GB" sz="2800" i="1" dirty="0" smtClean="0">
                <a:solidFill>
                  <a:srgbClr val="C00000"/>
                </a:solidFill>
              </a:rPr>
              <a:t>P</a:t>
            </a:r>
            <a:r>
              <a:rPr lang="en-GB" sz="2800" dirty="0" smtClean="0">
                <a:solidFill>
                  <a:srgbClr val="C00000"/>
                </a:solidFill>
              </a:rPr>
              <a:t>(1) </a:t>
            </a:r>
            <a:r>
              <a:rPr lang="en-GB" sz="2800" dirty="0" smtClean="0">
                <a:solidFill>
                  <a:srgbClr val="C00000"/>
                </a:solidFill>
                <a:sym typeface="Symbol" pitchFamily="18" charset="2"/>
              </a:rPr>
              <a:t> </a:t>
            </a:r>
            <a:r>
              <a:rPr lang="en-GB" sz="2800" i="1" dirty="0" smtClean="0">
                <a:solidFill>
                  <a:srgbClr val="C00000"/>
                </a:solidFill>
                <a:sym typeface="Symbol" pitchFamily="18" charset="2"/>
              </a:rPr>
              <a:t>P</a:t>
            </a:r>
            <a:r>
              <a:rPr lang="en-GB" sz="2800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GB" sz="2800" i="1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GB" sz="2800" dirty="0" smtClean="0">
                <a:solidFill>
                  <a:srgbClr val="C00000"/>
                </a:solidFill>
                <a:sym typeface="Symbol" pitchFamily="18" charset="2"/>
              </a:rPr>
              <a:t>)  </a:t>
            </a:r>
            <a:r>
              <a:rPr lang="en-GB" dirty="0" smtClean="0">
                <a:sym typeface="Symbol" pitchFamily="18" charset="2"/>
              </a:rPr>
              <a:t>by</a:t>
            </a:r>
            <a:r>
              <a:rPr lang="en-GB" sz="2800" dirty="0" smtClean="0">
                <a:sym typeface="Symbol" pitchFamily="18" charset="2"/>
              </a:rPr>
              <a:t> Universal Instantiation.</a:t>
            </a:r>
          </a:p>
          <a:p>
            <a:r>
              <a:rPr lang="en-US" dirty="0" smtClean="0"/>
              <a:t>From step 1:  </a:t>
            </a:r>
            <a:r>
              <a:rPr lang="en-GB" sz="2800" i="1" dirty="0" smtClean="0">
                <a:solidFill>
                  <a:srgbClr val="C00000"/>
                </a:solidFill>
              </a:rPr>
              <a:t>P</a:t>
            </a:r>
            <a:r>
              <a:rPr lang="en-GB" sz="2800" dirty="0" smtClean="0">
                <a:solidFill>
                  <a:srgbClr val="C00000"/>
                </a:solidFill>
              </a:rPr>
              <a:t>(1)</a:t>
            </a:r>
            <a:r>
              <a:rPr lang="en-GB" sz="2800" dirty="0" smtClean="0"/>
              <a:t> </a:t>
            </a:r>
          </a:p>
          <a:p>
            <a:r>
              <a:rPr lang="en-GB" dirty="0" smtClean="0"/>
              <a:t>Applying </a:t>
            </a:r>
            <a:r>
              <a:rPr lang="en-GB" i="1" dirty="0" smtClean="0"/>
              <a:t>modus </a:t>
            </a:r>
            <a:r>
              <a:rPr lang="en-GB" i="1" dirty="0" err="1" smtClean="0"/>
              <a:t>ponen</a:t>
            </a:r>
            <a:r>
              <a:rPr lang="en-GB" dirty="0" smtClean="0"/>
              <a:t>: </a:t>
            </a:r>
            <a:r>
              <a:rPr lang="en-GB" sz="2800" i="1" dirty="0" smtClean="0">
                <a:solidFill>
                  <a:srgbClr val="C00000"/>
                </a:solidFill>
                <a:sym typeface="Symbol" pitchFamily="18" charset="2"/>
              </a:rPr>
              <a:t>P</a:t>
            </a:r>
            <a:r>
              <a:rPr lang="en-GB" sz="2800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GB" sz="2800" i="1" dirty="0" smtClean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GB" sz="2800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GB" sz="2800" dirty="0" smtClean="0">
                <a:sym typeface="Symbol" pitchFamily="18" charset="2"/>
              </a:rPr>
              <a:t>.</a:t>
            </a:r>
            <a:endParaRPr lang="en-US" sz="2800" dirty="0" smtClean="0"/>
          </a:p>
          <a:p>
            <a:pPr algn="just"/>
            <a:r>
              <a:rPr lang="en-US" dirty="0" smtClean="0"/>
              <a:t>Repeat the process to get P(3),P(4),P(5), etc. So, all P(k) are true! i.e., 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GB" i="1" dirty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GB" i="1" dirty="0" smtClean="0">
                <a:solidFill>
                  <a:srgbClr val="C00000"/>
                </a:solidFill>
                <a:sym typeface="Symbol" pitchFamily="18" charset="2"/>
              </a:rPr>
              <a:t> P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GB" i="1" dirty="0">
                <a:solidFill>
                  <a:srgbClr val="C00000"/>
                </a:solidFill>
                <a:sym typeface="Symbol" pitchFamily="18" charset="2"/>
              </a:rPr>
              <a:t>n</a:t>
            </a:r>
            <a:r>
              <a:rPr lang="en-GB" dirty="0" smtClean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2540" y="2209800"/>
            <a:ext cx="21752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7010400" y="990600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Analogy with climbing </a:t>
            </a:r>
            <a:endParaRPr lang="en-US" sz="2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Ladders.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4110335"/>
            <a:ext cx="6934200" cy="2061865"/>
            <a:chOff x="1600200" y="2514600"/>
            <a:chExt cx="6934200" cy="2061865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600200" y="3276600"/>
              <a:ext cx="6934200" cy="5889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3200" dirty="0"/>
                <a:t>[</a:t>
              </a:r>
              <a:r>
                <a:rPr lang="en-GB" sz="3200" i="1" dirty="0"/>
                <a:t>P</a:t>
              </a:r>
              <a:r>
                <a:rPr lang="en-GB" sz="3200" dirty="0"/>
                <a:t>(1) </a:t>
              </a:r>
              <a:r>
                <a:rPr lang="en-GB" sz="3200" dirty="0">
                  <a:sym typeface="Symbol" pitchFamily="18" charset="2"/>
                </a:rPr>
                <a:t> </a:t>
              </a:r>
              <a:r>
                <a:rPr lang="en-GB" sz="3200" i="1" dirty="0">
                  <a:sym typeface="Symbol" pitchFamily="18" charset="2"/>
                </a:rPr>
                <a:t>k</a:t>
              </a:r>
              <a:r>
                <a:rPr lang="en-GB" sz="3200" dirty="0">
                  <a:sym typeface="Symbol" pitchFamily="18" charset="2"/>
                </a:rPr>
                <a:t>(</a:t>
              </a:r>
              <a:r>
                <a:rPr lang="en-GB" sz="3200" i="1" dirty="0">
                  <a:sym typeface="Symbol" pitchFamily="18" charset="2"/>
                </a:rPr>
                <a:t>P</a:t>
              </a:r>
              <a:r>
                <a:rPr lang="en-GB" sz="3200" dirty="0">
                  <a:sym typeface="Symbol" pitchFamily="18" charset="2"/>
                </a:rPr>
                <a:t>(</a:t>
              </a:r>
              <a:r>
                <a:rPr lang="en-GB" sz="3200" i="1" dirty="0">
                  <a:sym typeface="Symbol" pitchFamily="18" charset="2"/>
                </a:rPr>
                <a:t>k</a:t>
              </a:r>
              <a:r>
                <a:rPr lang="en-GB" sz="3200" dirty="0">
                  <a:sym typeface="Symbol" pitchFamily="18" charset="2"/>
                </a:rPr>
                <a:t>)</a:t>
              </a:r>
              <a:r>
                <a:rPr lang="en-GB" sz="3200" i="1" dirty="0">
                  <a:sym typeface="Symbol" pitchFamily="18" charset="2"/>
                </a:rPr>
                <a:t>P</a:t>
              </a:r>
              <a:r>
                <a:rPr lang="en-GB" sz="3200" dirty="0">
                  <a:sym typeface="Symbol" pitchFamily="18" charset="2"/>
                </a:rPr>
                <a:t>(</a:t>
              </a:r>
              <a:r>
                <a:rPr lang="en-GB" sz="3200" i="1" dirty="0">
                  <a:sym typeface="Symbol" pitchFamily="18" charset="2"/>
                </a:rPr>
                <a:t>k</a:t>
              </a:r>
              <a:r>
                <a:rPr lang="en-GB" sz="3200" dirty="0">
                  <a:sym typeface="Symbol" pitchFamily="18" charset="2"/>
                </a:rPr>
                <a:t>+1))]  </a:t>
              </a:r>
              <a:r>
                <a:rPr lang="en-GB" sz="3200" i="1" dirty="0" err="1">
                  <a:sym typeface="Symbol" pitchFamily="18" charset="2"/>
                </a:rPr>
                <a:t>nP</a:t>
              </a:r>
              <a:r>
                <a:rPr lang="en-GB" sz="3200" dirty="0">
                  <a:sym typeface="Symbol" pitchFamily="18" charset="2"/>
                </a:rPr>
                <a:t>(</a:t>
              </a:r>
              <a:r>
                <a:rPr lang="en-GB" sz="3200" i="1" dirty="0">
                  <a:sym typeface="Symbol" pitchFamily="18" charset="2"/>
                </a:rPr>
                <a:t>n</a:t>
              </a:r>
              <a:r>
                <a:rPr lang="en-GB" sz="3200" dirty="0">
                  <a:sym typeface="Symbol" pitchFamily="18" charset="2"/>
                </a:rPr>
                <a:t>)</a:t>
              </a:r>
              <a:r>
                <a:rPr lang="en-GB" b="0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934770" y="3962400"/>
              <a:ext cx="8691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 dirty="0">
                  <a:solidFill>
                    <a:srgbClr val="33CC33"/>
                  </a:solidFill>
                  <a:sym typeface="Symbol" pitchFamily="18" charset="2"/>
                </a:rPr>
                <a:t>Basis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650311" y="4114800"/>
              <a:ext cx="16385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 dirty="0">
                  <a:solidFill>
                    <a:srgbClr val="FF0000"/>
                  </a:solidFill>
                  <a:sym typeface="Symbol" pitchFamily="18" charset="2"/>
                </a:rPr>
                <a:t>Hypothesis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638966" y="2514600"/>
              <a:ext cx="20409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 dirty="0">
                  <a:solidFill>
                    <a:schemeClr val="folHlink"/>
                  </a:solidFill>
                  <a:sym typeface="Symbol" pitchFamily="18" charset="2"/>
                </a:rPr>
                <a:t>Inductive step</a:t>
              </a: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981200" y="3276600"/>
              <a:ext cx="838200" cy="685800"/>
            </a:xfrm>
            <a:prstGeom prst="ellips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733800" y="3276600"/>
              <a:ext cx="838200" cy="685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3124200" y="2971800"/>
              <a:ext cx="3429000" cy="1143000"/>
            </a:xfrm>
            <a:prstGeom prst="ellips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6" name="Content Placeholder 4"/>
          <p:cNvSpPr txBox="1">
            <a:spLocks/>
          </p:cNvSpPr>
          <p:nvPr/>
        </p:nvSpPr>
        <p:spPr>
          <a:xfrm>
            <a:off x="5753100" y="5562600"/>
            <a:ext cx="2552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smtClean="0"/>
              <a:t>(valid argument)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Example: Mathematical </a:t>
            </a:r>
            <a:r>
              <a:rPr lang="en-US" dirty="0" smtClean="0"/>
              <a:t>Induction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5181600" cy="2133599"/>
          </a:xfrm>
        </p:spPr>
        <p:txBody>
          <a:bodyPr>
            <a:normAutofit/>
          </a:bodyPr>
          <a:lstStyle/>
          <a:p>
            <a:r>
              <a:rPr lang="en-US" dirty="0" smtClean="0"/>
              <a:t>Prove that</a:t>
            </a:r>
          </a:p>
          <a:p>
            <a:endParaRPr lang="en-US" dirty="0" smtClean="0"/>
          </a:p>
          <a:p>
            <a:r>
              <a:rPr lang="en-US" dirty="0" smtClean="0"/>
              <a:t>Let P(n) denote</a:t>
            </a:r>
          </a:p>
          <a:p>
            <a:endParaRPr lang="en-US" dirty="0" smtClean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97955"/>
              </p:ext>
            </p:extLst>
          </p:nvPr>
        </p:nvGraphicFramePr>
        <p:xfrm>
          <a:off x="2425700" y="990600"/>
          <a:ext cx="2855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quation" r:id="rId3" imgW="1460160" imgH="393480" progId="Equation.3">
                  <p:embed/>
                </p:oleObj>
              </mc:Choice>
              <mc:Fallback>
                <p:oleObj name="Equation" r:id="rId3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990600"/>
                        <a:ext cx="28559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98928"/>
              </p:ext>
            </p:extLst>
          </p:nvPr>
        </p:nvGraphicFramePr>
        <p:xfrm>
          <a:off x="3048000" y="1905000"/>
          <a:ext cx="198807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Equation" r:id="rId5" imgW="1015920" imgH="431640" progId="Equation.3">
                  <p:embed/>
                </p:oleObj>
              </mc:Choice>
              <mc:Fallback>
                <p:oleObj name="Equation" r:id="rId5" imgW="1015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05000"/>
                        <a:ext cx="1988079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9900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715000" y="1219200"/>
            <a:ext cx="335279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Basis </a:t>
            </a:r>
            <a:r>
              <a:rPr lang="en-US" sz="2800" dirty="0" smtClean="0">
                <a:solidFill>
                  <a:srgbClr val="C00000"/>
                </a:solidFill>
              </a:rPr>
              <a:t>step: </a:t>
            </a:r>
            <a:r>
              <a:rPr lang="en-US" sz="2800" dirty="0" smtClean="0"/>
              <a:t>P(1) </a:t>
            </a:r>
            <a:r>
              <a:rPr lang="en-US" sz="2800" dirty="0"/>
              <a:t>is </a:t>
            </a:r>
            <a:r>
              <a:rPr lang="en-US" sz="2800" dirty="0" smtClean="0"/>
              <a:t>true</a:t>
            </a:r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958193"/>
              </p:ext>
            </p:extLst>
          </p:nvPr>
        </p:nvGraphicFramePr>
        <p:xfrm>
          <a:off x="6623050" y="1676400"/>
          <a:ext cx="16827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676400"/>
                        <a:ext cx="168275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048000"/>
            <a:ext cx="61722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Inductive step</a:t>
            </a:r>
            <a:r>
              <a:rPr lang="en-US" dirty="0"/>
              <a:t>.</a:t>
            </a:r>
            <a:r>
              <a:rPr lang="en-US" dirty="0" smtClean="0"/>
              <a:t> Assume </a:t>
            </a:r>
            <a:r>
              <a:rPr lang="en-US" dirty="0" smtClean="0">
                <a:solidFill>
                  <a:srgbClr val="C00000"/>
                </a:solidFill>
              </a:rPr>
              <a:t>P(k) true</a:t>
            </a:r>
            <a:r>
              <a:rPr lang="en-US" dirty="0" smtClean="0"/>
              <a:t>, k&gt;0:</a:t>
            </a:r>
          </a:p>
          <a:p>
            <a:pPr marL="0" indent="0">
              <a:buNone/>
            </a:pPr>
            <a:r>
              <a:rPr lang="en-US" dirty="0" smtClean="0"/>
              <a:t>    Prove </a:t>
            </a:r>
            <a:r>
              <a:rPr lang="en-US" dirty="0" smtClean="0">
                <a:solidFill>
                  <a:srgbClr val="C00000"/>
                </a:solidFill>
              </a:rPr>
              <a:t>P(k+1) </a:t>
            </a:r>
            <a:r>
              <a:rPr lang="en-US" dirty="0">
                <a:solidFill>
                  <a:srgbClr val="C00000"/>
                </a:solidFill>
              </a:rPr>
              <a:t>true 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latin typeface="Verdana" pitchFamily="34" charset="0"/>
            </a:endParaRPr>
          </a:p>
          <a:p>
            <a:endParaRPr lang="en-US" dirty="0" smtClean="0">
              <a:latin typeface="Verdana" pitchFamily="34" charset="0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dirty="0" smtClean="0"/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96930"/>
              </p:ext>
            </p:extLst>
          </p:nvPr>
        </p:nvGraphicFramePr>
        <p:xfrm>
          <a:off x="6214353" y="2819400"/>
          <a:ext cx="28534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Equation" r:id="rId9" imgW="901440" imgH="431640" progId="Equation.3">
                  <p:embed/>
                </p:oleObj>
              </mc:Choice>
              <mc:Fallback>
                <p:oleObj name="Equation" r:id="rId9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353" y="2819400"/>
                        <a:ext cx="285344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412838"/>
              </p:ext>
            </p:extLst>
          </p:nvPr>
        </p:nvGraphicFramePr>
        <p:xfrm>
          <a:off x="609600" y="4114800"/>
          <a:ext cx="510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11" imgW="2273040" imgH="431640" progId="Equation.3">
                  <p:embed/>
                </p:oleObj>
              </mc:Choice>
              <mc:Fallback>
                <p:oleObj name="Equation" r:id="rId11" imgW="2273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51054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1371600" y="3962400"/>
            <a:ext cx="685800" cy="10668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5"/>
          <p:cNvSpPr>
            <a:spLocks noChangeArrowheads="1"/>
          </p:cNvSpPr>
          <p:nvPr/>
        </p:nvSpPr>
        <p:spPr bwMode="auto">
          <a:xfrm>
            <a:off x="3429000" y="4038600"/>
            <a:ext cx="1143000" cy="9906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6096000" y="2667000"/>
            <a:ext cx="29718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701946"/>
              </p:ext>
            </p:extLst>
          </p:nvPr>
        </p:nvGraphicFramePr>
        <p:xfrm>
          <a:off x="1219200" y="4953000"/>
          <a:ext cx="49530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Equation" r:id="rId13" imgW="2159000" imgH="393700" progId="Equation.3">
                  <p:embed/>
                </p:oleObj>
              </mc:Choice>
              <mc:Fallback>
                <p:oleObj name="Equation" r:id="rId13" imgW="21590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53000"/>
                        <a:ext cx="49530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553200" y="4230469"/>
            <a:ext cx="243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true for </a:t>
            </a:r>
            <a:r>
              <a:rPr lang="en-US" sz="2400" i="1" dirty="0" smtClean="0"/>
              <a:t>n</a:t>
            </a:r>
            <a:r>
              <a:rPr lang="en-US" sz="2400" dirty="0" smtClean="0"/>
              <a:t>=</a:t>
            </a:r>
            <a:r>
              <a:rPr lang="en-US" sz="2400" i="1" dirty="0" smtClean="0"/>
              <a:t>k</a:t>
            </a:r>
            <a:r>
              <a:rPr lang="en-US" sz="2400" dirty="0" smtClean="0"/>
              <a:t>+1 and thus true for all n:</a:t>
            </a:r>
          </a:p>
          <a:p>
            <a:r>
              <a:rPr lang="en-GB" sz="24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 P(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 smtClean="0">
                <a:solidFill>
                  <a:srgbClr val="C00000"/>
                </a:solidFill>
              </a:rPr>
              <a:t>) </a:t>
            </a:r>
            <a:r>
              <a:rPr lang="en-GB" sz="2400" dirty="0">
                <a:solidFill>
                  <a:srgbClr val="C00000"/>
                </a:solidFill>
              </a:rPr>
              <a:t>is true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  <p:bldP spid="1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763000" cy="868362"/>
          </a:xfrm>
        </p:spPr>
        <p:txBody>
          <a:bodyPr>
            <a:normAutofit/>
          </a:bodyPr>
          <a:lstStyle/>
          <a:p>
            <a:r>
              <a:rPr lang="en-US" sz="4900" dirty="0" smtClean="0"/>
              <a:t>Complete</a:t>
            </a:r>
            <a:r>
              <a:rPr lang="en-US" dirty="0" smtClean="0"/>
              <a:t> Induction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467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Prove propositions of the form: </a:t>
            </a:r>
            <a:r>
              <a:rPr lang="en-GB" b="1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Symbol" pitchFamily="18" charset="2"/>
              </a:rPr>
              <a:t></a:t>
            </a: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 P(n)</a:t>
            </a:r>
            <a:endParaRPr lang="en-US" dirty="0" smtClean="0"/>
          </a:p>
          <a:p>
            <a:r>
              <a:rPr lang="en-US" dirty="0" smtClean="0">
                <a:latin typeface="+mj-lt"/>
              </a:rPr>
              <a:t>The proof consists of two steps:   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Basis Step</a:t>
            </a:r>
            <a:r>
              <a:rPr lang="en-US" dirty="0" smtClean="0">
                <a:latin typeface="+mj-lt"/>
              </a:rPr>
              <a:t>: The proposition P(1) is shown to be true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j-lt"/>
              </a:rPr>
              <a:t>Inductive Step</a:t>
            </a:r>
            <a:r>
              <a:rPr lang="en-US" dirty="0" smtClean="0">
                <a:latin typeface="+mj-lt"/>
              </a:rPr>
              <a:t>: </a:t>
            </a:r>
          </a:p>
          <a:p>
            <a:pPr lvl="2"/>
            <a:r>
              <a:rPr lang="en-US" sz="2400" dirty="0" smtClean="0">
                <a:latin typeface="+mj-lt"/>
              </a:rPr>
              <a:t>Assume, for k&gt;1, P(m) is true </a:t>
            </a:r>
            <a:r>
              <a:rPr lang="en-US" sz="2400" b="1" dirty="0" smtClean="0">
                <a:latin typeface="+mj-lt"/>
              </a:rPr>
              <a:t>for every m &lt; k</a:t>
            </a:r>
            <a:r>
              <a:rPr lang="en-US" sz="2400" dirty="0" smtClean="0">
                <a:latin typeface="+mj-lt"/>
              </a:rPr>
              <a:t>, then, prove P(k) is true.</a:t>
            </a:r>
          </a:p>
          <a:p>
            <a:pPr lvl="2"/>
            <a:endParaRPr lang="en-US" sz="2400" dirty="0" smtClean="0">
              <a:latin typeface="+mj-lt"/>
            </a:endParaRPr>
          </a:p>
          <a:p>
            <a:r>
              <a:rPr lang="en-GB" dirty="0" smtClean="0"/>
              <a:t>When both steps are complete, we have proved that "</a:t>
            </a:r>
            <a:r>
              <a:rPr lang="en-GB" dirty="0" smtClean="0">
                <a:sym typeface="Symbol" pitchFamily="18" charset="2"/>
              </a:rPr>
              <a:t></a:t>
            </a:r>
            <a:r>
              <a:rPr lang="en-GB" i="1" dirty="0" smtClean="0"/>
              <a:t>n</a:t>
            </a:r>
            <a:r>
              <a:rPr lang="en-GB" dirty="0" smtClean="0"/>
              <a:t> P(</a:t>
            </a:r>
            <a:r>
              <a:rPr lang="en-GB" i="1" dirty="0" smtClean="0"/>
              <a:t>n</a:t>
            </a:r>
            <a:r>
              <a:rPr lang="en-GB" dirty="0" smtClean="0"/>
              <a:t>)” is true</a:t>
            </a:r>
          </a:p>
          <a:p>
            <a:pPr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1976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Complete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Prove that every natural number n&gt;1 is either a prime, or a product of primes.</a:t>
            </a:r>
          </a:p>
          <a:p>
            <a:r>
              <a:rPr lang="en-US" sz="2400" dirty="0" smtClean="0"/>
              <a:t>P(n)=“(n=1) V (n is prime) V (n can be factored into primes)”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956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Basis Step</a:t>
            </a:r>
            <a:r>
              <a:rPr lang="en-US" sz="2400" dirty="0" smtClean="0"/>
              <a:t>: P(1) is true  because n=1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Inductive Step</a:t>
            </a:r>
            <a:r>
              <a:rPr lang="en-US" sz="2400" dirty="0" smtClean="0"/>
              <a:t>: Suppose k&gt;1, and P(m) is true for all m&lt;k.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We must show that P(k) is true.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94567" y="4343400"/>
            <a:ext cx="81597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If k is prime, then P(k) is true.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Otherwise, since k&gt;1, we can factor k=</a:t>
            </a:r>
            <a:r>
              <a:rPr lang="en-US" sz="2000" dirty="0" err="1" smtClean="0"/>
              <a:t>pq</a:t>
            </a:r>
            <a:r>
              <a:rPr lang="en-US" sz="2000" dirty="0" smtClean="0"/>
              <a:t>, with </a:t>
            </a:r>
            <a:r>
              <a:rPr lang="en-US" sz="2000" dirty="0" err="1" smtClean="0"/>
              <a:t>p,q</a:t>
            </a:r>
            <a:r>
              <a:rPr lang="en-US" sz="2000" dirty="0" smtClean="0"/>
              <a:t> natural numbers &lt;k.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The factor p is either prime or factors into prime, by induction hypothesis.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/>
              <a:t>And the same is true for q.</a:t>
            </a:r>
          </a:p>
          <a:p>
            <a:r>
              <a:rPr lang="en-US" sz="2000" dirty="0" smtClean="0"/>
              <a:t>Therefore k factors into primes.</a:t>
            </a:r>
            <a:endParaRPr lang="en-US" sz="2000" dirty="0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7962900" y="6324600"/>
            <a:ext cx="9525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879</Words>
  <Application>Microsoft Office PowerPoint</Application>
  <PresentationFormat>On-screen Show (4:3)</PresentationFormat>
  <Paragraphs>132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Andalus</vt:lpstr>
      <vt:lpstr>Arial Unicode MS</vt:lpstr>
      <vt:lpstr>Arial</vt:lpstr>
      <vt:lpstr>Calibri</vt:lpstr>
      <vt:lpstr>Symbol</vt:lpstr>
      <vt:lpstr>Times New Roman</vt:lpstr>
      <vt:lpstr>Verdana</vt:lpstr>
      <vt:lpstr>Wingdings</vt:lpstr>
      <vt:lpstr>1_Office Theme</vt:lpstr>
      <vt:lpstr>Equation</vt:lpstr>
      <vt:lpstr>Proof Techniques</vt:lpstr>
      <vt:lpstr>Outline</vt:lpstr>
      <vt:lpstr>Proof Techniques</vt:lpstr>
      <vt:lpstr>Proof Technique: Direct Proof</vt:lpstr>
      <vt:lpstr>Mathematical Induction </vt:lpstr>
      <vt:lpstr>Why Does it Work?</vt:lpstr>
      <vt:lpstr>Example: Mathematical Induction </vt:lpstr>
      <vt:lpstr>Complete Induction </vt:lpstr>
      <vt:lpstr>Example: Complete Induction</vt:lpstr>
      <vt:lpstr>Proof by Contradiction</vt:lpstr>
      <vt:lpstr>Proof by Contradiction: Example</vt:lpstr>
      <vt:lpstr>Proof by Contrapositive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no</dc:creator>
  <cp:lastModifiedBy>Wang Huaxiong (Assoc Prof)</cp:lastModifiedBy>
  <cp:revision>74</cp:revision>
  <dcterms:created xsi:type="dcterms:W3CDTF">2014-07-01T02:15:23Z</dcterms:created>
  <dcterms:modified xsi:type="dcterms:W3CDTF">2017-09-02T02:48:18Z</dcterms:modified>
</cp:coreProperties>
</file>