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7" r:id="rId2"/>
    <p:sldId id="262" r:id="rId3"/>
    <p:sldId id="263" r:id="rId4"/>
    <p:sldId id="264" r:id="rId5"/>
    <p:sldId id="265" r:id="rId6"/>
    <p:sldId id="276" r:id="rId7"/>
    <p:sldId id="268" r:id="rId8"/>
    <p:sldId id="272" r:id="rId9"/>
    <p:sldId id="277" r:id="rId10"/>
    <p:sldId id="273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354C22-5E66-4D2A-A923-25BA372B50AB}" type="datetimeFigureOut">
              <a:rPr lang="ru-RU" smtClean="0"/>
              <a:t>20.06.2017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F4F83-F27F-462E-BCD0-B42785510E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913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6AF7-8FB2-4AB5-A697-28A1ADEA314C}" type="datetime1">
              <a:rPr lang="ru-RU" smtClean="0"/>
              <a:t>20.06.2017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296400" y="167585"/>
            <a:ext cx="27432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AAC123C-EF72-4040-95C0-D263971896E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081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7371F-FCDB-4AE0-A891-A45FAEC6A3BF}" type="datetime1">
              <a:rPr lang="ru-RU" smtClean="0"/>
              <a:t>20.06.2017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123C-EF72-4040-95C0-D263971896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232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D6FB-4EBA-4295-853F-91FDC654E038}" type="datetime1">
              <a:rPr lang="ru-RU" smtClean="0"/>
              <a:t>20.06.2017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123C-EF72-4040-95C0-D263971896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9066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E0A6-96D9-47F9-B652-EAAA0ED49D7F}" type="datetime1">
              <a:rPr lang="ru-RU" smtClean="0"/>
              <a:t>20.06.2017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326218" y="115094"/>
            <a:ext cx="27432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AAC123C-EF72-4040-95C0-D263971896E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7107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DA588-6FE3-4D8B-BF3C-2D78EF5EAC56}" type="datetime1">
              <a:rPr lang="ru-RU" smtClean="0"/>
              <a:t>20.06.2017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123C-EF72-4040-95C0-D263971896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2836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878D-51A4-4BB2-A237-E48286D0CB7F}" type="datetime1">
              <a:rPr lang="ru-RU" smtClean="0"/>
              <a:t>20.06.2017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123C-EF72-4040-95C0-D263971896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3482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F5A0-0A2B-4E38-A019-A6749BDF0DBE}" type="datetime1">
              <a:rPr lang="ru-RU" smtClean="0"/>
              <a:t>20.06.2017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123C-EF72-4040-95C0-D263971896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013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D8BB2-8589-432B-97C3-2F588E61C97A}" type="datetime1">
              <a:rPr lang="ru-RU" smtClean="0"/>
              <a:t>20.06.2017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123C-EF72-4040-95C0-D263971896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913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A679-B84E-4031-91A1-123DFE669A62}" type="datetime1">
              <a:rPr lang="ru-RU" smtClean="0"/>
              <a:t>20.06.2017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123C-EF72-4040-95C0-D263971896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926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EAB66-6081-41B3-AADE-536CF1A1137E}" type="datetime1">
              <a:rPr lang="ru-RU" smtClean="0"/>
              <a:t>20.06.2017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123C-EF72-4040-95C0-D263971896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065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82F77-30D2-4FE1-A57A-473EC25F5B99}" type="datetime1">
              <a:rPr lang="ru-RU" smtClean="0"/>
              <a:t>20.06.2017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123C-EF72-4040-95C0-D263971896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613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058E2-F4DC-441A-9C22-354F5C165227}" type="datetime1">
              <a:rPr lang="ru-RU" smtClean="0"/>
              <a:t>20.06.2017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C123C-EF72-4040-95C0-D263971896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304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7179" y="255494"/>
            <a:ext cx="11504295" cy="6427694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ru-RU" b="1" dirty="0" smtClean="0">
                <a:latin typeface="Times New Roman" pitchFamily="18" charset="0"/>
              </a:rPr>
              <a:t>«МОСКОВСКИЙ АВИАЦИОННЫЙ ИНСТИТУТ</a:t>
            </a:r>
            <a:r>
              <a:rPr lang="ru-RU" dirty="0" smtClean="0">
                <a:latin typeface="Times New Roman" pitchFamily="18" charset="0"/>
              </a:rPr>
              <a:t/>
            </a:r>
            <a:br>
              <a:rPr lang="ru-RU" dirty="0" smtClean="0">
                <a:latin typeface="Times New Roman" pitchFamily="18" charset="0"/>
              </a:rPr>
            </a:br>
            <a:r>
              <a:rPr lang="ru-RU" b="1" dirty="0" smtClean="0">
                <a:latin typeface="Times New Roman" pitchFamily="18" charset="0"/>
              </a:rPr>
              <a:t>(национальный исследовательский </a:t>
            </a:r>
            <a:r>
              <a:rPr lang="ru-RU" b="1" smtClean="0">
                <a:latin typeface="Times New Roman" pitchFamily="18" charset="0"/>
              </a:rPr>
              <a:t>университет)»</a:t>
            </a:r>
            <a:r>
              <a:rPr lang="ru-RU" b="1" dirty="0" smtClean="0">
                <a:latin typeface="Times New Roman" pitchFamily="18" charset="0"/>
              </a:rPr>
              <a:t/>
            </a:r>
            <a:br>
              <a:rPr lang="ru-RU" b="1" dirty="0" smtClean="0">
                <a:latin typeface="Times New Roman" pitchFamily="18" charset="0"/>
              </a:rPr>
            </a:br>
            <a:r>
              <a:rPr lang="ru-RU" b="1" dirty="0" smtClean="0">
                <a:latin typeface="Times New Roman" pitchFamily="18" charset="0"/>
              </a:rPr>
              <a:t> (МАИ)</a:t>
            </a:r>
            <a:r>
              <a:rPr lang="ru-RU" dirty="0" smtClean="0">
                <a:latin typeface="Times New Roman" pitchFamily="18" charset="0"/>
              </a:rPr>
              <a:t/>
            </a:r>
            <a:br>
              <a:rPr lang="ru-RU" dirty="0" smtClean="0">
                <a:latin typeface="Times New Roman" pitchFamily="18" charset="0"/>
              </a:rPr>
            </a:br>
            <a:r>
              <a:rPr lang="ru-RU" dirty="0" smtClean="0">
                <a:latin typeface="Times New Roman" pitchFamily="18" charset="0"/>
              </a:rPr>
              <a:t>Факультет: Прикладная математика и физика </a:t>
            </a:r>
            <a:br>
              <a:rPr lang="ru-RU" dirty="0" smtClean="0">
                <a:latin typeface="Times New Roman" pitchFamily="18" charset="0"/>
              </a:rPr>
            </a:br>
            <a:r>
              <a:rPr lang="ru-RU" dirty="0" smtClean="0">
                <a:latin typeface="Times New Roman" pitchFamily="18" charset="0"/>
              </a:rPr>
              <a:t> Учебный центр «ИНТЕГРАЦИЯ» </a:t>
            </a:r>
          </a:p>
          <a:p>
            <a:pPr>
              <a:spcBef>
                <a:spcPct val="50000"/>
              </a:spcBef>
            </a:pPr>
            <a:r>
              <a:rPr lang="ru-RU" dirty="0" smtClean="0">
                <a:latin typeface="Times New Roman" pitchFamily="18" charset="0"/>
              </a:rPr>
              <a:t>Кафедра 808Б</a:t>
            </a:r>
            <a:br>
              <a:rPr lang="ru-RU" dirty="0" smtClean="0">
                <a:latin typeface="Times New Roman" pitchFamily="18" charset="0"/>
              </a:rPr>
            </a:br>
            <a:endParaRPr lang="ru-RU" dirty="0" smtClean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ru-RU" b="1" dirty="0" smtClean="0"/>
              <a:t>Выпускная квалификационная работа бакалавра</a:t>
            </a:r>
          </a:p>
          <a:p>
            <a:pPr>
              <a:spcBef>
                <a:spcPct val="50000"/>
              </a:spcBef>
            </a:pPr>
            <a:r>
              <a:rPr lang="ru-RU" b="1" dirty="0" smtClean="0"/>
              <a:t> </a:t>
            </a:r>
            <a:r>
              <a:rPr lang="ru-RU" sz="3200" b="1" dirty="0" smtClean="0">
                <a:latin typeface="Times New Roman" pitchFamily="18" charset="0"/>
              </a:rPr>
              <a:t>Система ранжирования объектов с учётом компетентности экспертов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ru-RU" dirty="0" smtClean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ru-RU" dirty="0" smtClean="0">
                <a:latin typeface="Times New Roman" pitchFamily="18" charset="0"/>
              </a:rPr>
              <a:t>Автор: </a:t>
            </a:r>
            <a:r>
              <a:rPr lang="ru-RU" dirty="0" err="1" smtClean="0">
                <a:latin typeface="Times New Roman" pitchFamily="18" charset="0"/>
              </a:rPr>
              <a:t>Эйхорн</a:t>
            </a:r>
            <a:r>
              <a:rPr lang="ru-RU" dirty="0" smtClean="0">
                <a:latin typeface="Times New Roman" pitchFamily="18" charset="0"/>
              </a:rPr>
              <a:t> Алексей Витальевич, студент группы 8О-410Бцк-13</a:t>
            </a:r>
            <a:endParaRPr lang="ru-RU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ru-RU" dirty="0" smtClean="0">
                <a:latin typeface="Times New Roman" pitchFamily="18" charset="0"/>
              </a:rPr>
              <a:t>Руководитель: к.ф.-м.н., доцент, доцент кафедры 808Б Олейников Владимир Петрович</a:t>
            </a:r>
          </a:p>
          <a:p>
            <a:pPr>
              <a:spcBef>
                <a:spcPct val="50000"/>
              </a:spcBef>
            </a:pPr>
            <a:endParaRPr lang="en-US" dirty="0" smtClean="0">
              <a:latin typeface="Times New Roman" pitchFamily="18" charset="0"/>
            </a:endParaRPr>
          </a:p>
        </p:txBody>
      </p:sp>
      <p:pic>
        <p:nvPicPr>
          <p:cNvPr id="4" name="Picture 4" descr="mai_logo_leftbar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" y="255494"/>
            <a:ext cx="1657350" cy="139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1132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5124"/>
            <a:ext cx="11072813" cy="6264275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Доклад закончен.</a:t>
            </a:r>
            <a:b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123C-EF72-4040-95C0-D263971896E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8399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83240" cy="869315"/>
          </a:xfrm>
        </p:spPr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Цель,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задачи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ВКР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34440"/>
            <a:ext cx="10515600" cy="5417820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Цель данной выпускной квалификационной работы – разработать программу для проведения экспертных опросов по задаваемым проблемам с целью ранжирования объектов и выяснения компетентности экспертов на основе выставляемых ими оценок.</a:t>
            </a:r>
          </a:p>
          <a:p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r>
              <a:rPr lang="ru-RU" dirty="0" smtClean="0"/>
              <a:t>В </a:t>
            </a:r>
            <a:r>
              <a:rPr lang="ru-RU" dirty="0"/>
              <a:t>данной работе должные быть решены следующие задачи:</a:t>
            </a:r>
          </a:p>
          <a:p>
            <a:r>
              <a:rPr lang="ru-RU" dirty="0"/>
              <a:t>- сравнение существующих программ реализующих метод анализа иерархий (МАИ), на основе этого сформулировать требования к разрабатываемой программе;</a:t>
            </a:r>
          </a:p>
          <a:p>
            <a:r>
              <a:rPr lang="ru-RU" dirty="0"/>
              <a:t>-  на основе этих требований разработать программу;</a:t>
            </a:r>
          </a:p>
          <a:p>
            <a:r>
              <a:rPr lang="ru-RU" dirty="0"/>
              <a:t>- применить разработанную программу для проведения опросов;</a:t>
            </a:r>
          </a:p>
          <a:p>
            <a:r>
              <a:rPr lang="ru-RU" dirty="0"/>
              <a:t>- применить программу для улучшения МАИ.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123C-EF72-4040-95C0-D263971896E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551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83240" cy="869315"/>
          </a:xfrm>
        </p:spPr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Метода анализа иерархий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123C-EF72-4040-95C0-D263971896EB}" type="slidenum">
              <a:rPr lang="ru-RU" smtClean="0"/>
              <a:t>3</a:t>
            </a:fld>
            <a:endParaRPr lang="ru-RU"/>
          </a:p>
        </p:txBody>
      </p:sp>
      <p:pic>
        <p:nvPicPr>
          <p:cNvPr id="5" name="Объект 4" descr="https://upload.wikimedia.org/wikipedia/commons/thumb/1/16/AHPHierarchy1Russian.png/400px-AHPHierarchy1Russian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484471"/>
            <a:ext cx="8072438" cy="5114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971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4" y="150812"/>
            <a:ext cx="10683240" cy="869315"/>
          </a:xfrm>
        </p:spPr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Сравнение программ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295328"/>
              </p:ext>
            </p:extLst>
          </p:nvPr>
        </p:nvGraphicFramePr>
        <p:xfrm>
          <a:off x="838200" y="1020127"/>
          <a:ext cx="10683242" cy="5696102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2776538">
                  <a:extLst>
                    <a:ext uri="{9D8B030D-6E8A-4147-A177-3AD203B41FA5}">
                      <a16:colId xmlns:a16="http://schemas.microsoft.com/office/drawing/2014/main" val="2943413150"/>
                    </a:ext>
                  </a:extLst>
                </a:gridCol>
                <a:gridCol w="1317784">
                  <a:extLst>
                    <a:ext uri="{9D8B030D-6E8A-4147-A177-3AD203B41FA5}">
                      <a16:colId xmlns:a16="http://schemas.microsoft.com/office/drawing/2014/main" val="2129397566"/>
                    </a:ext>
                  </a:extLst>
                </a:gridCol>
                <a:gridCol w="1317784">
                  <a:extLst>
                    <a:ext uri="{9D8B030D-6E8A-4147-A177-3AD203B41FA5}">
                      <a16:colId xmlns:a16="http://schemas.microsoft.com/office/drawing/2014/main" val="2684321809"/>
                    </a:ext>
                  </a:extLst>
                </a:gridCol>
                <a:gridCol w="1317784">
                  <a:extLst>
                    <a:ext uri="{9D8B030D-6E8A-4147-A177-3AD203B41FA5}">
                      <a16:colId xmlns:a16="http://schemas.microsoft.com/office/drawing/2014/main" val="1318131511"/>
                    </a:ext>
                  </a:extLst>
                </a:gridCol>
                <a:gridCol w="1317784">
                  <a:extLst>
                    <a:ext uri="{9D8B030D-6E8A-4147-A177-3AD203B41FA5}">
                      <a16:colId xmlns:a16="http://schemas.microsoft.com/office/drawing/2014/main" val="2999401091"/>
                    </a:ext>
                  </a:extLst>
                </a:gridCol>
                <a:gridCol w="1317784">
                  <a:extLst>
                    <a:ext uri="{9D8B030D-6E8A-4147-A177-3AD203B41FA5}">
                      <a16:colId xmlns:a16="http://schemas.microsoft.com/office/drawing/2014/main" val="2439184763"/>
                    </a:ext>
                  </a:extLst>
                </a:gridCol>
                <a:gridCol w="1317784">
                  <a:extLst>
                    <a:ext uri="{9D8B030D-6E8A-4147-A177-3AD203B41FA5}">
                      <a16:colId xmlns:a16="http://schemas.microsoft.com/office/drawing/2014/main" val="1011123697"/>
                    </a:ext>
                  </a:extLst>
                </a:gridCol>
              </a:tblGrid>
              <a:tr h="1300664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  </a:t>
                      </a:r>
                    </a:p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</a:t>
                      </a:r>
                      <a:r>
                        <a:rPr lang="ru-RU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Программа   </a:t>
                      </a:r>
                      <a:r>
                        <a:rPr lang="ru-RU" sz="14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</a:t>
                      </a:r>
                      <a:r>
                        <a:rPr lang="ru-RU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Критерий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5" marR="49075" marT="0" marB="0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71438" marR="71755" indent="14288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СППР «Выбор»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71438" marR="71755" indent="14288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Мыслитель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71438" marR="71755" indent="14288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MPRIORITY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71438" marR="71755" indent="14288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Super Decisions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71438" marR="71755" indent="14288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MakeItRational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71438" marR="71755" indent="14288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PriEsT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5" marR="49075" marT="0" marB="0" anchor="ctr"/>
                </a:tc>
                <a:extLst>
                  <a:ext uri="{0D108BD9-81ED-4DB2-BD59-A6C34878D82A}">
                    <a16:rowId xmlns:a16="http://schemas.microsoft.com/office/drawing/2014/main" val="3580239240"/>
                  </a:ext>
                </a:extLst>
              </a:tr>
              <a:tr h="260133">
                <a:tc>
                  <a:txBody>
                    <a:bodyPr/>
                    <a:lstStyle/>
                    <a:p>
                      <a:pPr marL="0" indent="185738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ГИП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extLst>
                  <a:ext uri="{0D108BD9-81ED-4DB2-BD59-A6C34878D82A}">
                    <a16:rowId xmlns:a16="http://schemas.microsoft.com/office/drawing/2014/main" val="1436626200"/>
                  </a:ext>
                </a:extLst>
              </a:tr>
              <a:tr h="260133">
                <a:tc>
                  <a:txBody>
                    <a:bodyPr/>
                    <a:lstStyle/>
                    <a:p>
                      <a:pPr marL="0" indent="185738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Русификация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extLst>
                  <a:ext uri="{0D108BD9-81ED-4DB2-BD59-A6C34878D82A}">
                    <a16:rowId xmlns:a16="http://schemas.microsoft.com/office/drawing/2014/main" val="3947712351"/>
                  </a:ext>
                </a:extLst>
              </a:tr>
              <a:tr h="260133">
                <a:tc>
                  <a:txBody>
                    <a:bodyPr/>
                    <a:lstStyle/>
                    <a:p>
                      <a:pPr marL="0" indent="185738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История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extLst>
                  <a:ext uri="{0D108BD9-81ED-4DB2-BD59-A6C34878D82A}">
                    <a16:rowId xmlns:a16="http://schemas.microsoft.com/office/drawing/2014/main" val="3380807"/>
                  </a:ext>
                </a:extLst>
              </a:tr>
              <a:tr h="260133">
                <a:tc>
                  <a:txBody>
                    <a:bodyPr/>
                    <a:lstStyle/>
                    <a:p>
                      <a:pPr marL="0" indent="185738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Экспорт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extLst>
                  <a:ext uri="{0D108BD9-81ED-4DB2-BD59-A6C34878D82A}">
                    <a16:rowId xmlns:a16="http://schemas.microsoft.com/office/drawing/2014/main" val="2567586211"/>
                  </a:ext>
                </a:extLst>
              </a:tr>
              <a:tr h="260133">
                <a:tc>
                  <a:txBody>
                    <a:bodyPr/>
                    <a:lstStyle/>
                    <a:p>
                      <a:pPr marL="0" indent="185738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Поддержка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extLst>
                  <a:ext uri="{0D108BD9-81ED-4DB2-BD59-A6C34878D82A}">
                    <a16:rowId xmlns:a16="http://schemas.microsoft.com/office/drawing/2014/main" val="659097253"/>
                  </a:ext>
                </a:extLst>
              </a:tr>
              <a:tr h="520266">
                <a:tc>
                  <a:txBody>
                    <a:bodyPr/>
                    <a:lstStyle/>
                    <a:p>
                      <a:pPr marL="0" indent="185738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Кроссплатформенность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49075" marR="49075" marT="0" marB="0" anchor="ctr"/>
                </a:tc>
                <a:extLst>
                  <a:ext uri="{0D108BD9-81ED-4DB2-BD59-A6C34878D82A}">
                    <a16:rowId xmlns:a16="http://schemas.microsoft.com/office/drawing/2014/main" val="1111213039"/>
                  </a:ext>
                </a:extLst>
              </a:tr>
              <a:tr h="260133">
                <a:tc>
                  <a:txBody>
                    <a:bodyPr/>
                    <a:lstStyle/>
                    <a:p>
                      <a:pPr marL="0" indent="185738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Лицензия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9075" marR="49075" marT="0" marB="0" anchor="ctr"/>
                </a:tc>
                <a:extLst>
                  <a:ext uri="{0D108BD9-81ED-4DB2-BD59-A6C34878D82A}">
                    <a16:rowId xmlns:a16="http://schemas.microsoft.com/office/drawing/2014/main" val="2823960062"/>
                  </a:ext>
                </a:extLst>
              </a:tr>
              <a:tr h="520266">
                <a:tc>
                  <a:txBody>
                    <a:bodyPr/>
                    <a:lstStyle/>
                    <a:p>
                      <a:pPr marL="0" indent="185738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Информация об экспертах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extLst>
                  <a:ext uri="{0D108BD9-81ED-4DB2-BD59-A6C34878D82A}">
                    <a16:rowId xmlns:a16="http://schemas.microsoft.com/office/drawing/2014/main" val="3509878748"/>
                  </a:ext>
                </a:extLst>
              </a:tr>
              <a:tr h="520266">
                <a:tc>
                  <a:txBody>
                    <a:bodyPr/>
                    <a:lstStyle/>
                    <a:p>
                      <a:pPr marL="185738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Согласованность и компетентность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9075" marR="49075" marT="0" marB="0" anchor="ctr"/>
                </a:tc>
                <a:extLst>
                  <a:ext uri="{0D108BD9-81ED-4DB2-BD59-A6C34878D82A}">
                    <a16:rowId xmlns:a16="http://schemas.microsoft.com/office/drawing/2014/main" val="3119244095"/>
                  </a:ext>
                </a:extLst>
              </a:tr>
              <a:tr h="520266">
                <a:tc>
                  <a:txBody>
                    <a:bodyPr/>
                    <a:lstStyle/>
                    <a:p>
                      <a:pPr marL="0" indent="185738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Итоговый результат: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9075" marR="49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9075" marR="49075" marT="0" marB="0" anchor="ctr"/>
                </a:tc>
                <a:extLst>
                  <a:ext uri="{0D108BD9-81ED-4DB2-BD59-A6C34878D82A}">
                    <a16:rowId xmlns:a16="http://schemas.microsoft.com/office/drawing/2014/main" val="1864999871"/>
                  </a:ext>
                </a:extLst>
              </a:tr>
            </a:tbl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123C-EF72-4040-95C0-D263971896E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068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83240" cy="869315"/>
          </a:xfrm>
        </p:spPr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Требования к программе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34440"/>
            <a:ext cx="10515600" cy="5417820"/>
          </a:xfrm>
        </p:spPr>
        <p:txBody>
          <a:bodyPr>
            <a:normAutofit/>
          </a:bodyPr>
          <a:lstStyle/>
          <a:p>
            <a:r>
              <a:rPr lang="ru-RU" dirty="0" smtClean="0"/>
              <a:t>- </a:t>
            </a:r>
            <a:r>
              <a:rPr lang="ru-RU" dirty="0"/>
              <a:t>кроссплатформенность;</a:t>
            </a:r>
          </a:p>
          <a:p>
            <a:r>
              <a:rPr lang="ru-RU" dirty="0"/>
              <a:t>- графический интерфейс пользователя;</a:t>
            </a:r>
          </a:p>
          <a:p>
            <a:r>
              <a:rPr lang="ru-RU" dirty="0"/>
              <a:t>- наличие базы данных, в которой бы хранились данные опросов, экспертов, критериев, альтернатив;</a:t>
            </a:r>
          </a:p>
          <a:p>
            <a:r>
              <a:rPr lang="ru-RU" dirty="0"/>
              <a:t>- возможность управления этой базой (добавление, изменение, удаление);</a:t>
            </a:r>
          </a:p>
          <a:p>
            <a:r>
              <a:rPr lang="ru-RU" dirty="0"/>
              <a:t>- определение согласованности и компетентности экспертов;</a:t>
            </a:r>
          </a:p>
          <a:p>
            <a:r>
              <a:rPr lang="ru-RU" dirty="0"/>
              <a:t>- возможность экспорта данных в другие форматы;</a:t>
            </a:r>
          </a:p>
          <a:p>
            <a:r>
              <a:rPr lang="ru-RU" dirty="0"/>
              <a:t>- интерфейс на русском </a:t>
            </a:r>
            <a:r>
              <a:rPr lang="ru-RU" dirty="0" smtClean="0"/>
              <a:t>языке.</a:t>
            </a:r>
            <a:endParaRPr lang="ru-RU" dirty="0"/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123C-EF72-4040-95C0-D263971896E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04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83240" cy="869315"/>
          </a:xfrm>
        </p:spPr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программы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123C-EF72-4040-95C0-D263971896EB}" type="slidenum">
              <a:rPr lang="ru-RU" smtClean="0"/>
              <a:t>6</a:t>
            </a:fld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 flipV="1">
            <a:off x="7565897" y="-2015595"/>
            <a:ext cx="579848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5111575"/>
              </p:ext>
            </p:extLst>
          </p:nvPr>
        </p:nvGraphicFramePr>
        <p:xfrm>
          <a:off x="7565897" y="250825"/>
          <a:ext cx="1330289" cy="5934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Visio" r:id="rId3" imgW="1190672" imgH="5276799" progId="Visio.Drawing.15">
                  <p:embed/>
                </p:oleObj>
              </mc:Choice>
              <mc:Fallback>
                <p:oleObj name="Visio" r:id="rId3" imgW="1190672" imgH="5276799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5897" y="250825"/>
                        <a:ext cx="1330289" cy="59346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6357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83240" cy="869315"/>
          </a:xfrm>
        </p:spPr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2788730"/>
              </p:ext>
            </p:extLst>
          </p:nvPr>
        </p:nvGraphicFramePr>
        <p:xfrm>
          <a:off x="1400175" y="1484472"/>
          <a:ext cx="9301165" cy="447341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860233">
                  <a:extLst>
                    <a:ext uri="{9D8B030D-6E8A-4147-A177-3AD203B41FA5}">
                      <a16:colId xmlns:a16="http://schemas.microsoft.com/office/drawing/2014/main" val="1741394009"/>
                    </a:ext>
                  </a:extLst>
                </a:gridCol>
                <a:gridCol w="1860233">
                  <a:extLst>
                    <a:ext uri="{9D8B030D-6E8A-4147-A177-3AD203B41FA5}">
                      <a16:colId xmlns:a16="http://schemas.microsoft.com/office/drawing/2014/main" val="1353745312"/>
                    </a:ext>
                  </a:extLst>
                </a:gridCol>
                <a:gridCol w="1860233">
                  <a:extLst>
                    <a:ext uri="{9D8B030D-6E8A-4147-A177-3AD203B41FA5}">
                      <a16:colId xmlns:a16="http://schemas.microsoft.com/office/drawing/2014/main" val="2254276148"/>
                    </a:ext>
                  </a:extLst>
                </a:gridCol>
                <a:gridCol w="1860233">
                  <a:extLst>
                    <a:ext uri="{9D8B030D-6E8A-4147-A177-3AD203B41FA5}">
                      <a16:colId xmlns:a16="http://schemas.microsoft.com/office/drawing/2014/main" val="4216929888"/>
                    </a:ext>
                  </a:extLst>
                </a:gridCol>
                <a:gridCol w="1860233">
                  <a:extLst>
                    <a:ext uri="{9D8B030D-6E8A-4147-A177-3AD203B41FA5}">
                      <a16:colId xmlns:a16="http://schemas.microsoft.com/office/drawing/2014/main" val="3359019608"/>
                    </a:ext>
                  </a:extLst>
                </a:gridCol>
              </a:tblGrid>
              <a:tr h="1000372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Цена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Расход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Комфорт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Дизайн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21307393"/>
                  </a:ext>
                </a:extLst>
              </a:tr>
              <a:tr h="47193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Цена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/5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34281874"/>
                  </a:ext>
                </a:extLst>
              </a:tr>
              <a:tr h="1000372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Расход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1/3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02848761"/>
                  </a:ext>
                </a:extLst>
              </a:tr>
              <a:tr h="1000372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Комфорт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1/9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65840279"/>
                  </a:ext>
                </a:extLst>
              </a:tr>
              <a:tr h="1000372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Дизайн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1/3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1/4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9560132"/>
                  </a:ext>
                </a:extLst>
              </a:tr>
            </a:tbl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123C-EF72-4040-95C0-D263971896E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9726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83240" cy="869315"/>
          </a:xfrm>
        </p:spPr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34440"/>
            <a:ext cx="10515600" cy="541782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результате проведенного исследования были решены следующие задачи:</a:t>
            </a:r>
          </a:p>
          <a:p>
            <a:r>
              <a:rPr lang="ru-RU" dirty="0"/>
              <a:t>- сравнение существующих программ реализующих метод анализа иерархий (МАИ), на основе этого сформулировать требования к разрабатываемой программе;</a:t>
            </a:r>
          </a:p>
          <a:p>
            <a:r>
              <a:rPr lang="ru-RU" dirty="0"/>
              <a:t>-  на основе этих требований разработана программа;</a:t>
            </a:r>
          </a:p>
          <a:p>
            <a:r>
              <a:rPr lang="ru-RU" dirty="0"/>
              <a:t>- разработанная программа применена на практике для проведения опросов;</a:t>
            </a:r>
          </a:p>
          <a:p>
            <a:r>
              <a:rPr lang="ru-RU" dirty="0"/>
              <a:t>- применить программу для улучшения МАИ (шкалы оценок).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123C-EF72-4040-95C0-D263971896E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3388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83240" cy="869315"/>
          </a:xfrm>
        </p:spPr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34440"/>
            <a:ext cx="10515600" cy="541782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К перспективам стоит отнести следующие пункты:</a:t>
            </a:r>
          </a:p>
          <a:p>
            <a:r>
              <a:rPr lang="ru-RU" dirty="0"/>
              <a:t>- представление оценок как нечётких множеств, использование лингвистических переменных;</a:t>
            </a:r>
          </a:p>
          <a:p>
            <a:r>
              <a:rPr lang="ru-RU" dirty="0"/>
              <a:t>- изменения веса оценок эксперта, в зависимости от истории его прошлых оценок;</a:t>
            </a:r>
          </a:p>
          <a:p>
            <a:r>
              <a:rPr lang="ru-RU" dirty="0"/>
              <a:t>- добавление новых методов анализа оценок экспертов;</a:t>
            </a:r>
          </a:p>
          <a:p>
            <a:r>
              <a:rPr lang="ru-RU" dirty="0"/>
              <a:t>- замена </a:t>
            </a:r>
            <a:r>
              <a:rPr lang="ru-RU" dirty="0" err="1"/>
              <a:t>фронтэнда</a:t>
            </a:r>
            <a:r>
              <a:rPr lang="ru-RU" dirty="0"/>
              <a:t> программы на веб-сайт, для проведения удалённых опросов.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123C-EF72-4040-95C0-D263971896E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12576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398</Words>
  <Application>Microsoft Office PowerPoint</Application>
  <PresentationFormat>Широкоэкранный</PresentationFormat>
  <Paragraphs>154</Paragraphs>
  <Slides>10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Тема Office</vt:lpstr>
      <vt:lpstr>Документ Microsoft Visio</vt:lpstr>
      <vt:lpstr>Презентация PowerPoint</vt:lpstr>
      <vt:lpstr>Цель, задачи ВКР</vt:lpstr>
      <vt:lpstr>Метода анализа иерархий</vt:lpstr>
      <vt:lpstr>Сравнение программ</vt:lpstr>
      <vt:lpstr>Требования к программе</vt:lpstr>
      <vt:lpstr>Алгоритм программы</vt:lpstr>
      <vt:lpstr>Пример</vt:lpstr>
      <vt:lpstr>Заключение</vt:lpstr>
      <vt:lpstr>Заключение</vt:lpstr>
      <vt:lpstr>Доклад закончен. Спасибо за внимание.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23</cp:revision>
  <dcterms:created xsi:type="dcterms:W3CDTF">2017-06-19T10:23:08Z</dcterms:created>
  <dcterms:modified xsi:type="dcterms:W3CDTF">2017-06-20T14:04:35Z</dcterms:modified>
</cp:coreProperties>
</file>