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70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AC9F2-9A80-426B-A4A3-5D353A4289A5}" type="datetimeFigureOut">
              <a:rPr lang="ru-RU"/>
              <a:pPr>
                <a:defRPr/>
              </a:pPr>
              <a:t>25.05.2017</a:t>
            </a:fld>
            <a:endParaRPr lang="ru-R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462E48-508B-4B02-B735-899929696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0EC3AB-B116-4090-A712-BAE91DA3A4EC}" type="datetimeFigureOut">
              <a:rPr lang="ru-RU"/>
              <a:pPr>
                <a:defRPr/>
              </a:pPr>
              <a:t>25.05.2017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E31EE8-93BF-4686-9321-F70E0E6BAB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67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67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B6E98-9C46-4CEF-AE9B-2D6AB4955F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BD47A-3EE0-45BF-B16E-67AC96DB9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B308D-8301-4DB5-9AC8-3C34FDC1CC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B9B4A-F78F-4701-B1D9-A0A855C1B2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00F-3A31-4113-B436-7E37B348DF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B1E5-27B8-4F76-BB2F-81F4FFA47D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ED5AB-AE31-4759-A0A7-D7194D02FF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60E75-D342-48A7-96CF-45C184CD0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B840-0F83-4C83-9E0E-20018F723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26F1-29A6-4362-98CA-2C000C11B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1F617-1C9E-4BF0-A709-24281CBABE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1F2C22EE-345E-4AB2-BB4D-CB86673169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5" r:id="rId3"/>
    <p:sldLayoutId id="2147483744" r:id="rId4"/>
    <p:sldLayoutId id="2147483743" r:id="rId5"/>
    <p:sldLayoutId id="2147483742" r:id="rId6"/>
    <p:sldLayoutId id="2147483741" r:id="rId7"/>
    <p:sldLayoutId id="2147483740" r:id="rId8"/>
    <p:sldLayoutId id="2147483739" r:id="rId9"/>
    <p:sldLayoutId id="2147483738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323850" y="620713"/>
            <a:ext cx="8640763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>
                <a:latin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</a:rPr>
            </a:br>
            <a:r>
              <a:rPr lang="ru-RU" b="1" dirty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>
                <a:latin typeface="Times New Roman" pitchFamily="18" charset="0"/>
              </a:rPr>
            </a:br>
            <a:r>
              <a:rPr lang="ru-RU" b="1" dirty="0">
                <a:latin typeface="Times New Roman" pitchFamily="18" charset="0"/>
              </a:rPr>
              <a:t> (МАИ)</a:t>
            </a:r>
            <a:r>
              <a:rPr lang="ru-RU" dirty="0">
                <a:latin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</a:rPr>
            </a:br>
            <a:r>
              <a:rPr lang="ru-RU" dirty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>
                <a:latin typeface="Times New Roman" pitchFamily="18" charset="0"/>
              </a:rPr>
            </a:br>
            <a:r>
              <a:rPr lang="ru-RU" dirty="0">
                <a:latin typeface="Times New Roman" pitchFamily="18" charset="0"/>
              </a:rPr>
              <a:t> Учебный центр «ИНТЕГРАЦИЯ» </a:t>
            </a:r>
          </a:p>
          <a:p>
            <a:pPr algn="ctr">
              <a:spcBef>
                <a:spcPct val="50000"/>
              </a:spcBef>
            </a:pPr>
            <a:r>
              <a:rPr lang="ru-RU" dirty="0">
                <a:latin typeface="Times New Roman" pitchFamily="18" charset="0"/>
              </a:rPr>
              <a:t>Кафедра 808Б</a:t>
            </a:r>
            <a:br>
              <a:rPr lang="ru-RU" dirty="0">
                <a:latin typeface="Times New Roman" pitchFamily="18" charset="0"/>
              </a:rPr>
            </a:br>
            <a:endParaRPr lang="ru-RU" dirty="0">
              <a:latin typeface="Times New Roman" pitchFamily="18" charset="0"/>
            </a:endParaRPr>
          </a:p>
          <a:p>
            <a:pPr algn="ctr"/>
            <a:r>
              <a:rPr lang="ru-RU" b="1" dirty="0" smtClean="0"/>
              <a:t>ВЫПУСКНАЯ КВАЛИФИКАЦИОННАЯ </a:t>
            </a:r>
            <a:r>
              <a:rPr lang="ru-RU" b="1" dirty="0" smtClean="0"/>
              <a:t>РАБОТА БАКАЛАВРА</a:t>
            </a:r>
            <a:endParaRPr lang="ru-RU" dirty="0" smtClean="0"/>
          </a:p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</a:rPr>
              <a:t>Анализ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</a:rPr>
              <a:t>изображений передаваемых по сети с целью обнаружения </a:t>
            </a:r>
            <a:r>
              <a:rPr lang="ru-RU" sz="2400" b="1" dirty="0" err="1">
                <a:solidFill>
                  <a:schemeClr val="tx2"/>
                </a:solidFill>
                <a:latin typeface="Times New Roman" pitchFamily="18" charset="0"/>
              </a:rPr>
              <a:t>стего-закладок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ru-RU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>
                <a:latin typeface="Times New Roman" pitchFamily="18" charset="0"/>
              </a:rPr>
              <a:t>Автор: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Фамилия Имя Отчество, </a:t>
            </a:r>
            <a:r>
              <a:rPr lang="ru-RU" dirty="0">
                <a:solidFill>
                  <a:srgbClr val="FF0000"/>
                </a:solidFill>
                <a:latin typeface="Times New Roman" pitchFamily="18" charset="0"/>
              </a:rPr>
              <a:t>студентка группы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ХХХХХХ</a:t>
            </a:r>
            <a:endParaRPr lang="ru-RU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>
                <a:latin typeface="Times New Roman" pitchFamily="18" charset="0"/>
              </a:rPr>
              <a:t>Руководитель: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должность, ученая степень и звание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Фамилия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Имя Отчество</a:t>
            </a:r>
            <a:endParaRPr lang="ru-RU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  <a:endParaRPr lang="ru-RU" dirty="0">
              <a:latin typeface="Times New Roman" pitchFamily="18" charset="0"/>
            </a:endParaRPr>
          </a:p>
        </p:txBody>
      </p:sp>
      <p:pic>
        <p:nvPicPr>
          <p:cNvPr id="15362" name="Picture 4" descr="mai_logo_left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76250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 l="8350" t="30658" r="9308" b="35800"/>
          <a:stretch>
            <a:fillRect/>
          </a:stretch>
        </p:blipFill>
        <p:spPr bwMode="auto">
          <a:xfrm>
            <a:off x="466725" y="2060575"/>
            <a:ext cx="8353425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459788" y="18891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  <a:endParaRPr lang="ru-RU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Ставнительный</a:t>
            </a: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 анализ изображения различными методами</a:t>
            </a:r>
            <a:endParaRPr lang="ru-RU" b="1">
              <a:solidFill>
                <a:schemeClr val="tx2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71550" y="4797425"/>
            <a:ext cx="7632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8 – </a:t>
            </a:r>
            <a:r>
              <a:rPr lang="ru-RU" sz="1600" b="1">
                <a:latin typeface="Times New Roman" pitchFamily="18" charset="0"/>
              </a:rPr>
              <a:t>Результат анализа метода анализа распределения элементов изображения на плоскости</a:t>
            </a:r>
            <a:endParaRPr lang="ru-RU" sz="1600" b="1">
              <a:solidFill>
                <a:schemeClr val="tx2"/>
              </a:solidFill>
              <a:latin typeface="Times New Roman" pitchFamily="18" charset="0"/>
            </a:endParaRP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395288" y="1168400"/>
            <a:ext cx="85693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>
                <a:latin typeface="Times New Roman" pitchFamily="18" charset="0"/>
              </a:rPr>
              <a:t>В результате выполнения ВКР: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проведен анализ защиты информации в стеганографических системах, принципы и методы сокрытия  информации в графических объектах;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выбраны основные методы анализа графических объектов и на их основе разработано программное средство позволяющее эффективно проводить анализ изображений на предмет наличия в них стеговложений;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произведена оценка эффективности разработанного программного средства;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определены трудозатраты на разработку программного средства;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проведен анализ опасных и вредных факторов на рабочем месте специалиста и разработаны мероприятия по снижению этих факторов.</a:t>
            </a:r>
          </a:p>
        </p:txBody>
      </p:sp>
      <p:sp>
        <p:nvSpPr>
          <p:cNvPr id="29698" name="Text Box 6"/>
          <p:cNvSpPr txBox="1">
            <a:spLocks noChangeArrowheads="1"/>
          </p:cNvSpPr>
          <p:nvPr/>
        </p:nvSpPr>
        <p:spPr bwMode="auto">
          <a:xfrm>
            <a:off x="3419475" y="404813"/>
            <a:ext cx="214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Заключение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459788" y="18891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</a:rPr>
              <a:t>Доклад окончен!</a:t>
            </a:r>
          </a:p>
          <a:p>
            <a:pPr algn="ctr">
              <a:buFont typeface="Wingdings" pitchFamily="2" charset="2"/>
              <a:buNone/>
            </a:pPr>
            <a:endParaRPr lang="ru-RU" b="1" smtClean="0">
              <a:latin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</a:rPr>
              <a:t>Благодарю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280400" cy="637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Цель и задачи ВКР</a:t>
            </a:r>
            <a:endParaRPr lang="en-US" sz="2800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>
                <a:latin typeface="Times New Roman" pitchFamily="18" charset="0"/>
              </a:rPr>
              <a:t>Цель ВКР: </a:t>
            </a:r>
            <a:r>
              <a:rPr lang="ru-RU">
                <a:latin typeface="Times New Roman" pitchFamily="18" charset="0"/>
              </a:rPr>
              <a:t>разработка программы, позволяющей осуществлять криптографический анализ информации скрытой в графических объектах</a:t>
            </a:r>
          </a:p>
          <a:p>
            <a:pPr>
              <a:lnSpc>
                <a:spcPct val="150000"/>
              </a:lnSpc>
            </a:pPr>
            <a:endParaRPr lang="ru-RU">
              <a:latin typeface="Times New Roman" pitchFamily="18" charset="0"/>
            </a:endParaRPr>
          </a:p>
          <a:p>
            <a:r>
              <a:rPr lang="ru-RU" b="1">
                <a:latin typeface="Times New Roman" pitchFamily="18" charset="0"/>
              </a:rPr>
              <a:t>Задачи ВКР:</a:t>
            </a:r>
            <a:endParaRPr lang="ru-RU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защиты информации в стеганографических системах;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принципов сокрытия информации в графических объектах;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методов сокрытия информации в стеганографических системах;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выбор методов анализа стего-вложений;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разработка алгоритма работы программы;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разработка  программы;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оценка эффективности разработанного программного средства;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определение трудозатрат на разработку программного средства и построение календарного графика работ;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опасных и вредных факторов на рабочем месте специалиста</a:t>
            </a:r>
            <a:r>
              <a:rPr lang="ru-RU" b="1"/>
              <a:t>.</a:t>
            </a:r>
            <a:endParaRPr lang="ru-RU">
              <a:latin typeface="Times New Roman" pitchFamily="18" charset="0"/>
            </a:endParaRP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799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Анализ защиты в стенографических системах</a:t>
            </a:r>
            <a:r>
              <a:rPr lang="ru-RU" sz="2800">
                <a:latin typeface="Times New Roman" pitchFamily="18" charset="0"/>
              </a:rPr>
              <a:t> </a:t>
            </a: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  <a:endParaRPr lang="ru-RU"/>
          </a:p>
        </p:txBody>
      </p:sp>
      <p:pic>
        <p:nvPicPr>
          <p:cNvPr id="1843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4330700"/>
            <a:ext cx="684212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338388" y="6261100"/>
            <a:ext cx="4465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1 - Обобщенная модель стегосистемы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95288" y="844550"/>
            <a:ext cx="860425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ru-RU">
                <a:latin typeface="Times New Roman" pitchFamily="18" charset="0"/>
              </a:rPr>
              <a:t>При построении стегосистемы должны учитываться следующие положения:</a:t>
            </a:r>
          </a:p>
          <a:p>
            <a:pPr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противник имеет полное представление о стеганографической системе и деталях ее реализации. Единственной информацией, которая остается неизвестной потенциальному противнику, является ключ, с помощью которого только его держатель может установить факт присутствия и содержание скрытого сообщения;</a:t>
            </a:r>
          </a:p>
          <a:p>
            <a:pPr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если противник каким-то образом узнает о факте существования скрытого сообщения, это не должно позволить ему извлечь подобные сообщения в других данных до тех пор, пока ключ хранится в тайне;</a:t>
            </a:r>
          </a:p>
          <a:p>
            <a:pPr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потенциальный противник должен быть лишен каких-либо технических и иных преимуществ в распознавании или раскрытии содержания тайных сообщений.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5"/>
          <p:cNvSpPr txBox="1">
            <a:spLocks noChangeArrowheads="1"/>
          </p:cNvSpPr>
          <p:nvPr/>
        </p:nvSpPr>
        <p:spPr bwMode="auto">
          <a:xfrm>
            <a:off x="969963" y="6188075"/>
            <a:ext cx="734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2 - Классификация методов сокрытия информации</a:t>
            </a:r>
          </a:p>
        </p:txBody>
      </p:sp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2" cstate="print"/>
          <a:srcRect b="1320"/>
          <a:stretch>
            <a:fillRect/>
          </a:stretch>
        </p:blipFill>
        <p:spPr bwMode="auto">
          <a:xfrm>
            <a:off x="1619250" y="1541463"/>
            <a:ext cx="58324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  <a:endParaRPr lang="ru-RU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01613" y="333375"/>
            <a:ext cx="8834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Анализ методов сокрытия информации </a:t>
            </a:r>
          </a:p>
          <a:p>
            <a:pPr algn="ctr"/>
            <a:r>
              <a:rPr lang="ru-RU" sz="2800" b="1">
                <a:latin typeface="Times New Roman" pitchFamily="18" charset="0"/>
              </a:rPr>
              <a:t>в стеганографических системах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6"/>
          <p:cNvSpPr txBox="1">
            <a:spLocks noChangeArrowheads="1"/>
          </p:cNvSpPr>
          <p:nvPr/>
        </p:nvSpPr>
        <p:spPr bwMode="auto">
          <a:xfrm>
            <a:off x="1455738" y="54133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  <a:endParaRPr lang="ru-RU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79388" y="333375"/>
            <a:ext cx="8834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Анализ методов сокрытия информации </a:t>
            </a:r>
          </a:p>
          <a:p>
            <a:pPr algn="ctr"/>
            <a:r>
              <a:rPr lang="ru-RU" sz="2800" b="1">
                <a:latin typeface="Times New Roman" pitchFamily="18" charset="0"/>
              </a:rPr>
              <a:t>в стеганографических системах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23850" y="1206500"/>
            <a:ext cx="882015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77800">
              <a:lnSpc>
                <a:spcPct val="125000"/>
              </a:lnSpc>
            </a:pPr>
            <a:r>
              <a:rPr lang="ru-RU" sz="1600">
                <a:latin typeface="Times New Roman" pitchFamily="18" charset="0"/>
              </a:rPr>
              <a:t>Проведенный анализ существующих методов стеганоанализа показал, что в зависимости от используемых исходных данных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их можно разделить на две основные группы: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 sz="1600">
                <a:latin typeface="Times New Roman" pitchFamily="18" charset="0"/>
              </a:rPr>
              <a:t> методы, предназначенные для работы с конкретными заранее известными стеганографическими алгоритмами;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 sz="1600">
                <a:latin typeface="Times New Roman" pitchFamily="18" charset="0"/>
              </a:rPr>
              <a:t> методы, предназначенные для любых алгоритмов стеганографии.</a:t>
            </a:r>
            <a:r>
              <a:rPr lang="ru-RU" sz="1600"/>
              <a:t>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Стеганоанализ данными методами не требует знания использованного стеганографического алгоритма, алгоритма шифрования, сжатия, ключа и длины сообщения.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К первой группе относят сигнатурные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и схемные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методы анализа.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К достоинствам этих методов относится возможность получения результата, который однозначно характеризует примененную для сокрытия данных стеганосистему.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Основным недостатком является небольшое (менее 10%) число стеганопрограмм, оставляющих в контейнерах свои сигнатуры.</a:t>
            </a:r>
            <a:r>
              <a:rPr lang="ru-RU" sz="1600"/>
              <a:t> </a:t>
            </a:r>
            <a:endParaRPr lang="ru-RU" sz="1600">
              <a:latin typeface="Times New Roman" pitchFamily="18" charset="0"/>
            </a:endParaRP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Во вторую группу входят визуальные и статистические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методы.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К достоинствам этой группы методов относится неограниченная область применения, что довольно существенно как при проверке гипотезы о наличии стеганографического вложения с неизвестной стеганосистемой, так и при разработке схемных методов стеганоанализа.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Основным недостатком методов этого класса является само предположение о существовании «естественного» контейнера.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6"/>
          <p:cNvSpPr txBox="1">
            <a:spLocks noChangeArrowheads="1"/>
          </p:cNvSpPr>
          <p:nvPr/>
        </p:nvSpPr>
        <p:spPr bwMode="auto">
          <a:xfrm>
            <a:off x="971550" y="6016625"/>
            <a:ext cx="3154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</a:rPr>
              <a:t>Рисунок 3 - Схема обобщенного </a:t>
            </a:r>
          </a:p>
          <a:p>
            <a:pPr algn="ctr"/>
            <a:r>
              <a:rPr lang="ru-RU" sz="1600" b="1">
                <a:latin typeface="Times New Roman" pitchFamily="18" charset="0"/>
              </a:rPr>
              <a:t>алгоритма программы</a:t>
            </a:r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  <a:endParaRPr lang="ru-RU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 cstate="print"/>
          <a:srcRect l="42072" t="12677" r="43275" b="38432"/>
          <a:stretch>
            <a:fillRect/>
          </a:stretch>
        </p:blipFill>
        <p:spPr bwMode="auto">
          <a:xfrm>
            <a:off x="1714500" y="1196975"/>
            <a:ext cx="1811338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 cstate="print"/>
          <a:srcRect l="38933" t="14687" r="44740" b="31993"/>
          <a:stretch>
            <a:fillRect/>
          </a:stretch>
        </p:blipFill>
        <p:spPr bwMode="auto">
          <a:xfrm>
            <a:off x="5724525" y="1195388"/>
            <a:ext cx="18510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835150" y="388938"/>
            <a:ext cx="5876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Разработка алгоритма программы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838700" y="6016625"/>
            <a:ext cx="3640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</a:rPr>
              <a:t>Рисунок 4 - Схема анализа </a:t>
            </a:r>
          </a:p>
          <a:p>
            <a:pPr algn="ctr"/>
            <a:r>
              <a:rPr lang="ru-RU" sz="1600" b="1">
                <a:latin typeface="Times New Roman" pitchFamily="18" charset="0"/>
              </a:rPr>
              <a:t>Изображения различными методами</a:t>
            </a:r>
            <a:r>
              <a:rPr lang="ru-RU" sz="1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5"/>
          <p:cNvSpPr txBox="1">
            <a:spLocks noChangeArrowheads="1"/>
          </p:cNvSpPr>
          <p:nvPr/>
        </p:nvSpPr>
        <p:spPr bwMode="auto">
          <a:xfrm>
            <a:off x="2327275" y="549275"/>
            <a:ext cx="512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Результат работы программы</a:t>
            </a:r>
            <a:endParaRPr lang="ru-RU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133600"/>
            <a:ext cx="42481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133600"/>
            <a:ext cx="42481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  <a:endParaRPr lang="ru-RU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00113" y="5157788"/>
            <a:ext cx="7632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5 – Интерфейс окон с выводом о наличии</a:t>
            </a:r>
          </a:p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 скрытой информации</a:t>
            </a: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Ставнительный</a:t>
            </a: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 анализ изображения различными методами</a:t>
            </a:r>
            <a:endParaRPr lang="ru-RU" b="1">
              <a:solidFill>
                <a:schemeClr val="tx2"/>
              </a:solidFill>
            </a:endParaRP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35290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  <a:endParaRPr lang="ru-RU"/>
          </a:p>
        </p:txBody>
      </p:sp>
      <p:pic>
        <p:nvPicPr>
          <p:cNvPr id="235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1628775"/>
            <a:ext cx="352901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4076700"/>
            <a:ext cx="352901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4076700"/>
            <a:ext cx="35290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403350" y="1217613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Пустой контейнер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724525" y="1198563"/>
            <a:ext cx="2249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Не пустой контейнер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827088" y="6448425"/>
            <a:ext cx="7632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6 – Интерфейс окон по каждому из методов</a:t>
            </a: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  <a:endParaRPr lang="ru-RU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Ставнительный</a:t>
            </a: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 анализ изображения различными методами</a:t>
            </a:r>
            <a:endParaRPr lang="ru-RU" b="1">
              <a:solidFill>
                <a:schemeClr val="tx2"/>
              </a:solidFill>
            </a:endParaRP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35290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38" y="1628775"/>
            <a:ext cx="3529012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4076700"/>
            <a:ext cx="3529012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5238" y="4076700"/>
            <a:ext cx="3529012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403350" y="1196975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Пустой контейнер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724525" y="1196975"/>
            <a:ext cx="2249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Не пустой контейнер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827088" y="6448425"/>
            <a:ext cx="7632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7 – Интерфейс окон по каждому из методов</a:t>
            </a: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</TotalTime>
  <Words>593</Words>
  <Application>Microsoft Office PowerPoint</Application>
  <PresentationFormat>Экран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Пиксел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Zavalych's Research Labs,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Zavalych</dc:creator>
  <cp:lastModifiedBy>Валерий Илющенко</cp:lastModifiedBy>
  <cp:revision>64</cp:revision>
  <cp:lastPrinted>2014-01-28T08:14:50Z</cp:lastPrinted>
  <dcterms:created xsi:type="dcterms:W3CDTF">2013-10-11T18:22:40Z</dcterms:created>
  <dcterms:modified xsi:type="dcterms:W3CDTF">2017-05-25T03:31:47Z</dcterms:modified>
</cp:coreProperties>
</file>