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62" r:id="rId3"/>
    <p:sldId id="278" r:id="rId4"/>
    <p:sldId id="263" r:id="rId5"/>
    <p:sldId id="264" r:id="rId6"/>
    <p:sldId id="265" r:id="rId7"/>
    <p:sldId id="276" r:id="rId8"/>
    <p:sldId id="268" r:id="rId9"/>
    <p:sldId id="281" r:id="rId10"/>
    <p:sldId id="279" r:id="rId11"/>
    <p:sldId id="282" r:id="rId12"/>
    <p:sldId id="280" r:id="rId13"/>
    <p:sldId id="272" r:id="rId14"/>
    <p:sldId id="277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4C22-5E66-4D2A-A923-25BA372B50A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F4F83-F27F-462E-BCD0-B42785510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91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AF7-8FB2-4AB5-A697-28A1ADEA314C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96400" y="16758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C123C-EF72-4040-95C0-D263971896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371F-FCDB-4AE0-A891-A45FAEC6A3BF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6FB-4EBA-4295-853F-91FDC654E038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E0A6-96D9-47F9-B652-EAAA0ED49D7F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26218" y="115094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C123C-EF72-4040-95C0-D263971896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A588-6FE3-4D8B-BF3C-2D78EF5EAC56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3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878D-51A4-4BB2-A237-E48286D0CB7F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8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F5A0-0A2B-4E38-A019-A6749BDF0DBE}" type="datetime1">
              <a:rPr lang="ru-RU" smtClean="0"/>
              <a:t>21.06.2017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1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BB2-8589-432B-97C3-2F588E61C97A}" type="datetime1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A679-B84E-4031-91A1-123DFE669A62}" type="datetime1">
              <a:rPr lang="ru-RU" smtClean="0"/>
              <a:t>21.06.2017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6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AB66-6081-41B3-AADE-536CF1A1137E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2F77-30D2-4FE1-A57A-473EC25F5B99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6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58E2-F4DC-441A-9C22-354F5C165227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179" y="255494"/>
            <a:ext cx="11504295" cy="642769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университет)»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бакалавра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</a:t>
            </a:r>
            <a:r>
              <a:rPr lang="ru-RU" sz="3200" b="1" dirty="0" smtClean="0">
                <a:latin typeface="Times New Roman" pitchFamily="18" charset="0"/>
              </a:rPr>
              <a:t>Система ранжирования объектов с учётом компетентности экспертов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</a:t>
            </a:r>
            <a:r>
              <a:rPr lang="ru-RU" dirty="0" smtClean="0">
                <a:latin typeface="Times New Roman" pitchFamily="18" charset="0"/>
              </a:rPr>
              <a:t>: </a:t>
            </a:r>
            <a:r>
              <a:rPr lang="ru-RU" dirty="0" smtClean="0">
                <a:latin typeface="Times New Roman" pitchFamily="18" charset="0"/>
              </a:rPr>
              <a:t>студент группы </a:t>
            </a:r>
            <a:r>
              <a:rPr lang="ru-RU" dirty="0">
                <a:latin typeface="Times New Roman" pitchFamily="18" charset="0"/>
              </a:rPr>
              <a:t>8О-410Бцк-13, </a:t>
            </a:r>
            <a:r>
              <a:rPr lang="ru-RU" dirty="0" err="1">
                <a:latin typeface="Times New Roman" pitchFamily="18" charset="0"/>
              </a:rPr>
              <a:t>Эйхорн</a:t>
            </a:r>
            <a:r>
              <a:rPr lang="ru-RU" dirty="0">
                <a:latin typeface="Times New Roman" pitchFamily="18" charset="0"/>
              </a:rPr>
              <a:t> Алексей Витальевич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к.ф.-м.н., доцент, доцент кафедры 808Б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13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3452" y="45561"/>
            <a:ext cx="10683240" cy="86931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программы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0218" y="1234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44670"/>
              </p:ext>
            </p:extLst>
          </p:nvPr>
        </p:nvGraphicFramePr>
        <p:xfrm>
          <a:off x="3290575" y="914876"/>
          <a:ext cx="5748993" cy="562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3533813" imgH="3447999" progId="Visio.Drawing.15">
                  <p:embed/>
                </p:oleObj>
              </mc:Choice>
              <mc:Fallback>
                <p:oleObj name="Visio" r:id="rId3" imgW="3533813" imgH="34479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575" y="914876"/>
                        <a:ext cx="5748993" cy="5623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2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88" y="1484471"/>
            <a:ext cx="10177463" cy="50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7" y="1484471"/>
            <a:ext cx="11853166" cy="2095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236" y="3830001"/>
            <a:ext cx="11816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Оптимальным выбором в данном случае является третий вариант – </a:t>
            </a:r>
            <a:r>
              <a:rPr lang="en-US" sz="2800" dirty="0" err="1" smtClean="0"/>
              <a:t>Elantra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ru-RU" sz="2800" dirty="0" smtClean="0"/>
              <a:t>Шкала: 1…9.</a:t>
            </a:r>
          </a:p>
          <a:p>
            <a:r>
              <a:rPr lang="ru-RU" sz="2800" dirty="0" smtClean="0"/>
              <a:t>Среднее время выставление оценки: 11.3 секунды.</a:t>
            </a:r>
            <a:endParaRPr lang="ru-RU" sz="2800" dirty="0"/>
          </a:p>
          <a:p>
            <a:r>
              <a:rPr lang="ru-RU" sz="2800" dirty="0" smtClean="0"/>
              <a:t>Шкала: 1…5.</a:t>
            </a:r>
          </a:p>
          <a:p>
            <a:r>
              <a:rPr lang="ru-RU" sz="2800" dirty="0" smtClean="0"/>
              <a:t>Среднее время выставления оценки: 6.5 секунды.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36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smtClean="0"/>
              <a:t>данной </a:t>
            </a:r>
            <a:r>
              <a:rPr lang="ru-RU" dirty="0" smtClean="0"/>
              <a:t>ВКР </a:t>
            </a:r>
            <a:r>
              <a:rPr lang="ru-RU" dirty="0" smtClean="0"/>
              <a:t>были </a:t>
            </a:r>
            <a:r>
              <a:rPr lang="ru-RU" dirty="0"/>
              <a:t>решены следующие задачи:</a:t>
            </a:r>
          </a:p>
          <a:p>
            <a:pPr marL="0" indent="0">
              <a:buNone/>
            </a:pPr>
            <a:r>
              <a:rPr lang="ru-RU" dirty="0"/>
              <a:t>- сравнение существующих программ реализующих метод анализа иерархий (МАИ), на основе этого сформулировать требования к разрабатываемой программе;</a:t>
            </a:r>
          </a:p>
          <a:p>
            <a:pPr marL="0" indent="0">
              <a:buNone/>
            </a:pPr>
            <a:r>
              <a:rPr lang="ru-RU" dirty="0"/>
              <a:t>-  на основе этих требований разработана программа;</a:t>
            </a:r>
          </a:p>
          <a:p>
            <a:pPr marL="0" indent="0">
              <a:buNone/>
            </a:pPr>
            <a:r>
              <a:rPr lang="ru-RU" dirty="0"/>
              <a:t>- разработанная программа применена на практике для проведения опросов;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smtClean="0"/>
              <a:t>применение программы </a:t>
            </a:r>
            <a:r>
              <a:rPr lang="ru-RU" dirty="0"/>
              <a:t>для улучшения МАИ (шкалы оценок).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 перспективам стоит отнести следующие пункты:</a:t>
            </a:r>
          </a:p>
          <a:p>
            <a:pPr marL="0" indent="0">
              <a:buNone/>
            </a:pPr>
            <a:r>
              <a:rPr lang="ru-RU" dirty="0"/>
              <a:t>- представление оценок как нечётких множеств, использование лингвистических переменных;</a:t>
            </a:r>
          </a:p>
          <a:p>
            <a:pPr marL="0" indent="0">
              <a:buNone/>
            </a:pPr>
            <a:r>
              <a:rPr lang="ru-RU" dirty="0"/>
              <a:t>- изменения веса оценок эксперта, в зависимости от истории его прошлых оценок;</a:t>
            </a:r>
          </a:p>
          <a:p>
            <a:pPr marL="0" indent="0">
              <a:buNone/>
            </a:pPr>
            <a:r>
              <a:rPr lang="ru-RU" dirty="0"/>
              <a:t>- добавление новых методов анализа оценок экспертов;</a:t>
            </a:r>
          </a:p>
          <a:p>
            <a:pPr marL="0" indent="0">
              <a:buNone/>
            </a:pPr>
            <a:r>
              <a:rPr lang="ru-RU" dirty="0"/>
              <a:t>- замена </a:t>
            </a:r>
            <a:r>
              <a:rPr lang="ru-RU" dirty="0" err="1"/>
              <a:t>фронтэнда</a:t>
            </a:r>
            <a:r>
              <a:rPr lang="ru-RU" dirty="0"/>
              <a:t> программы на веб-сайт, для проведения удалённых опросов.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2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5124"/>
            <a:ext cx="11072813" cy="6264275"/>
          </a:xfrm>
        </p:spPr>
        <p:txBody>
          <a:bodyPr>
            <a:normAutofit/>
          </a:bodyPr>
          <a:lstStyle/>
          <a:p>
            <a:pPr algn="ctr"/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Доклад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завершён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Цель, задачи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ВКР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– разработка программы </a:t>
            </a:r>
            <a:r>
              <a:rPr lang="ru-RU" dirty="0"/>
              <a:t>для проведения экспертных опросов по задаваемым проблемам с целью ранжирования объектов и выяснения компетентности экспертов на основе выставляемых ими оценок.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smtClean="0"/>
              <a:t>сравнить существующие программы реализующие </a:t>
            </a:r>
            <a:r>
              <a:rPr lang="ru-RU" dirty="0"/>
              <a:t>метод анализа иерархий (МАИ), </a:t>
            </a:r>
            <a:r>
              <a:rPr lang="ru-RU" dirty="0" smtClean="0"/>
              <a:t>сформулировать </a:t>
            </a:r>
            <a:r>
              <a:rPr lang="ru-RU" dirty="0"/>
              <a:t>требования к разрабатываемой программе;</a:t>
            </a:r>
          </a:p>
          <a:p>
            <a:pPr marL="0" indent="0">
              <a:buNone/>
            </a:pPr>
            <a:r>
              <a:rPr lang="ru-RU" dirty="0"/>
              <a:t>-  на основе этих требований разработать программу;</a:t>
            </a:r>
          </a:p>
          <a:p>
            <a:pPr marL="0" indent="0">
              <a:buNone/>
            </a:pPr>
            <a:r>
              <a:rPr lang="ru-RU" dirty="0"/>
              <a:t>- применить разработанную программу для проведения опросов;</a:t>
            </a:r>
          </a:p>
          <a:p>
            <a:pPr marL="0" indent="0">
              <a:buNone/>
            </a:pPr>
            <a:r>
              <a:rPr lang="ru-RU" dirty="0"/>
              <a:t>- применить программу для улучшения МАИ.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3200" dirty="0" smtClean="0"/>
              <a:t>Актуальность </a:t>
            </a:r>
            <a:r>
              <a:rPr lang="en-US" sz="3200" dirty="0"/>
              <a:t>данной выпускной квалификационной работы обусловлена тем, что в настоящее время при сравнении каких-либо объектов широко применяются экспертные оценки.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 descr="https://upload.wikimedia.org/wikipedia/commons/thumb/1/16/AHPHierarchy1Russian.png/400px-AHPHierarchy1Russian.png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01" y="1484471"/>
            <a:ext cx="8072438" cy="511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7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150812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программ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17321"/>
              </p:ext>
            </p:extLst>
          </p:nvPr>
        </p:nvGraphicFramePr>
        <p:xfrm>
          <a:off x="952504" y="1020127"/>
          <a:ext cx="10683242" cy="516124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76538">
                  <a:extLst>
                    <a:ext uri="{9D8B030D-6E8A-4147-A177-3AD203B41FA5}">
                      <a16:colId xmlns:a16="http://schemas.microsoft.com/office/drawing/2014/main" val="2943413150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129397566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684321809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1318131511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999401091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439184763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1011123697"/>
                    </a:ext>
                  </a:extLst>
                </a:gridCol>
              </a:tblGrid>
              <a:tr h="76581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Программа   </a:t>
                      </a: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400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СППР «Выбор»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Мыслитель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MPRIORITY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Decisions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MakeItRatio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nal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PriEsT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8023924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ГИП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43662620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Русификация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94771235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История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380807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Экспорт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56758621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659097253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111213039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Лицензия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823960062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об экспертах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09878748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185738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 и компетентность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119244095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Итоговый результат: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86499987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866904" y="6181376"/>
            <a:ext cx="941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(чем выше балл, тем лучше; максимальный балл – 10, полное соответствие требованиям ВКР)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6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кроссплатформенность;</a:t>
            </a:r>
          </a:p>
          <a:p>
            <a:pPr marL="0" indent="0">
              <a:buNone/>
            </a:pPr>
            <a:r>
              <a:rPr lang="ru-RU" dirty="0"/>
              <a:t>- графический интерфейс пользователя;</a:t>
            </a:r>
          </a:p>
          <a:p>
            <a:pPr marL="0" indent="0">
              <a:buNone/>
            </a:pPr>
            <a:r>
              <a:rPr lang="ru-RU" dirty="0"/>
              <a:t>- наличие базы данных, в которой бы хранились данные опросов, экспертов, критериев, альтернатив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определение согласованности и компетентности экспертов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- замер времени выставления оценок экспертом;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возможность экспорта данных в другие форматы;</a:t>
            </a:r>
          </a:p>
          <a:p>
            <a:pPr marL="0" indent="0">
              <a:buNone/>
            </a:pPr>
            <a:r>
              <a:rPr lang="ru-RU" dirty="0"/>
              <a:t>- интерфейс на русском </a:t>
            </a:r>
            <a:r>
              <a:rPr lang="ru-RU" dirty="0" smtClean="0"/>
              <a:t>языке;</a:t>
            </a:r>
          </a:p>
          <a:p>
            <a:pPr marL="0" indent="0">
              <a:buNone/>
            </a:pPr>
            <a:r>
              <a:rPr lang="ru-RU" dirty="0" smtClean="0"/>
              <a:t>- модульность;</a:t>
            </a:r>
          </a:p>
          <a:p>
            <a:pPr marL="0" indent="0">
              <a:buNone/>
            </a:pPr>
            <a:r>
              <a:rPr lang="ru-RU" dirty="0" smtClean="0"/>
              <a:t>- открытость исходных кодов.</a:t>
            </a:r>
            <a:endParaRPr lang="ru-RU" dirty="0"/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программы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7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7565897" y="-2015595"/>
            <a:ext cx="57984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47" y="1234440"/>
            <a:ext cx="2252313" cy="5280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5" y="1823094"/>
            <a:ext cx="2252313" cy="41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4440"/>
                <a:ext cx="10515600" cy="53520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Оценки экспертов:</a:t>
                </a: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                       (1)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Вектора приоритетов: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/>
                      <m:t>= 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en-US" i="1"/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dirty="0" smtClean="0"/>
                  <a:t> 				         (2)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Коэффициенты локальных критериев: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𝐾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ru-RU" dirty="0" smtClean="0"/>
                  <a:t> 		         (3)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Максимальное собственное значение: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𝜆</m:t>
                        </m:r>
                      </m:e>
                      <m:sub>
                        <m:r>
                          <a:rPr lang="en-US" i="1"/>
                          <m:t>𝑚𝑎𝑥</m:t>
                        </m:r>
                      </m:sub>
                    </m:sSub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𝑗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𝐾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ru-RU" dirty="0" smtClean="0"/>
                  <a:t>       (4)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4440"/>
                <a:ext cx="10515600" cy="5352098"/>
              </a:xfrm>
              <a:blipFill>
                <a:blip r:embed="rId2"/>
                <a:stretch>
                  <a:fillRect l="-1217" t="-114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Индекс согласованности: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dirty="0" smtClean="0"/>
                  <a:t>			         (5)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Сумма оценок критериев:         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r>
                      <a:rPr lang="en-US" i="1"/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		                     (6)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Нормализованная оценка: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/>
                          <m:t>𝑆</m:t>
                        </m:r>
                      </m:den>
                    </m:f>
                  </m:oMath>
                </a14:m>
                <a:r>
                  <a:rPr lang="ru-RU" dirty="0" smtClean="0"/>
                  <a:t>                                 	         (7)</a:t>
                </a:r>
                <a:r>
                  <a:rPr lang="en-US" dirty="0" smtClean="0"/>
                  <a:t> 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Компетентность: 	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r>
                                  <a:rPr lang="en-US" i="1"/>
                                  <m:t>𝑖𝑛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/>
                          <m:t>𝑛</m:t>
                        </m:r>
                      </m:den>
                    </m:f>
                  </m:oMath>
                </a14:m>
                <a:r>
                  <a:rPr lang="ru-RU" dirty="0" smtClean="0"/>
                  <a:t> 			         (8)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457</Words>
  <Application>Microsoft Office PowerPoint</Application>
  <PresentationFormat>Широкоэкранный</PresentationFormat>
  <Paragraphs>161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Документ Microsoft Visio</vt:lpstr>
      <vt:lpstr>Презентация PowerPoint</vt:lpstr>
      <vt:lpstr>Цель, задачи ВКР</vt:lpstr>
      <vt:lpstr>Актуальность</vt:lpstr>
      <vt:lpstr>Метод анализа иерархий</vt:lpstr>
      <vt:lpstr>Сравнение программ</vt:lpstr>
      <vt:lpstr>Требования к программе</vt:lpstr>
      <vt:lpstr>Алгоритм программы</vt:lpstr>
      <vt:lpstr>Математическая постановка задачи</vt:lpstr>
      <vt:lpstr>Математическая постановка задачи</vt:lpstr>
      <vt:lpstr>Структура программы</vt:lpstr>
      <vt:lpstr>Пример</vt:lpstr>
      <vt:lpstr>Пример</vt:lpstr>
      <vt:lpstr>Заключение</vt:lpstr>
      <vt:lpstr>Заключение</vt:lpstr>
      <vt:lpstr>Доклад завершён. 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45</cp:revision>
  <dcterms:created xsi:type="dcterms:W3CDTF">2017-06-19T10:23:08Z</dcterms:created>
  <dcterms:modified xsi:type="dcterms:W3CDTF">2017-06-21T01:47:46Z</dcterms:modified>
</cp:coreProperties>
</file>