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</p:sldMasterIdLst>
  <p:notesMasterIdLst>
    <p:notesMasterId r:id="rId18"/>
  </p:notesMasterIdLst>
  <p:sldIdLst>
    <p:sldId id="256" r:id="rId3"/>
    <p:sldId id="257" r:id="rId4"/>
    <p:sldId id="258" r:id="rId5"/>
    <p:sldId id="261" r:id="rId6"/>
    <p:sldId id="262" r:id="rId7"/>
    <p:sldId id="265" r:id="rId8"/>
    <p:sldId id="263" r:id="rId9"/>
    <p:sldId id="266" r:id="rId10"/>
    <p:sldId id="270" r:id="rId11"/>
    <p:sldId id="272" r:id="rId12"/>
    <p:sldId id="267" r:id="rId13"/>
    <p:sldId id="268" r:id="rId14"/>
    <p:sldId id="269" r:id="rId15"/>
    <p:sldId id="264" r:id="rId16"/>
    <p:sldId id="271" r:id="rId17"/>
  </p:sldIdLst>
  <p:sldSz cx="9144000" cy="6858000" type="screen4x3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0" d="100"/>
          <a:sy n="70" d="100"/>
        </p:scale>
        <p:origin x="13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EEE9BD12-1620-400B-9A5A-C206921D1C8D}" type="datetimeFigureOut">
              <a:rPr lang="ru-RU" smtClean="0"/>
              <a:t>22.06.2017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208088"/>
            <a:ext cx="43465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101A5F47-2EFC-4811-8950-0AD25DC7B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41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настоящее время, с развитием социальных сетей актуальной является задача формирование мероприятий для небольших групп лиц незнакомых друг с другом, по имеющимся общим интересам.</a:t>
            </a:r>
          </a:p>
          <a:p>
            <a:pPr marL="0" indent="0">
              <a:buNone/>
            </a:pPr>
            <a:r>
              <a:rPr lang="ru-RU" dirty="0" smtClean="0"/>
              <a:t>Так как инструменты социальных сетей не позволяют оперативно находить различного рода мероприятия, находящиеся рядом с конечным пользователем, была поставлена задача на разработку службы, которая предоставляла бы такую возможность.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Целью является</a:t>
            </a:r>
            <a:r>
              <a:rPr lang="ru-RU" baseline="0" dirty="0" smtClean="0"/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Разработка мобильной службы, позволяющей организовывать краткосрочные события.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1"/>
                </a:solidFill>
              </a:rPr>
              <a:t>Задачи</a:t>
            </a:r>
            <a:r>
              <a:rPr lang="ru-RU" sz="1200" baseline="0" dirty="0" smtClean="0">
                <a:solidFill>
                  <a:schemeClr val="tx1"/>
                </a:solidFill>
              </a:rPr>
              <a:t>, решаемые во время разработки службы.</a:t>
            </a: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Nearify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— программное средство, разработанное индийскими программистами, позволяющее искать и создавать различные события, в большинстве своем события представляют собой массовые мероприятия, такие как концерты, конференции, фестивали, спортивные соревнования, выставки и т.д. По словам разработчиков, программным средством пользуются более чем в двухстах городах по всему миру.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Скриншот главного окна представлен на слайде.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— программное средство, также разработанное программистами из Индии, позволяет производить поиск и создание собственных событий, обладает не большим количеством функций.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Скриншот главного окна представлен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Eventbrite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– очередное зарубежное программное средство, разработанное программистами из США, позволяет просматривать и создавать собственные события, является самым популярным продуктом из нашего списка, исходя из данных представленных в официальном магазине приложений для ОС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компании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Store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количество скачиваний составляет примерно 5 млн.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0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таблице представлены сравнение аналогов по основным</a:t>
            </a:r>
            <a:r>
              <a:rPr lang="ru-RU" baseline="0" dirty="0" smtClean="0"/>
              <a:t> характеристикам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4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Мобильная служба организации краткосрочных событий</a:t>
            </a:r>
            <a:r>
              <a:rPr lang="ru-RU" sz="120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должна удовлетворять следующим требованиям</a:t>
            </a:r>
            <a:r>
              <a:rPr lang="en-US" sz="1200" baseline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 пользователя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Поддержка русского и английского языков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Сортировка имеющихся событий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 и добавление событий на интерактивной карте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Просмотр и создание событий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Интеграция с социальными сетями и календарем</a:t>
            </a:r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службы на скругленном прямоугольнике справа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8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1208088"/>
            <a:ext cx="4346575" cy="3260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ru-RU" sz="2000" dirty="0" smtClean="0"/>
              <a:t>Говоря о практической</a:t>
            </a:r>
            <a:r>
              <a:rPr lang="ru-RU" sz="2000" baseline="0" dirty="0" smtClean="0"/>
              <a:t> значимости, можно выделить следующие пункты, которые </a:t>
            </a:r>
            <a:r>
              <a:rPr lang="ru-RU" sz="2000" dirty="0" smtClean="0"/>
              <a:t>оказали бы положительное влияние на качество</a:t>
            </a:r>
            <a:r>
              <a:rPr lang="en-US" sz="2000" dirty="0" smtClean="0"/>
              <a:t> </a:t>
            </a:r>
            <a:r>
              <a:rPr lang="ru-RU" sz="2000" dirty="0" smtClean="0"/>
              <a:t>жизни не только</a:t>
            </a:r>
            <a:r>
              <a:rPr lang="en-US" sz="2000" dirty="0" smtClean="0"/>
              <a:t> </a:t>
            </a:r>
            <a:r>
              <a:rPr lang="ru-RU" sz="2000" dirty="0" smtClean="0"/>
              <a:t>конкретного человека, а общества в целом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Сокращение времени на поиск интересного события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Спорт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Путешествия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Творческая деятельность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Отдых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Общение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Обучение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Игры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Поиск новых друзей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Планирование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Широкие возможность по интеграции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/>
              <a:t>Скриншоты приложения</a:t>
            </a:r>
            <a:r>
              <a:rPr lang="ru-RU" sz="2000" baseline="0" dirty="0" smtClean="0"/>
              <a:t> представлены на слайде</a:t>
            </a:r>
            <a:endParaRPr lang="en-US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A5F47-2EFC-4811-8950-0AD25DC7BB5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4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F98-186F-4A48-B169-94A5055FA3B9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99B-3272-44C6-A5B0-642E91177AE8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3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11A8-EB43-4391-8411-4AF4A3129494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31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9F1F-777D-453E-8723-9F5C299E82AE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11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A448-D295-4496-B75E-3F997E7F36C5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579653" y="49637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008DDE1-7D0A-48ED-B3C3-458F9AAE16C3}" type="slidenum">
              <a:rPr lang="ru-RU" sz="1800" smtClean="0"/>
              <a:pPr/>
              <a:t>‹#›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6387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BE68-D3A6-4568-863C-1A836C4C79AF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068D-D81C-4373-B822-4CBB5FBB9527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0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3E48-7A59-4FC3-8F78-7E75C0174FD2}" type="datetime1">
              <a:rPr lang="ru-RU" smtClean="0"/>
              <a:t>22.06.2017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2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7A93-27FC-4598-9DE9-99B18568DD6D}" type="datetime1">
              <a:rPr lang="ru-RU" smtClean="0"/>
              <a:t>22.06.2017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5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DBC3-F988-4C61-A101-E7D176FFABB4}" type="datetime1">
              <a:rPr lang="ru-RU" smtClean="0"/>
              <a:t>22.06.2017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45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4B63-DCC8-4030-B4E7-DD2880D25168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9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74E9-2521-4FBC-B2B6-C3EC7E4AD1D0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68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9C0-9AF2-41A9-8A58-CA2331FF026A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4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F010-B20E-4319-8CE1-016029419D4B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93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243A-5CDC-44F4-915B-0109575A4985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3F69-9C86-4B60-9093-43AEA5759B64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2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0160-95C2-4E4F-B0B7-A512E5FC7E99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77BB-68B9-47CC-8F28-DA8B17790D03}" type="datetime1">
              <a:rPr lang="ru-RU" smtClean="0"/>
              <a:t>22.06.2017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1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604D-CDF4-4654-AD3B-3662C0432C59}" type="datetime1">
              <a:rPr lang="ru-RU" smtClean="0"/>
              <a:t>22.06.2017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75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0A6E-4D40-4720-9A90-39DCB0527B18}" type="datetime1">
              <a:rPr lang="ru-RU" smtClean="0"/>
              <a:t>22.06.2017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E9D1-B5B8-4170-B8E0-2FA5713BC707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258B-C785-4DD6-B393-94D4231C1776}" type="datetime1">
              <a:rPr lang="ru-RU" smtClean="0"/>
              <a:t>22.06.2017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BE8C-72D3-4D69-BB24-0BC1CBFB3803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7F8A-19C6-4C20-8A7D-44931A181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CEA7-723A-4F15-A0F5-78530506BB54}" type="datetime1">
              <a:rPr lang="ru-RU" smtClean="0"/>
              <a:t>22.06.2017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DDE1-7D0A-48ED-B3C3-458F9AAE16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4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2.png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500" y="4841710"/>
            <a:ext cx="87388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Курбанов Магомед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Набиевич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кафедрой №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808Б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Илющенко Валерий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к.т.н., доцент, ведущий научный сотрудник МОУ «ИИФ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Букин Артем Геннадьевич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3579" y="6276113"/>
            <a:ext cx="1675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Серпухов</a:t>
            </a:r>
            <a:r>
              <a:rPr lang="ru-RU" sz="2000" dirty="0"/>
              <a:t> 2017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0500" y="78223"/>
            <a:ext cx="8863375" cy="2214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latin typeface="Times New Roman" pitchFamily="18" charset="0"/>
              </a:rPr>
              <a:t>«МОСКОВСКИЙ АВИАЦИОННЫЙ ИНСТИТУТ</a:t>
            </a:r>
            <a:r>
              <a:rPr lang="ru-RU" sz="1600" dirty="0">
                <a:latin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b="1" dirty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sz="1600" b="1" dirty="0">
                <a:latin typeface="Times New Roman" pitchFamily="18" charset="0"/>
              </a:rPr>
            </a:br>
            <a:r>
              <a:rPr lang="ru-RU" sz="1600" b="1" dirty="0">
                <a:latin typeface="Times New Roman" pitchFamily="18" charset="0"/>
              </a:rPr>
              <a:t> (МАИ)</a:t>
            </a:r>
            <a:r>
              <a:rPr lang="ru-RU" sz="1600" dirty="0">
                <a:latin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dirty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dirty="0">
                <a:latin typeface="Times New Roman" pitchFamily="18" charset="0"/>
              </a:rPr>
              <a:t> Учебный центр «ИНТЕГРАЦИЯ» </a:t>
            </a:r>
          </a:p>
          <a:p>
            <a:pPr algn="ctr">
              <a:spcBef>
                <a:spcPct val="50000"/>
              </a:spcBef>
            </a:pPr>
            <a:r>
              <a:rPr lang="ru-RU" sz="1600" dirty="0">
                <a:latin typeface="Times New Roman" pitchFamily="18" charset="0"/>
              </a:rPr>
              <a:t>Кафедра 808Б</a:t>
            </a:r>
            <a:br>
              <a:rPr lang="ru-RU" sz="1600" dirty="0">
                <a:latin typeface="Times New Roman" pitchFamily="18" charset="0"/>
              </a:rPr>
            </a:br>
            <a:endParaRPr lang="ru-RU" sz="1600" dirty="0">
              <a:latin typeface="Times New Roman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</a:t>
            </a:r>
            <a:r>
              <a:rPr lang="ru-RU" b="1" dirty="0"/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0500" y="2834067"/>
            <a:ext cx="873887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</a:rPr>
              <a:t>«Разработка мобильной службы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</a:rPr>
              <a:t>организации краткосрочных событий»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9" name="Picture 4" descr="mai_logo_left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500" y="89503"/>
            <a:ext cx="1998551" cy="16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57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500" t="24596" r="34506" b="13131"/>
          <a:stretch/>
        </p:blipFill>
        <p:spPr>
          <a:xfrm>
            <a:off x="614150" y="1257984"/>
            <a:ext cx="7751928" cy="53088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48019" y="379612"/>
            <a:ext cx="828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Структура базы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358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esktop\ВКР\images\Блок схема регистрации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93" y="928048"/>
            <a:ext cx="6441743" cy="57630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90851" y="171941"/>
            <a:ext cx="42310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Алгоритм аутентификации пользователей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3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38131" y="136364"/>
            <a:ext cx="6602087" cy="6592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36594" y="380922"/>
            <a:ext cx="26330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Алгоритм просмотра и создания событий</a:t>
            </a:r>
            <a:endParaRPr lang="ru-RU" sz="3200" dirty="0"/>
          </a:p>
        </p:txBody>
      </p:sp>
      <p:pic>
        <p:nvPicPr>
          <p:cNvPr id="7" name="Рисунок 6" descr="C:\Users\user\Desktop\ВКР\images\Блок схема созд событий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31" y="235779"/>
            <a:ext cx="6573057" cy="6493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8789" t="17933" r="10154" b="12264"/>
          <a:stretch/>
        </p:blipFill>
        <p:spPr>
          <a:xfrm>
            <a:off x="6797801" y="1805403"/>
            <a:ext cx="2147372" cy="324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609" t="18127" r="10153" b="13376"/>
          <a:stretch/>
        </p:blipFill>
        <p:spPr>
          <a:xfrm>
            <a:off x="2260037" y="1805403"/>
            <a:ext cx="2064090" cy="324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0235" t="17943" r="12247" b="12709"/>
          <a:stretch/>
        </p:blipFill>
        <p:spPr>
          <a:xfrm>
            <a:off x="125174" y="1805403"/>
            <a:ext cx="1969552" cy="324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5"/>
          <a:srcRect l="9554" t="17762" r="12537" b="12987"/>
          <a:stretch/>
        </p:blipFill>
        <p:spPr bwMode="auto">
          <a:xfrm>
            <a:off x="4520924" y="1805403"/>
            <a:ext cx="2080080" cy="32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5174" y="422501"/>
            <a:ext cx="8819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Программная реализация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0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31260" y="515843"/>
            <a:ext cx="6919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Вывод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8379" y="1510518"/>
            <a:ext cx="8665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ВКР является реализация мобильной программы организации краткосрочных событий.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выпускной квалификационной работы были проанализированы существующие программы организации событий, произведены их сравнения по заданным критериям. В результате чего, был сделан вывод, что существующие решения имеют ряд недостатков и не удовлетворяют требованиям, которые поставлены в данной работе.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требований и проведенного анализа существующих решений, была поставлена и сформулирована задача на разработку мобильной программы организации краткосрочных событий, были разработаны архитектура системы, структура программы, алгоритмы работы программы, а так же ее программная реализация.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поставленная задача успешно решена и все цели ВКР успешно достигнуты.</a:t>
            </a:r>
          </a:p>
        </p:txBody>
      </p:sp>
    </p:spTree>
    <p:extLst>
      <p:ext uri="{BB962C8B-B14F-4D97-AF65-F5344CB8AC3E}">
        <p14:creationId xmlns:p14="http://schemas.microsoft.com/office/powerpoint/2010/main" val="19976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778" y="941620"/>
            <a:ext cx="8856593" cy="1894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Апробация работы проводилась на XII конкурсе научно-практических работ студентов учебного центра «Интеграция» МАИ при МОУ «ИИФ», где была удостоена грамоты за высокое качество работы. Также апробация проводилась на международной молодёжной научной конференции «Гагаринские чтения», в результате которой, работу опубликовали в сборнике тезисов конференции.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15146" y="211043"/>
            <a:ext cx="6919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Апробация</a:t>
            </a:r>
            <a:endParaRPr lang="ru-RU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84" y="2836369"/>
            <a:ext cx="2794389" cy="3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2" y="1651379"/>
            <a:ext cx="8679976" cy="4525584"/>
          </a:xfrm>
        </p:spPr>
        <p:txBody>
          <a:bodyPr>
            <a:normAutofit/>
          </a:bodyPr>
          <a:lstStyle/>
          <a:p>
            <a:pPr marL="0" indent="45000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время, с развитием социальных сетей актуальной является задача формирования мероприятий для небольших групп лиц незнакомых друг с другом, по имеющимся общим интересам.</a:t>
            </a:r>
          </a:p>
          <a:p>
            <a:pPr marL="0" indent="45000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инструменты социальных сетей не позволяют оперативно находить различного рода мероприятия, находящиеся рядом с конечным пользователем, а программы на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 Android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ряд недостатков, актуальной является разработка мобильной службы организации краткосрочных событий, которая предоставляла бы такую возможность.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012" y="417116"/>
            <a:ext cx="8679976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Введение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2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6478" y="2144402"/>
            <a:ext cx="8857397" cy="4453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ВКР: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 существующих решений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 Android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выявить достоинства и недостатки, а также сравнить их по заданным критериям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постановку задачи на разработку мобильной программы организации краткосрочных событий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выработать требования к программе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архитектуру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программы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мобильную программу организации краткосрочных событий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 Android;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разработанную программу.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1124650"/>
            <a:ext cx="88573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itchFamily="18" charset="0"/>
              </a:rPr>
              <a:t>Цель ВКР: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мобильной программы, позволяющей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организовывать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события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214857" y="70274"/>
            <a:ext cx="4722996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Цель и задачи ВКР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pp.vk.me/c837136/v837136464/2133e/hQXkJC66ILo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1"/>
          <a:stretch/>
        </p:blipFill>
        <p:spPr bwMode="auto">
          <a:xfrm>
            <a:off x="269021" y="2464013"/>
            <a:ext cx="2520000" cy="3960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269021" y="1520562"/>
            <a:ext cx="2610658" cy="539394"/>
          </a:xfrm>
          <a:prstGeom prst="roundRect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Nearify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73871" y="1520561"/>
            <a:ext cx="2520000" cy="53939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388065" y="1520561"/>
            <a:ext cx="2519999" cy="539396"/>
          </a:xfrm>
          <a:prstGeom prst="roundRect">
            <a:avLst/>
          </a:prstGeom>
          <a:solidFill>
            <a:schemeClr val="accent4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Eventbrite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https://pp.vk.me/c837136/v837136464/2132c/QWjWY3HObhA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/>
          <a:stretch/>
        </p:blipFill>
        <p:spPr bwMode="auto">
          <a:xfrm>
            <a:off x="6388064" y="2464013"/>
            <a:ext cx="2520000" cy="3960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 descr="https://pp.vk.me/c837136/v837136464/21335/3vsJlRcT3gw.jp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"/>
          <a:stretch/>
        </p:blipFill>
        <p:spPr bwMode="auto">
          <a:xfrm>
            <a:off x="3373871" y="2464014"/>
            <a:ext cx="2520000" cy="396000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contourClr>
              <a:schemeClr val="tx1">
                <a:lumMod val="95000"/>
                <a:lumOff val="5000"/>
              </a:schemeClr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20390" y="283671"/>
            <a:ext cx="4826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Существующие решения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950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96241"/>
              </p:ext>
            </p:extLst>
          </p:nvPr>
        </p:nvGraphicFramePr>
        <p:xfrm>
          <a:off x="204716" y="1135354"/>
          <a:ext cx="8802806" cy="550611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220872">
                  <a:extLst>
                    <a:ext uri="{9D8B030D-6E8A-4147-A177-3AD203B41FA5}">
                      <a16:colId xmlns:a16="http://schemas.microsoft.com/office/drawing/2014/main" val="2704129439"/>
                    </a:ext>
                  </a:extLst>
                </a:gridCol>
                <a:gridCol w="1705970">
                  <a:extLst>
                    <a:ext uri="{9D8B030D-6E8A-4147-A177-3AD203B41FA5}">
                      <a16:colId xmlns:a16="http://schemas.microsoft.com/office/drawing/2014/main" val="1804623845"/>
                    </a:ext>
                  </a:extLst>
                </a:gridCol>
                <a:gridCol w="1665907">
                  <a:extLst>
                    <a:ext uri="{9D8B030D-6E8A-4147-A177-3AD203B41FA5}">
                      <a16:colId xmlns:a16="http://schemas.microsoft.com/office/drawing/2014/main" val="3225151333"/>
                    </a:ext>
                  </a:extLst>
                </a:gridCol>
                <a:gridCol w="2210057">
                  <a:extLst>
                    <a:ext uri="{9D8B030D-6E8A-4147-A177-3AD203B41FA5}">
                      <a16:colId xmlns:a16="http://schemas.microsoft.com/office/drawing/2014/main" val="3657230031"/>
                    </a:ext>
                  </a:extLst>
                </a:gridCol>
              </a:tblGrid>
              <a:tr h="842816">
                <a:tc>
                  <a:txBody>
                    <a:bodyPr/>
                    <a:lstStyle/>
                    <a:p>
                      <a:pPr marL="360000" indent="-3600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Мобильная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indent="-36000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Характеристика  </a:t>
                      </a: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marL="528955" marR="71755" lvl="1" indent="-4572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Nearify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 anchor="ctr"/>
                </a:tc>
                <a:tc>
                  <a:txBody>
                    <a:bodyPr/>
                    <a:lstStyle/>
                    <a:p>
                      <a:pPr marL="441325" marR="71755" indent="-4413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events in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 anchor="ctr"/>
                </a:tc>
                <a:tc>
                  <a:txBody>
                    <a:bodyPr/>
                    <a:lstStyle/>
                    <a:p>
                      <a:pPr marL="71755" marR="71755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Eventbrite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 anchor="ctr"/>
                </a:tc>
                <a:extLst>
                  <a:ext uri="{0D108BD9-81ED-4DB2-BD59-A6C34878D82A}">
                    <a16:rowId xmlns:a16="http://schemas.microsoft.com/office/drawing/2014/main" val="1903307668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3007229509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скачиваний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тыс.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тыс.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млн.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938273225"/>
                  </a:ext>
                </a:extLst>
              </a:tr>
              <a:tr h="40933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интерфейса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английский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английский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нглийский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2745666905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marL="441325" indent="79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собственных событий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192939450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marL="450850" indent="-158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Синхронизация с календарем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2634066902"/>
                  </a:ext>
                </a:extLst>
              </a:tr>
              <a:tr h="70454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Сортировка событий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времени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ru-RU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роду и виду   деятельности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популярности</a:t>
                      </a:r>
                      <a:r>
                        <a:rPr lang="ru-RU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роду и виду деятельности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3107933447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marL="441325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68288" algn="l"/>
                        </a:tabLs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социальными   сетями: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01" marR="33301" marT="0" marB="0"/>
                </a:tc>
                <a:extLst>
                  <a:ext uri="{0D108BD9-81ED-4DB2-BD59-A6C34878D82A}">
                    <a16:rowId xmlns:a16="http://schemas.microsoft.com/office/drawing/2014/main" val="1972781618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63510" y="229155"/>
            <a:ext cx="688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Сравнение существующих решений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1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386061"/>
              </p:ext>
            </p:extLst>
          </p:nvPr>
        </p:nvGraphicFramePr>
        <p:xfrm>
          <a:off x="975300" y="1566218"/>
          <a:ext cx="2066001" cy="30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Уравнение" r:id="rId3" imgW="1765080" imgH="253800" progId="Equation.3">
                  <p:embed/>
                </p:oleObj>
              </mc:Choice>
              <mc:Fallback>
                <p:oleObj name="Уравнение" r:id="rId3" imgW="176508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00" y="1566218"/>
                        <a:ext cx="2066001" cy="30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08878" y="981443"/>
            <a:ext cx="2380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6489"/>
              </p:ext>
            </p:extLst>
          </p:nvPr>
        </p:nvGraphicFramePr>
        <p:xfrm>
          <a:off x="949390" y="2641996"/>
          <a:ext cx="2057068" cy="30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Уравнение" r:id="rId5" imgW="1752480" imgH="253800" progId="Equation.3">
                  <p:embed/>
                </p:oleObj>
              </mc:Choice>
              <mc:Fallback>
                <p:oleObj name="Уравнение" r:id="rId5" imgW="17524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90" y="2641996"/>
                        <a:ext cx="2057068" cy="301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08877" y="2057221"/>
            <a:ext cx="2294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события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910589"/>
              </p:ext>
            </p:extLst>
          </p:nvPr>
        </p:nvGraphicFramePr>
        <p:xfrm>
          <a:off x="943223" y="3719321"/>
          <a:ext cx="27733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Уравнение" r:id="rId7" imgW="2603160" imgH="241200" progId="Equation.3">
                  <p:embed/>
                </p:oleObj>
              </mc:Choice>
              <mc:Fallback>
                <p:oleObj name="Уравнение" r:id="rId7" imgW="26031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23" y="3719321"/>
                        <a:ext cx="2773363" cy="26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08876" y="3066543"/>
            <a:ext cx="3598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события,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удовлетворяющие критериям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поиска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783063"/>
              </p:ext>
            </p:extLst>
          </p:nvPr>
        </p:nvGraphicFramePr>
        <p:xfrm>
          <a:off x="841843" y="5041242"/>
          <a:ext cx="2728764" cy="30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Уравнение" r:id="rId9" imgW="2298600" imgH="253800" progId="Equation.3">
                  <p:embed/>
                </p:oleObj>
              </mc:Choice>
              <mc:Fallback>
                <p:oleObj name="Уравнение" r:id="rId9" imgW="22986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43" y="5041242"/>
                        <a:ext cx="2728764" cy="305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08876" y="4335781"/>
            <a:ext cx="1965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будущих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событий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43092"/>
              </p:ext>
            </p:extLst>
          </p:nvPr>
        </p:nvGraphicFramePr>
        <p:xfrm>
          <a:off x="943223" y="6143559"/>
          <a:ext cx="2526005" cy="28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Уравнение" r:id="rId11" imgW="2247840" imgH="253800" progId="Equation.3">
                  <p:embed/>
                </p:oleObj>
              </mc:Choice>
              <mc:Fallback>
                <p:oleObj name="Уравнение" r:id="rId11" imgW="224784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23" y="6143559"/>
                        <a:ext cx="2526005" cy="289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08876" y="5531385"/>
            <a:ext cx="3735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Будущие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события удовлетворяющие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параметрам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поиска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398997" y="268525"/>
            <a:ext cx="6128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Формальная постановка задачи</a:t>
            </a:r>
            <a:endParaRPr lang="ru-RU" sz="32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646977"/>
              </p:ext>
            </p:extLst>
          </p:nvPr>
        </p:nvGraphicFramePr>
        <p:xfrm>
          <a:off x="976214" y="3997617"/>
          <a:ext cx="1930759" cy="3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Уравнение" r:id="rId13" imgW="1612800" imgH="253800" progId="Equation.3">
                  <p:embed/>
                </p:oleObj>
              </mc:Choice>
              <mc:Fallback>
                <p:oleObj name="Уравнение" r:id="rId13" imgW="16128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6214" y="3997617"/>
                        <a:ext cx="1930759" cy="304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 descr="C:\Users\user\Downloads\Untitled Diagram (17).png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41" y="1588022"/>
            <a:ext cx="4634008" cy="484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Прямоугольник 19"/>
          <p:cNvSpPr/>
          <p:nvPr/>
        </p:nvSpPr>
        <p:spPr>
          <a:xfrm>
            <a:off x="3807723" y="895525"/>
            <a:ext cx="4899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</a:rPr>
              <a:t>Принцип поиска событий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86490" y="1545539"/>
            <a:ext cx="49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186490" y="2609774"/>
            <a:ext cx="49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189187" y="3964979"/>
            <a:ext cx="49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43201" y="4992079"/>
            <a:ext cx="49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679498" y="6101468"/>
            <a:ext cx="49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0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2137" y="315152"/>
            <a:ext cx="843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tx2"/>
                </a:solidFill>
                <a:latin typeface="Times New Roman" pitchFamily="18" charset="0"/>
              </a:rPr>
              <a:t>Требования предъявляемые </a:t>
            </a:r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к программе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0439" y="1584890"/>
            <a:ext cx="68687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рафический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как русского, так и английского языков;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создание собственных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имеющихся событий 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интерактивной карте;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карту в виде маркеров;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делиться событиями в социальных сетях;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событий в календаре;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подписки на зарегистрированного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технологии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–уведомлений;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времени прибытия до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25740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549676"/>
            <a:ext cx="816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я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зык программирования мобильного приложения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Java;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среда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ПО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Android Studio 2.2;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графический интерфейс проектировался на языке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XML;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</a:rPr>
              <a:t>качестве СУБД </a:t>
            </a:r>
            <a:r>
              <a:rPr lang="ru-RU" sz="1600" dirty="0" smtClean="0">
                <a:latin typeface="Times New Roman" panose="02020603050405020304" pitchFamily="18" charset="0"/>
              </a:rPr>
              <a:t>используется </a:t>
            </a:r>
            <a:r>
              <a:rPr lang="en-US" sz="1600" dirty="0">
                <a:latin typeface="Times New Roman" panose="02020603050405020304" pitchFamily="18" charset="0"/>
              </a:rPr>
              <a:t>MySQL;</a:t>
            </a:r>
            <a:endParaRPr lang="ru-RU" sz="16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</a:rPr>
              <a:t>взаимодействие </a:t>
            </a:r>
            <a:r>
              <a:rPr lang="ru-RU" sz="1600" dirty="0">
                <a:latin typeface="Times New Roman" panose="02020603050405020304" pitchFamily="18" charset="0"/>
              </a:rPr>
              <a:t>мобильной программы с СУБД осуществляется с </a:t>
            </a:r>
            <a:r>
              <a:rPr lang="ru-RU" sz="1600" dirty="0" smtClean="0">
                <a:latin typeface="Times New Roman" panose="02020603050405020304" pitchFamily="18" charset="0"/>
              </a:rPr>
              <a:t>помощью </a:t>
            </a:r>
            <a:r>
              <a:rPr lang="en-US" sz="1600" dirty="0" smtClean="0">
                <a:latin typeface="Times New Roman" panose="02020603050405020304" pitchFamily="18" charset="0"/>
              </a:rPr>
              <a:t>PHP</a:t>
            </a:r>
            <a:r>
              <a:rPr lang="ru-RU" sz="1600" dirty="0" smtClean="0">
                <a:latin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запросов на стороне сервера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99" y="127396"/>
            <a:ext cx="6584655" cy="37485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1507" y="232012"/>
            <a:ext cx="270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Архитектура системы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7985" y="3875964"/>
            <a:ext cx="4572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Структура системы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6855" y="218560"/>
            <a:ext cx="7942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Times New Roman" pitchFamily="18" charset="0"/>
              </a:rPr>
              <a:t>Граф переходов ГИП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7" y="950140"/>
            <a:ext cx="6061772" cy="569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972</Words>
  <Application>Microsoft Office PowerPoint</Application>
  <PresentationFormat>Экран (4:3)</PresentationFormat>
  <Paragraphs>142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Специальное оформление</vt:lpstr>
      <vt:lpstr>Office Theme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«МОСКОВСКИЙ АВИАЦИОННЫЙ ИНСТИТУТ  (национальный исследовательский университет)»</dc:title>
  <dc:creator>magomed kurbanov</dc:creator>
  <cp:lastModifiedBy>magomed kurbanov</cp:lastModifiedBy>
  <cp:revision>92</cp:revision>
  <cp:lastPrinted>2017-06-22T02:20:09Z</cp:lastPrinted>
  <dcterms:created xsi:type="dcterms:W3CDTF">2017-04-03T00:15:21Z</dcterms:created>
  <dcterms:modified xsi:type="dcterms:W3CDTF">2017-06-22T09:45:22Z</dcterms:modified>
</cp:coreProperties>
</file>