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98" r:id="rId4"/>
    <p:sldId id="308" r:id="rId5"/>
    <p:sldId id="295" r:id="rId6"/>
    <p:sldId id="285" r:id="rId7"/>
    <p:sldId id="293" r:id="rId8"/>
    <p:sldId id="306" r:id="rId9"/>
    <p:sldId id="299" r:id="rId10"/>
    <p:sldId id="300" r:id="rId11"/>
    <p:sldId id="307" r:id="rId12"/>
    <p:sldId id="302" r:id="rId13"/>
    <p:sldId id="303" r:id="rId14"/>
    <p:sldId id="297" r:id="rId15"/>
    <p:sldId id="291" r:id="rId16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2FEA4"/>
    <a:srgbClr val="9691FF"/>
    <a:srgbClr val="91E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143" autoAdjust="0"/>
  </p:normalViewPr>
  <p:slideViewPr>
    <p:cSldViewPr>
      <p:cViewPr varScale="1">
        <p:scale>
          <a:sx n="63" d="100"/>
          <a:sy n="63" d="100"/>
        </p:scale>
        <p:origin x="-157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2" y="-84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&#1052;&#1040;&#1048;\&#1044;&#1080;&#1087;&#1083;&#1086;&#1084;\&#1074;&#1088;&#1077;&#1084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>
        <c:manualLayout>
          <c:xMode val="edge"/>
          <c:yMode val="edge"/>
          <c:x val="0.2270930382495768"/>
          <c:y val="4.2098445077946078E-2"/>
        </c:manualLayout>
      </c:layout>
    </c:title>
    <c:plotArea>
      <c:layout>
        <c:manualLayout>
          <c:layoutTarget val="inner"/>
          <c:xMode val="edge"/>
          <c:yMode val="edge"/>
          <c:x val="0.11016216040098749"/>
          <c:y val="0.19639597135648879"/>
          <c:w val="0.90136092211774355"/>
          <c:h val="0.6892166083406237"/>
        </c:manualLayout>
      </c:layout>
      <c:lineChart>
        <c:grouping val="standard"/>
        <c:ser>
          <c:idx val="0"/>
          <c:order val="0"/>
          <c:tx>
            <c:v>Среднее время работы</c:v>
          </c:tx>
          <c:spPr>
            <a:ln>
              <a:solidFill>
                <a:schemeClr val="tx2"/>
              </a:solidFill>
            </a:ln>
          </c:spPr>
          <c:marker>
            <c:symbol val="diamond"/>
            <c:size val="10"/>
          </c:marker>
          <c:trendline>
            <c:spPr>
              <a:ln w="19050">
                <a:solidFill>
                  <a:srgbClr val="FF0000"/>
                </a:solidFill>
              </a:ln>
            </c:spPr>
            <c:trendlineType val="exp"/>
            <c:forward val="1"/>
          </c:trendline>
          <c:trendline>
            <c:trendlineType val="poly"/>
            <c:order val="5"/>
          </c:trendline>
          <c:trendline>
            <c:spPr>
              <a:ln w="22225" cmpd="sng">
                <a:solidFill>
                  <a:srgbClr val="00B050"/>
                </a:solidFill>
              </a:ln>
            </c:spPr>
            <c:trendlineType val="poly"/>
            <c:order val="5"/>
            <c:forward val="1"/>
          </c:trendline>
          <c:cat>
            <c:numRef>
              <c:f>Лист1!$A$1:$A$7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</c:numCache>
            </c:numRef>
          </c:cat>
          <c:val>
            <c:numRef>
              <c:f>Лист1!$B$1:$B$7</c:f>
              <c:numCache>
                <c:formatCode>General</c:formatCode>
                <c:ptCount val="7"/>
                <c:pt idx="0">
                  <c:v>0.34300000000000053</c:v>
                </c:pt>
                <c:pt idx="1">
                  <c:v>0.93600000000000005</c:v>
                </c:pt>
                <c:pt idx="2">
                  <c:v>3.6240000000000001</c:v>
                </c:pt>
                <c:pt idx="3">
                  <c:v>12.442</c:v>
                </c:pt>
                <c:pt idx="4">
                  <c:v>61.164000000000001</c:v>
                </c:pt>
                <c:pt idx="5">
                  <c:v>175.51599999999999</c:v>
                </c:pt>
                <c:pt idx="6">
                  <c:v>453.93099999999947</c:v>
                </c:pt>
              </c:numCache>
            </c:numRef>
          </c:val>
        </c:ser>
        <c:marker val="1"/>
        <c:axId val="97184000"/>
        <c:axId val="125489536"/>
      </c:lineChart>
      <c:catAx>
        <c:axId val="97184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ru-RU" sz="1200"/>
                  <a:t>Число элементов в сети</a:t>
                </a:r>
              </a:p>
            </c:rich>
          </c:tx>
        </c:title>
        <c:numFmt formatCode="General" sourceLinked="1"/>
        <c:tickLblPos val="nextTo"/>
        <c:crossAx val="125489536"/>
        <c:crosses val="autoZero"/>
        <c:auto val="1"/>
        <c:lblAlgn val="ctr"/>
        <c:lblOffset val="100"/>
      </c:catAx>
      <c:valAx>
        <c:axId val="125489536"/>
        <c:scaling>
          <c:orientation val="minMax"/>
          <c:max val="20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ru-RU" sz="1200"/>
                  <a:t>Время,</a:t>
                </a:r>
                <a:r>
                  <a:rPr lang="ru-RU" sz="1200" baseline="0"/>
                  <a:t> с.</a:t>
                </a:r>
                <a:endParaRPr lang="ru-RU" sz="1200"/>
              </a:p>
            </c:rich>
          </c:tx>
          <c:layout>
            <c:manualLayout>
              <c:xMode val="edge"/>
              <c:yMode val="edge"/>
              <c:x val="3.5066782893263654E-3"/>
              <c:y val="4.1041839091489375E-2"/>
            </c:manualLayout>
          </c:layout>
        </c:title>
        <c:numFmt formatCode="General" sourceLinked="1"/>
        <c:tickLblPos val="nextTo"/>
        <c:crossAx val="97184000"/>
        <c:crosses val="autoZero"/>
        <c:crossBetween val="between"/>
      </c:valAx>
    </c:plotArea>
    <c:legend>
      <c:legendPos val="t"/>
      <c:legendEntry>
        <c:idx val="2"/>
        <c:delete val="1"/>
      </c:legendEntry>
      <c:layout>
        <c:manualLayout>
          <c:xMode val="edge"/>
          <c:yMode val="edge"/>
          <c:x val="0.12697771371405683"/>
          <c:y val="0.37789762504981528"/>
          <c:w val="0.53779057617797865"/>
          <c:h val="0.34425874339682794"/>
        </c:manualLayout>
      </c:layout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6C71BA-4A05-46D7-B504-1F4338D5FCF1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0031F5-23D2-43B7-B081-C2C51F87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023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E4BD0B4-37A3-4253-BD87-D84B8EFCCF16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B172DF-C88B-41D1-9B2D-34065A5127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795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5128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58775">
              <a:lnSpc>
                <a:spcPct val="150000"/>
              </a:lnSpc>
              <a:tabLst>
                <a:tab pos="531813" algn="l"/>
                <a:tab pos="890588" algn="l"/>
              </a:tabLst>
            </a:pPr>
            <a:endParaRPr lang="ru-RU" b="0" baseline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700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536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536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536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72DF-C88B-41D1-9B2D-34065A5127C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00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1846-4244-44C7-B7B5-DF712F891DDC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EFAD-C874-4E68-9D16-FBA4088AA14A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1AFD-7320-4A24-967E-6BC91F949F45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2EEB-4284-47FC-8784-3A90CF38518D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FD1-FD2A-41F8-B8EB-2FDBCDE9E48F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49A-1AA4-4221-B8F0-0059CF02C1BD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ABA9-0FC7-4D08-8BFB-DCD5F69469C9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6299-67F0-43B4-BB29-7F7065C916CC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B5A9-C11D-464B-9E97-024E589AD8BE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91DD-7A4A-4181-ADDD-D928786D2891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498-35CE-4B02-A1DF-58B5B8AB86DA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2000">
              <a:schemeClr val="bg2">
                <a:tint val="94000"/>
                <a:shade val="94000"/>
                <a:satMod val="160000"/>
                <a:lumMod val="130000"/>
              </a:schemeClr>
            </a:gs>
            <a:gs pos="100000">
              <a:schemeClr val="bg2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E2100D-D726-4CDA-A725-1C20C4BD5F2D}" type="datetime1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Дипломный проект на тему «Автоматизация оптимального управления денежными потоками предприятия». Выполнен Березиной Г.И. Кафедра 510 «Б», МАИ. 2011г.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291906-7799-4ABE-9BBE-5361FFE354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gif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.gi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gi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.gi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.gi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gi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684" y="67638"/>
            <a:ext cx="63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n w="11430"/>
                <a:latin typeface="Times New Roman" pitchFamily="18" charset="0"/>
                <a:cs typeface="Times New Roman" pitchFamily="18" charset="0"/>
              </a:rPr>
              <a:t>МОСКОВСКИЙ АВИАЦИОННЫЙ ИНСТИТУТ</a:t>
            </a:r>
          </a:p>
          <a:p>
            <a:pPr algn="ctr"/>
            <a:r>
              <a:rPr lang="ru-RU" sz="2000" b="1" dirty="0" smtClean="0">
                <a:ln w="11430"/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7544" y="5517232"/>
            <a:ext cx="8676456" cy="860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900" b="1" dirty="0" smtClean="0">
                <a:ln w="1143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</a:t>
            </a:r>
            <a:r>
              <a:rPr lang="ru-RU" sz="2900" dirty="0" smtClean="0">
                <a:solidFill>
                  <a:srgbClr val="FF0000"/>
                </a:solidFill>
                <a:latin typeface="Times New Roman" pitchFamily="18" charset="0"/>
              </a:rPr>
              <a:t>Фамилия </a:t>
            </a:r>
            <a:r>
              <a:rPr lang="ru-RU" sz="2900" dirty="0" smtClean="0">
                <a:solidFill>
                  <a:srgbClr val="FF0000"/>
                </a:solidFill>
                <a:latin typeface="Times New Roman" pitchFamily="18" charset="0"/>
              </a:rPr>
              <a:t>Имя Отчество, </a:t>
            </a:r>
            <a:r>
              <a:rPr lang="ru-RU" sz="2900" dirty="0" smtClean="0">
                <a:solidFill>
                  <a:srgbClr val="FF0000"/>
                </a:solidFill>
                <a:latin typeface="Times New Roman" pitchFamily="18" charset="0"/>
              </a:rPr>
              <a:t>студент </a:t>
            </a:r>
            <a:r>
              <a:rPr lang="ru-RU" sz="2900" dirty="0" smtClean="0">
                <a:solidFill>
                  <a:srgbClr val="FF0000"/>
                </a:solidFill>
                <a:latin typeface="Times New Roman" pitchFamily="18" charset="0"/>
              </a:rPr>
              <a:t>группы ХХХХХХ</a:t>
            </a:r>
            <a:endParaRPr lang="ru-RU" sz="2900" b="1" dirty="0" smtClean="0">
              <a:ln w="1143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900" b="1" dirty="0" smtClean="0">
                <a:ln w="1143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600" dirty="0" smtClean="0">
                <a:solidFill>
                  <a:srgbClr val="FF0000"/>
                </a:solidFill>
                <a:latin typeface="Times New Roman" pitchFamily="18" charset="0"/>
              </a:rPr>
              <a:t>должность, ученая степень и звание Фамилия Имя Отчество</a:t>
            </a:r>
            <a:endParaRPr lang="ru-RU" sz="2600" b="1" dirty="0" smtClean="0">
              <a:ln w="1143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/>
            <a:endParaRPr lang="ru-RU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/>
            <a:endParaRPr lang="ru-RU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212976"/>
            <a:ext cx="86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n w="11430"/>
                <a:latin typeface="Times New Roman" pitchFamily="18" charset="0"/>
                <a:cs typeface="Times New Roman" pitchFamily="18" charset="0"/>
              </a:rPr>
              <a:t>Разработка программы анализа критичности узлов системы защиты на основе </a:t>
            </a:r>
            <a:r>
              <a:rPr lang="ru-RU" sz="3200" b="1" dirty="0" err="1" smtClean="0">
                <a:ln w="11430"/>
                <a:latin typeface="Times New Roman" pitchFamily="18" charset="0"/>
                <a:cs typeface="Times New Roman" pitchFamily="18" charset="0"/>
              </a:rPr>
              <a:t>безмасштабных</a:t>
            </a:r>
            <a:r>
              <a:rPr lang="ru-RU" sz="3200" b="1" dirty="0" smtClean="0">
                <a:ln w="11430"/>
                <a:latin typeface="Times New Roman" pitchFamily="18" charset="0"/>
                <a:cs typeface="Times New Roman" pitchFamily="18" charset="0"/>
              </a:rPr>
              <a:t> сетей</a:t>
            </a:r>
            <a:endParaRPr lang="ru-RU" sz="3200" b="1" dirty="0"/>
          </a:p>
        </p:txBody>
      </p:sp>
      <p:pic>
        <p:nvPicPr>
          <p:cNvPr id="11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611560" y="8367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sz="2000" dirty="0" smtClean="0">
                <a:latin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 algn="ctr">
              <a:spcBef>
                <a:spcPct val="50000"/>
              </a:spcBef>
            </a:pPr>
            <a:r>
              <a:rPr lang="ru-RU" sz="2000" dirty="0" smtClean="0">
                <a:latin typeface="Times New Roman" pitchFamily="18" charset="0"/>
              </a:rPr>
              <a:t>Кафедра 808Б</a:t>
            </a:r>
            <a:endParaRPr lang="ru-RU" dirty="0" smtClean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sz="2800" b="1" dirty="0" smtClean="0"/>
              <a:t>Выпускная квалификационная </a:t>
            </a:r>
            <a:r>
              <a:rPr lang="ru-RU" sz="2800" b="1" dirty="0" smtClean="0"/>
              <a:t>работа бакалавра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251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4632">
        <p14:gallery dir="l"/>
      </p:transition>
    </mc:Choice>
    <mc:Fallback>
      <p:transition spd="slow" advTm="346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10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СОЗДАНИЕ БЕЗМАСШТАБНОЙ СЕТИ</a:t>
            </a:r>
            <a:endParaRPr lang="ru-RU" sz="3200" b="1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1115616" y="703270"/>
          <a:ext cx="3638019" cy="6154730"/>
        </p:xfrm>
        <a:graphic>
          <a:graphicData uri="http://schemas.openxmlformats.org/presentationml/2006/ole">
            <p:oleObj spid="_x0000_s80897" name="Visio" r:id="rId4" imgW="4174643" imgH="7054569" progId="">
              <p:embed/>
            </p:oleObj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847787" y="548679"/>
          <a:ext cx="4040179" cy="6309321"/>
        </p:xfrm>
        <a:graphic>
          <a:graphicData uri="http://schemas.openxmlformats.org/presentationml/2006/ole">
            <p:oleObj spid="_x0000_s80899" name="Visio" r:id="rId5" imgW="4174643" imgH="6514701" progId="">
              <p:embed/>
            </p:oleObj>
          </a:graphicData>
        </a:graphic>
      </p:graphicFrame>
      <p:pic>
        <p:nvPicPr>
          <p:cNvPr id="14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C:\Users\HP\Desktop\МАИ\Диплом\133px-Qt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648072" cy="779635"/>
          </a:xfrm>
          <a:prstGeom prst="rect">
            <a:avLst/>
          </a:prstGeom>
          <a:noFill/>
        </p:spPr>
      </p:pic>
      <p:pic>
        <p:nvPicPr>
          <p:cNvPr id="88067" name="Picture 3" descr="C:\Users\HP\Desktop\МАИ\Диплом\440px-Pycharm_logo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1556792"/>
            <a:ext cx="2664296" cy="599467"/>
          </a:xfrm>
          <a:prstGeom prst="rect">
            <a:avLst/>
          </a:prstGeom>
          <a:noFill/>
        </p:spPr>
      </p:pic>
      <p:pic>
        <p:nvPicPr>
          <p:cNvPr id="88068" name="Picture 4" descr="C:\Users\HP\Desktop\МАИ\Диплом\440px-Python_logo_and_wordmark.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1556792"/>
            <a:ext cx="2736304" cy="808453"/>
          </a:xfrm>
          <a:prstGeom prst="rect">
            <a:avLst/>
          </a:prstGeom>
          <a:noFill/>
        </p:spPr>
      </p:pic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11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spc="-150" dirty="0" smtClean="0"/>
              <a:t>СРЕДСТВА РАЗРАБОТКИ ПРОГРАММЫ</a:t>
            </a:r>
            <a:endParaRPr lang="ru-RU" sz="3200" b="1" spc="-150" dirty="0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2852936"/>
            <a:ext cx="6984776" cy="374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987824" y="2348880"/>
            <a:ext cx="3486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Главное окно программы</a:t>
            </a:r>
            <a:endParaRPr lang="ru-RU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908720"/>
            <a:ext cx="2943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Средства разработки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399838"/>
            <a:ext cx="2808312" cy="14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12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КОНТРОЛЬНЫЙ ПРИМЕР</a:t>
            </a:r>
            <a:endParaRPr lang="ru-RU" sz="3200" b="1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79512" y="1124744"/>
          <a:ext cx="5328592" cy="3789040"/>
        </p:xfrm>
        <a:graphic>
          <a:graphicData uri="http://schemas.openxmlformats.org/presentationml/2006/ole">
            <p:oleObj spid="_x0000_s69638" name="Visio" r:id="rId5" imgW="6171801" imgH="4695338" progId="">
              <p:embed/>
            </p:oleObj>
          </a:graphicData>
        </a:graphic>
      </p:graphicFrame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5508104" y="1872740"/>
          <a:ext cx="3635897" cy="4985261"/>
        </p:xfrm>
        <a:graphic>
          <a:graphicData uri="http://schemas.openxmlformats.org/presentationml/2006/ole">
            <p:oleObj spid="_x0000_s69640" name="Точечный рисунок" r:id="rId6" imgW="4048690" imgH="5552381" progId="PBrush">
              <p:embed/>
            </p:oleObj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>
          <a:xfrm>
            <a:off x="7380312" y="1916832"/>
            <a:ext cx="0" cy="4941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652120" y="3501008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652120" y="5229200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012160" y="908720"/>
            <a:ext cx="313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Набор максимальных паросочетаний</a:t>
            </a:r>
            <a:endParaRPr lang="ru-RU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7704" y="4941168"/>
            <a:ext cx="2047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Граф системы</a:t>
            </a:r>
            <a:endParaRPr lang="ru-RU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909881"/>
            <a:ext cx="299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Система защиты сети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pic>
        <p:nvPicPr>
          <p:cNvPr id="8" name="Рисунок 7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700808"/>
            <a:ext cx="1788485" cy="15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1700808"/>
            <a:ext cx="179853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9512" y="3773244"/>
          <a:ext cx="4896544" cy="2968124"/>
        </p:xfrm>
        <a:graphic>
          <a:graphicData uri="http://schemas.openxmlformats.org/drawingml/2006/table">
            <a:tbl>
              <a:tblPr/>
              <a:tblGrid>
                <a:gridCol w="1578292"/>
                <a:gridCol w="1609229"/>
                <a:gridCol w="1709023"/>
              </a:tblGrid>
              <a:tr h="10478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Количество элементов в системе, шт.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Среднее количество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найденых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паросочетаний, шт.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Среднее время работы алгоритма, с.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2,63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343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3,5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936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624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14,7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442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21,5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61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164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16,2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175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516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453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931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5508104" y="1700808"/>
          <a:ext cx="3384376" cy="1512168"/>
        </p:xfrm>
        <a:graphic>
          <a:graphicData uri="http://schemas.openxmlformats.org/drawingml/2006/table">
            <a:tbl>
              <a:tblPr/>
              <a:tblGrid>
                <a:gridCol w="720080"/>
                <a:gridCol w="2664296"/>
              </a:tblGrid>
              <a:tr h="5030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Узел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Устройство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600" baseline="-25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Система обнаружения атак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0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АРМ пользователя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13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0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РЕЗУЛЬТАТЫ ТЕСТИРОВАНИЯ ПРОГРАММЫ</a:t>
            </a:r>
            <a:endParaRPr lang="ru-RU" sz="3200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195736" y="1628800"/>
            <a:ext cx="0" cy="16561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1196752"/>
            <a:ext cx="3805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Полученные паросочетания</a:t>
            </a:r>
            <a:endParaRPr lang="ru-RU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5912" y="1196752"/>
            <a:ext cx="3770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Критические узлы системы</a:t>
            </a:r>
            <a:endParaRPr lang="ru-RU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-36512" y="3356992"/>
            <a:ext cx="5335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Тестирование на безмасштабных сетях</a:t>
            </a:r>
            <a:endParaRPr lang="ru-RU" sz="2200" dirty="0"/>
          </a:p>
        </p:txBody>
      </p:sp>
      <p:graphicFrame>
        <p:nvGraphicFramePr>
          <p:cNvPr id="15" name="Диаграмма 14"/>
          <p:cNvGraphicFramePr/>
          <p:nvPr/>
        </p:nvGraphicFramePr>
        <p:xfrm>
          <a:off x="5364088" y="3322389"/>
          <a:ext cx="3405637" cy="3535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6176" y="1124744"/>
            <a:ext cx="88583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b="1" dirty="0" smtClean="0"/>
              <a:t>Результаты выполнения выпускной квалификационной работы:</a:t>
            </a:r>
          </a:p>
          <a:p>
            <a:pPr algn="just">
              <a:buFont typeface="Times New Roman" pitchFamily="18" charset="0"/>
              <a:buChar char="-"/>
            </a:pPr>
            <a:r>
              <a:rPr lang="ru-RU" sz="2000" dirty="0" smtClean="0"/>
              <a:t> разработан алгоритм определения критичных узлов системы защиты с использованием алгоритмов теории графов;</a:t>
            </a:r>
          </a:p>
          <a:p>
            <a:pPr lvl="0" algn="just">
              <a:buFont typeface="Times New Roman" pitchFamily="18" charset="0"/>
              <a:buChar char="-"/>
            </a:pPr>
            <a:r>
              <a:rPr lang="en-US" sz="2000" dirty="0" smtClean="0"/>
              <a:t> </a:t>
            </a:r>
            <a:r>
              <a:rPr lang="ru-RU" sz="2000" dirty="0" smtClean="0"/>
              <a:t>разработан алгоритм определения векторов реальных угроз узлам системы на основе алгоритма поиска систем общих представителей;</a:t>
            </a:r>
          </a:p>
          <a:p>
            <a:pPr lvl="0" algn="just">
              <a:buFont typeface="Times New Roman" pitchFamily="18" charset="0"/>
              <a:buChar char="-"/>
            </a:pPr>
            <a:r>
              <a:rPr lang="en-US" sz="2000" dirty="0" smtClean="0"/>
              <a:t> </a:t>
            </a:r>
            <a:r>
              <a:rPr lang="ru-RU" sz="2000" dirty="0" smtClean="0"/>
              <a:t>разработана программа, реализующая разработанные алгоритмы;</a:t>
            </a:r>
          </a:p>
          <a:p>
            <a:pPr lvl="0" algn="just">
              <a:buFont typeface="Times New Roman" pitchFamily="18" charset="0"/>
              <a:buChar char="-"/>
            </a:pPr>
            <a:r>
              <a:rPr lang="ru-RU" sz="2000" dirty="0" smtClean="0"/>
              <a:t> проведен расчет затрат на разработку программы и экономической эффективности ее применения;</a:t>
            </a:r>
          </a:p>
          <a:p>
            <a:pPr lvl="0" algn="just">
              <a:buFont typeface="Times New Roman" pitchFamily="18" charset="0"/>
              <a:buChar char="-"/>
            </a:pPr>
            <a:r>
              <a:rPr lang="en-US" sz="2000" dirty="0" smtClean="0"/>
              <a:t> </a:t>
            </a:r>
            <a:r>
              <a:rPr lang="ru-RU" sz="2000" dirty="0" smtClean="0"/>
              <a:t>проанализированы условия труда на рабочем месте специалиста и проведен расчет параметров электрической сети помещения.</a:t>
            </a:r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14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9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3608" y="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Выводы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4293096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Заключение: </a:t>
            </a:r>
            <a:r>
              <a:rPr lang="ru-RU" sz="2000" dirty="0" smtClean="0"/>
              <a:t>в ходе выполнения выпускной квалификационной работы рассмотрены методы описания систем и определена оценка критичности узлов на основе структурной управляемости систем. Разработана программа анализа критичности узлов системы защиты и проведено ее тестирование на исходных данных контрольного примера.</a:t>
            </a:r>
          </a:p>
          <a:p>
            <a:pPr algn="just"/>
            <a:r>
              <a:rPr lang="ru-RU" sz="2000" dirty="0" smtClean="0"/>
              <a:t>Поставленные задачи решены полностью.</a:t>
            </a:r>
          </a:p>
        </p:txBody>
      </p:sp>
    </p:spTree>
    <p:extLst>
      <p:ext uri="{BB962C8B-B14F-4D97-AF65-F5344CB8AC3E}">
        <p14:creationId xmlns:p14="http://schemas.microsoft.com/office/powerpoint/2010/main" xmlns="" val="228413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15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7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2420888"/>
            <a:ext cx="860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n w="11430"/>
                <a:latin typeface="Times New Roman" pitchFamily="18" charset="0"/>
                <a:cs typeface="Times New Roman" pitchFamily="18" charset="0"/>
              </a:rPr>
              <a:t>ДОКЛАД ОКОНЧЕН.</a:t>
            </a:r>
          </a:p>
          <a:p>
            <a:pPr algn="ctr"/>
            <a:endParaRPr lang="ru-RU" sz="3600" b="1" dirty="0" smtClean="0">
              <a:ln w="11430"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b="1" dirty="0" smtClean="0">
                <a:ln w="11430"/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712968" cy="5652317"/>
          </a:xfrm>
          <a:noFill/>
        </p:spPr>
        <p:txBody>
          <a:bodyPr wrap="square" rtlCol="0">
            <a:sp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tx1"/>
                </a:solidFill>
              </a:rPr>
              <a:t>Актуальность: </a:t>
            </a:r>
            <a:r>
              <a:rPr lang="ru-RU" dirty="0" smtClean="0">
                <a:solidFill>
                  <a:schemeClr val="tx1"/>
                </a:solidFill>
              </a:rPr>
              <a:t>получение эффективных методов выявления критичных узлов, которые требуют дополнительных мер безопасности в целях снижения риска возникновения потенциально опасных состояний системы.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tx1"/>
                </a:solidFill>
              </a:rPr>
              <a:t>Цель: </a:t>
            </a:r>
            <a:r>
              <a:rPr lang="ru-RU" dirty="0" smtClean="0">
                <a:solidFill>
                  <a:schemeClr val="tx1"/>
                </a:solidFill>
              </a:rPr>
              <a:t>анализ элементов системы защиты на наличие критичных узлов, изменение состояний которых может привести к нарушению работы всей системы.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Задачи:</a:t>
            </a:r>
          </a:p>
          <a:p>
            <a:pPr marL="0" indent="0">
              <a:buClrTx/>
              <a:buFont typeface="Times New Roman" pitchFamily="18" charset="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 разработка алгоритма поиска критичных узлов системы;</a:t>
            </a:r>
          </a:p>
          <a:p>
            <a:pPr marL="0" indent="0">
              <a:buClrTx/>
              <a:buFont typeface="Times New Roman" pitchFamily="18" charset="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 разработка алгоритма поиска вероятных угроз злоумышленника;</a:t>
            </a:r>
          </a:p>
          <a:p>
            <a:pPr marL="0" indent="0">
              <a:buClrTx/>
              <a:buFont typeface="Times New Roman" pitchFamily="18" charset="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 разработка программы, реализующей данные алгоритмы;</a:t>
            </a:r>
          </a:p>
          <a:p>
            <a:pPr marL="0" indent="0">
              <a:buClrTx/>
              <a:buFont typeface="Times New Roman" pitchFamily="18" charset="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 оценка экономической эффективности программы;</a:t>
            </a:r>
          </a:p>
          <a:p>
            <a:pPr marL="0" indent="0">
              <a:buClrTx/>
              <a:buFont typeface="Times New Roman" pitchFamily="18" charset="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 анализ условий труда на рабочем месте специалиста.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2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5913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АКТУАЛЬНОСТЬ, ЦЕЛЬ, ЗАДАЧИ</a:t>
            </a:r>
            <a:endParaRPr lang="ru-RU" sz="3200" b="1" dirty="0"/>
          </a:p>
        </p:txBody>
      </p:sp>
      <p:pic>
        <p:nvPicPr>
          <p:cNvPr id="12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99592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1080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24396">
        <p14:switch dir="r"/>
      </p:transition>
    </mc:Choice>
    <mc:Fallback>
      <p:transition spd="slow" advTm="243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611560" y="1556792"/>
          <a:ext cx="8136904" cy="2629450"/>
        </p:xfrm>
        <a:graphic>
          <a:graphicData uri="http://schemas.openxmlformats.org/presentationml/2006/ole">
            <p:oleObj spid="_x0000_s30721" name="Visio" r:id="rId4" imgW="5930036" imgH="1910272" progId="">
              <p:embed/>
            </p:oleObj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5292080" y="5805264"/>
          <a:ext cx="3602037" cy="522287"/>
        </p:xfrm>
        <a:graphic>
          <a:graphicData uri="http://schemas.openxmlformats.org/presentationml/2006/ole">
            <p:oleObj spid="_x0000_s30733" name="Формула" r:id="rId5" imgW="1485720" imgH="215640" progId="Equation.3">
              <p:embed/>
            </p:oleObj>
          </a:graphicData>
        </a:graphic>
      </p:graphicFrame>
      <p:sp>
        <p:nvSpPr>
          <p:cNvPr id="1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279704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3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0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МОДЕЛИ ОПИСАНИЯ СИСТЕМЫ ЗАЩИТЫ</a:t>
            </a:r>
            <a:endParaRPr lang="ru-RU" sz="3200" b="1" dirty="0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5652120" y="5085184"/>
          <a:ext cx="2736850" cy="465138"/>
        </p:xfrm>
        <a:graphic>
          <a:graphicData uri="http://schemas.openxmlformats.org/presentationml/2006/ole">
            <p:oleObj spid="_x0000_s30734" name="Формула" r:id="rId6" imgW="1193760" imgH="203040" progId="Equation.3">
              <p:embed/>
            </p:oleObj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>
            <a:off x="6084168" y="1772816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1516063" y="1058863"/>
          <a:ext cx="1800225" cy="479425"/>
        </p:xfrm>
        <a:graphic>
          <a:graphicData uri="http://schemas.openxmlformats.org/presentationml/2006/ole">
            <p:oleObj spid="_x0000_s30736" name="Формула" r:id="rId7" imgW="850680" imgH="228600" progId="Equation.3">
              <p:embed/>
            </p:oleObj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3992563" y="1035050"/>
          <a:ext cx="1776412" cy="522288"/>
        </p:xfrm>
        <a:graphic>
          <a:graphicData uri="http://schemas.openxmlformats.org/presentationml/2006/ole">
            <p:oleObj spid="_x0000_s30737" name="Формула" r:id="rId8" imgW="863280" imgH="253800" progId="Equation.3">
              <p:embed/>
            </p:oleObj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6372200" y="1020519"/>
          <a:ext cx="1872208" cy="518401"/>
        </p:xfrm>
        <a:graphic>
          <a:graphicData uri="http://schemas.openxmlformats.org/presentationml/2006/ole">
            <p:oleObj spid="_x0000_s30738" name="Формула" r:id="rId9" imgW="825480" imgH="22860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0" y="4221088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Теоретико-множественный подход</a:t>
            </a:r>
            <a:endParaRPr lang="ru-R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24128" y="4221088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Теория управления</a:t>
            </a:r>
            <a:endParaRPr lang="ru-RU" sz="2000" b="1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4644008" y="4293096"/>
            <a:ext cx="0" cy="256490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3276476" y="4797425"/>
          <a:ext cx="1163638" cy="523875"/>
        </p:xfrm>
        <a:graphic>
          <a:graphicData uri="http://schemas.openxmlformats.org/presentationml/2006/ole">
            <p:oleObj spid="_x0000_s30740" name="Формула" r:id="rId10" imgW="507960" imgH="228600" progId="Equation.3">
              <p:embed/>
            </p:oleObj>
          </a:graphicData>
        </a:graphic>
      </p:graphicFrame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3276476" y="5445125"/>
          <a:ext cx="1149350" cy="517525"/>
        </p:xfrm>
        <a:graphic>
          <a:graphicData uri="http://schemas.openxmlformats.org/presentationml/2006/ole">
            <p:oleObj spid="_x0000_s30741" name="Формула" r:id="rId11" imgW="507960" imgH="228600" progId="Equation.3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7504" y="465313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Информация, провоцирующая угрозы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504" y="530120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Информация  о реализации угроз</a:t>
            </a:r>
            <a:endParaRPr lang="ru-RU" sz="20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3203848" y="1772816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3276476" y="6092825"/>
          <a:ext cx="1150938" cy="482600"/>
        </p:xfrm>
        <a:graphic>
          <a:graphicData uri="http://schemas.openxmlformats.org/presentationml/2006/ole">
            <p:oleObj spid="_x0000_s30742" name="Формула" r:id="rId12" imgW="482400" imgH="203040" progId="Equation.3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07504" y="5949280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Информация  о реальных угрозах</a:t>
            </a:r>
            <a:endParaRPr lang="ru-RU" sz="2000" dirty="0"/>
          </a:p>
        </p:txBody>
      </p:sp>
      <p:pic>
        <p:nvPicPr>
          <p:cNvPr id="49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1080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24396">
        <p14:switch dir="r"/>
      </p:transition>
    </mc:Choice>
    <mc:Fallback>
      <p:transition spd="slow" advTm="243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712968" cy="769441"/>
          </a:xfr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Рассмотрим автоматизированную систему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ru-RU" dirty="0" smtClean="0">
                <a:solidFill>
                  <a:schemeClr val="tx1"/>
                </a:solidFill>
              </a:rPr>
              <a:t>. Пусть  существуют такие угрозы </a:t>
            </a:r>
            <a:r>
              <a:rPr lang="en-US" i="1" dirty="0" smtClean="0">
                <a:solidFill>
                  <a:schemeClr val="tx1"/>
                </a:solidFill>
              </a:rPr>
              <a:t>z</a:t>
            </a:r>
            <a:r>
              <a:rPr lang="ru-RU" dirty="0" smtClean="0">
                <a:solidFill>
                  <a:schemeClr val="tx1"/>
                </a:solidFill>
              </a:rPr>
              <a:t>, для которых выполняется условие: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4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5913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pic>
        <p:nvPicPr>
          <p:cNvPr id="12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99592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564899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2200" dirty="0" smtClean="0"/>
              <a:t>Тогда решение задачи определения критических узлов системы сводится к решению следующих задач:</a:t>
            </a:r>
          </a:p>
          <a:p>
            <a:pPr algn="just" defTabSz="0">
              <a:buFont typeface="Times New Roman" pitchFamily="18" charset="0"/>
              <a:buChar char="-"/>
            </a:pPr>
            <a:r>
              <a:rPr lang="ru-RU" sz="2200" dirty="0" smtClean="0"/>
              <a:t> определение векторов реальных угроз и узлов, воздействия на которые злоумышленником наиболее вероятны;</a:t>
            </a:r>
          </a:p>
          <a:p>
            <a:pPr algn="just" defTabSz="0">
              <a:buFont typeface="Times New Roman" pitchFamily="18" charset="0"/>
              <a:buChar char="-"/>
            </a:pPr>
            <a:r>
              <a:rPr lang="ru-RU" sz="2200" dirty="0" smtClean="0"/>
              <a:t> определение управляемости системы злоумышленником;</a:t>
            </a:r>
          </a:p>
          <a:p>
            <a:pPr algn="just" defTabSz="0">
              <a:buFont typeface="Times New Roman" pitchFamily="18" charset="0"/>
              <a:buChar char="-"/>
            </a:pPr>
            <a:r>
              <a:rPr lang="ru-RU" sz="2200" dirty="0" smtClean="0"/>
              <a:t> определение критичных узлов системы, при реализации угроз на которые злоумышленник будет контролировать поведение системы;</a:t>
            </a:r>
          </a:p>
          <a:p>
            <a:pPr algn="just" defTabSz="0">
              <a:buFont typeface="Times New Roman" pitchFamily="18" charset="0"/>
              <a:buChar char="-"/>
            </a:pPr>
            <a:r>
              <a:rPr lang="ru-RU" sz="2200" dirty="0" smtClean="0"/>
              <a:t> анализ полученных данных и вывод о наличии критичных узлов.</a:t>
            </a: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814638" y="2047379"/>
          <a:ext cx="3192462" cy="517525"/>
        </p:xfrm>
        <a:graphic>
          <a:graphicData uri="http://schemas.openxmlformats.org/presentationml/2006/ole">
            <p:oleObj spid="_x0000_s97283" name="Формула" r:id="rId5" imgW="1409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1080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 advTm="24396">
        <p14:switch dir="r"/>
      </p:transition>
    </mc:Choice>
    <mc:Fallback>
      <p:transition spd="slow" advTm="243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5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196752"/>
            <a:ext cx="7416824" cy="306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91680" y="35913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МОДЕЛЬ БЕЗМАСШТАБНОЙ СЕТИ</a:t>
            </a:r>
            <a:endParaRPr lang="ru-RU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764704"/>
            <a:ext cx="2460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Случайный граф</a:t>
            </a:r>
            <a:endParaRPr lang="ru-RU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80112" y="764704"/>
            <a:ext cx="2991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Безмасштабная сеть</a:t>
            </a:r>
            <a:endParaRPr lang="ru-RU" sz="2200" b="1" dirty="0"/>
          </a:p>
        </p:txBody>
      </p:sp>
      <p:pic>
        <p:nvPicPr>
          <p:cNvPr id="17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4221088"/>
            <a:ext cx="4357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Свойства безмасштабной сети</a:t>
            </a:r>
            <a:endParaRPr lang="ru-RU" sz="22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95536" y="4725144"/>
          <a:ext cx="8280920" cy="1950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08312"/>
                <a:gridCol w="547260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Разреженность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На </a:t>
                      </a:r>
                      <a:r>
                        <a:rPr lang="en-US" sz="2200" dirty="0" smtClean="0"/>
                        <a:t>n</a:t>
                      </a:r>
                      <a:r>
                        <a:rPr lang="ru-RU" sz="2200" dirty="0" smtClean="0"/>
                        <a:t> вершинах </a:t>
                      </a:r>
                      <a:r>
                        <a:rPr lang="en-US" sz="2200" dirty="0" smtClean="0"/>
                        <a:t>kn</a:t>
                      </a:r>
                      <a:r>
                        <a:rPr lang="ru-RU" sz="2200" baseline="0" dirty="0" smtClean="0"/>
                        <a:t> ребер, </a:t>
                      </a:r>
                      <a:r>
                        <a:rPr lang="en-US" sz="2200" baseline="0" dirty="0" smtClean="0"/>
                        <a:t>k&gt;1</a:t>
                      </a:r>
                      <a:endParaRPr lang="ru-RU" sz="2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Небольшой диаметр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6-7</a:t>
                      </a:r>
                      <a:r>
                        <a:rPr lang="ru-RU" sz="2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ребер между любыми вершинами</a:t>
                      </a:r>
                      <a:endParaRPr lang="ru-RU" sz="2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Распределение степеней</a:t>
                      </a:r>
                      <a:r>
                        <a:rPr lang="ru-RU" sz="2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вершин</a:t>
                      </a:r>
                      <a:endParaRPr lang="ru-RU" sz="2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004048" y="6021288"/>
          <a:ext cx="2016224" cy="576064"/>
        </p:xfrm>
        <a:graphic>
          <a:graphicData uri="http://schemas.openxmlformats.org/presentationml/2006/ole">
            <p:oleObj spid="_x0000_s100353" name="Формула" r:id="rId6" imgW="79992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054725" y="4868863"/>
          <a:ext cx="2652713" cy="519112"/>
        </p:xfrm>
        <a:graphic>
          <a:graphicData uri="http://schemas.openxmlformats.org/presentationml/2006/ole">
            <p:oleObj spid="_x0000_s28675" name="Формула" r:id="rId4" imgW="1104840" imgH="21564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275856" y="5833085"/>
          <a:ext cx="2520280" cy="515512"/>
        </p:xfrm>
        <a:graphic>
          <a:graphicData uri="http://schemas.openxmlformats.org/presentationml/2006/ole">
            <p:oleObj spid="_x0000_s28676" name="Формула" r:id="rId5" imgW="1117440" imgH="22860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337425" y="5616575"/>
          <a:ext cx="1371600" cy="981075"/>
        </p:xfrm>
        <a:graphic>
          <a:graphicData uri="http://schemas.openxmlformats.org/presentationml/2006/ole">
            <p:oleObj spid="_x0000_s28677" name="Формула" r:id="rId6" imgW="533160" imgH="3808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9512" y="4941168"/>
            <a:ext cx="5832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cs typeface="Times New Roman" pitchFamily="18" charset="0"/>
              </a:rPr>
              <a:t>Множество наборов управляющих узлов:</a:t>
            </a:r>
            <a:endParaRPr lang="ru-RU" sz="2200" b="1" dirty="0"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5877272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cs typeface="Times New Roman" pitchFamily="18" charset="0"/>
              </a:rPr>
              <a:t>Максимальный набор</a:t>
            </a:r>
            <a:endParaRPr lang="ru-RU" sz="2200" b="1" dirty="0"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5878433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cs typeface="Times New Roman" pitchFamily="18" charset="0"/>
              </a:rPr>
              <a:t>такой, что</a:t>
            </a:r>
            <a:endParaRPr lang="ru-RU" sz="2200" b="1" dirty="0">
              <a:cs typeface="Times New Roman" pitchFamily="18" charset="0"/>
            </a:endParaRPr>
          </a:p>
        </p:txBody>
      </p:sp>
      <p:sp>
        <p:nvSpPr>
          <p:cNvPr id="1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6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35913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ОЦЕНКА КРИТИЧНОСТИ УЗЛОВ</a:t>
            </a:r>
            <a:endParaRPr lang="ru-RU" sz="3200" b="1" dirty="0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323528" y="1772816"/>
          <a:ext cx="8532440" cy="2083349"/>
        </p:xfrm>
        <a:graphic>
          <a:graphicData uri="http://schemas.openxmlformats.org/presentationml/2006/ole">
            <p:oleObj spid="_x0000_s28687" name="Visio" r:id="rId7" imgW="6524076" imgH="1594884" progId="">
              <p:embed/>
            </p:oleObj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060950" y="4005263"/>
          <a:ext cx="3848100" cy="542925"/>
        </p:xfrm>
        <a:graphic>
          <a:graphicData uri="http://schemas.openxmlformats.org/presentationml/2006/ole">
            <p:oleObj spid="_x0000_s28689" name="Формула" r:id="rId8" imgW="1612800" imgH="22860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9512" y="4077072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cs typeface="Times New Roman" pitchFamily="18" charset="0"/>
              </a:rPr>
              <a:t>Критерий управляемости Калмана:</a:t>
            </a:r>
            <a:endParaRPr lang="ru-RU" sz="2200" b="1" dirty="0">
              <a:cs typeface="Times New Roman" pitchFamily="18" charset="0"/>
            </a:endParaRP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4572000" y="1153120"/>
          <a:ext cx="385763" cy="547688"/>
        </p:xfrm>
        <a:graphic>
          <a:graphicData uri="http://schemas.openxmlformats.org/presentationml/2006/ole">
            <p:oleObj spid="_x0000_s28690" name="Формула" r:id="rId9" imgW="152280" imgH="215640" progId="Equation.3">
              <p:embed/>
            </p:oleObj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7452320" y="1124744"/>
          <a:ext cx="417513" cy="547687"/>
        </p:xfrm>
        <a:graphic>
          <a:graphicData uri="http://schemas.openxmlformats.org/presentationml/2006/ole">
            <p:oleObj spid="_x0000_s28692" name="Формула" r:id="rId10" imgW="164880" imgH="215640" progId="Equation.3">
              <p:embed/>
            </p:oleObj>
          </a:graphicData>
        </a:graphic>
      </p:graphicFrame>
      <p:pic>
        <p:nvPicPr>
          <p:cNvPr id="34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7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23528" y="1844824"/>
          <a:ext cx="2789455" cy="4437112"/>
        </p:xfrm>
        <a:graphic>
          <a:graphicData uri="http://schemas.openxmlformats.org/presentationml/2006/ole">
            <p:oleObj spid="_x0000_s55298" name="Visio" r:id="rId4" imgW="2194640" imgH="3472859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3648" y="0"/>
            <a:ext cx="7380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АЛГОРИТМ ПОИСКА КРИТИЧЕСКИХ УЗЛОВ</a:t>
            </a:r>
            <a:endParaRPr lang="ru-RU" sz="3200" b="1" dirty="0"/>
          </a:p>
        </p:txBody>
      </p:sp>
      <p:pic>
        <p:nvPicPr>
          <p:cNvPr id="13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127001" y="1196752"/>
          <a:ext cx="7053511" cy="5256584"/>
        </p:xfrm>
        <a:graphic>
          <a:graphicData uri="http://schemas.openxmlformats.org/presentationml/2006/ole">
            <p:oleObj spid="_x0000_s55300" name="Visio" r:id="rId6" imgW="4102831" imgH="272406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8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827584" y="744964"/>
          <a:ext cx="7591042" cy="6113036"/>
        </p:xfrm>
        <a:graphic>
          <a:graphicData uri="http://schemas.openxmlformats.org/presentationml/2006/ole">
            <p:oleObj spid="_x0000_s58370" name="Visio" r:id="rId4" imgW="7646730" imgH="6157846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1640" y="0"/>
            <a:ext cx="738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ПОИСК НАБОРА ПАРОСОЧЕТАНИЙ</a:t>
            </a:r>
            <a:endParaRPr lang="ru-RU" sz="3200" b="1" dirty="0"/>
          </a:p>
        </p:txBody>
      </p:sp>
      <p:pic>
        <p:nvPicPr>
          <p:cNvPr id="13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3923928" y="430765"/>
          <a:ext cx="4824536" cy="6427235"/>
        </p:xfrm>
        <a:graphic>
          <a:graphicData uri="http://schemas.openxmlformats.org/presentationml/2006/ole">
            <p:oleObj spid="_x0000_s75777" name="Visio" r:id="rId4" imgW="7128889" imgH="9484773" progId="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57163" y="3789363"/>
          <a:ext cx="3687762" cy="576262"/>
        </p:xfrm>
        <a:graphic>
          <a:graphicData uri="http://schemas.openxmlformats.org/presentationml/2006/ole">
            <p:oleObj spid="_x0000_s75779" name="Формула" r:id="rId5" imgW="2031840" imgH="31716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55576" y="2276872"/>
          <a:ext cx="2448272" cy="423739"/>
        </p:xfrm>
        <a:graphic>
          <a:graphicData uri="http://schemas.openxmlformats.org/presentationml/2006/ole">
            <p:oleObj spid="_x0000_s75780" name="Формула" r:id="rId6" imgW="1320480" imgH="228600" progId="Equation.3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259632" y="5085184"/>
          <a:ext cx="1440160" cy="575448"/>
        </p:xfrm>
        <a:graphic>
          <a:graphicData uri="http://schemas.openxmlformats.org/presentationml/2006/ole">
            <p:oleObj spid="_x0000_s75781" name="Формула" r:id="rId7" imgW="698400" imgH="27936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1700808"/>
            <a:ext cx="36070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Совокупность множеств:</a:t>
            </a:r>
            <a:endParaRPr lang="ru-RU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24944"/>
            <a:ext cx="3921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Правило выбора элемента-</a:t>
            </a:r>
          </a:p>
          <a:p>
            <a:r>
              <a:rPr lang="ru-RU" sz="2200" b="1" dirty="0" smtClean="0"/>
              <a:t>представителя:</a:t>
            </a:r>
            <a:endParaRPr lang="ru-RU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4581128"/>
            <a:ext cx="2552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Завершение при:</a:t>
            </a:r>
            <a:endParaRPr lang="ru-RU" sz="2200" b="1" dirty="0"/>
          </a:p>
        </p:txBody>
      </p:sp>
      <p:sp>
        <p:nvSpPr>
          <p:cNvPr id="1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15200" y="0"/>
            <a:ext cx="1828800" cy="365125"/>
          </a:xfrm>
        </p:spPr>
        <p:txBody>
          <a:bodyPr/>
          <a:lstStyle/>
          <a:p>
            <a:pPr algn="r"/>
            <a:fld id="{EA291906-7799-4ABE-9BBE-5361FFE354FA}" type="slidenum">
              <a:rPr lang="ru-RU" sz="32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pPr algn="r"/>
              <a:t>9</a:t>
            </a:fld>
            <a:endParaRPr lang="ru-RU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8" y="0"/>
            <a:ext cx="738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АЛГОРИТМ ПОИСКА СОП</a:t>
            </a:r>
            <a:endParaRPr lang="ru-RU" sz="3200" b="1" dirty="0"/>
          </a:p>
        </p:txBody>
      </p:sp>
      <p:pic>
        <p:nvPicPr>
          <p:cNvPr id="19" name="Picture 2" descr="C:\Users\HP\Desktop\МАИ\Диплом\mai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" y="-27383"/>
            <a:ext cx="1264603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19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4012</TotalTime>
  <Words>568</Words>
  <Application>Microsoft Office PowerPoint</Application>
  <PresentationFormat>Экран (4:3)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Воздушный поток</vt:lpstr>
      <vt:lpstr>Visio</vt:lpstr>
      <vt:lpstr>Формула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Галя</dc:creator>
  <cp:lastModifiedBy>Валерий Илющенко</cp:lastModifiedBy>
  <cp:revision>363</cp:revision>
  <cp:lastPrinted>2012-01-27T02:30:24Z</cp:lastPrinted>
  <dcterms:created xsi:type="dcterms:W3CDTF">2011-06-06T09:32:05Z</dcterms:created>
  <dcterms:modified xsi:type="dcterms:W3CDTF">2017-05-25T03:30:21Z</dcterms:modified>
</cp:coreProperties>
</file>