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76" r:id="rId7"/>
    <p:sldId id="266" r:id="rId8"/>
    <p:sldId id="267" r:id="rId9"/>
    <p:sldId id="268" r:id="rId10"/>
    <p:sldId id="272" r:id="rId11"/>
    <p:sldId id="273" r:id="rId12"/>
    <p:sldId id="274" r:id="rId13"/>
    <p:sldId id="271" r:id="rId14"/>
    <p:sldId id="269" r:id="rId15"/>
    <p:sldId id="270" r:id="rId16"/>
    <p:sldId id="258" r:id="rId17"/>
    <p:sldId id="259" r:id="rId18"/>
    <p:sldId id="260" r:id="rId19"/>
    <p:sldId id="261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E106-57C1-4A94-B184-1BF801BD21DE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E106-57C1-4A94-B184-1BF801BD21DE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3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E106-57C1-4A94-B184-1BF801BD21DE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06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E106-57C1-4A94-B184-1BF801BD21DE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10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E106-57C1-4A94-B184-1BF801BD21DE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83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E106-57C1-4A94-B184-1BF801BD21DE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8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E106-57C1-4A94-B184-1BF801BD21DE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01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E106-57C1-4A94-B184-1BF801BD21DE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1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E106-57C1-4A94-B184-1BF801BD21DE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6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E106-57C1-4A94-B184-1BF801BD21DE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6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E106-57C1-4A94-B184-1BF801BD21DE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61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1E106-57C1-4A94-B184-1BF801BD21DE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04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7179" y="255494"/>
            <a:ext cx="11504295" cy="6427694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ru-RU" b="1" dirty="0" smtClean="0">
                <a:latin typeface="Times New Roman" pitchFamily="18" charset="0"/>
              </a:rPr>
              <a:t>«МОСКОВСКИЙ АВИАЦИОННЫЙ ИНСТИТУТ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(национальный исследовательский университет) »</a:t>
            </a:r>
            <a:br>
              <a:rPr lang="ru-RU" b="1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 (МАИ)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Факультет: Прикладная математика и физика </a:t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 Учебный центр «ИНТЕГРАЦИЯ» </a:t>
            </a: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Кафедра 808Б</a:t>
            </a:r>
            <a:br>
              <a:rPr lang="ru-RU" dirty="0" smtClean="0">
                <a:latin typeface="Times New Roman" pitchFamily="18" charset="0"/>
              </a:rPr>
            </a:b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b="1" dirty="0" smtClean="0"/>
              <a:t>Выпускная квалификационная работа бакалавра</a:t>
            </a:r>
          </a:p>
          <a:p>
            <a:pPr>
              <a:spcBef>
                <a:spcPct val="50000"/>
              </a:spcBef>
            </a:pPr>
            <a:r>
              <a:rPr lang="ru-RU" b="1" dirty="0" smtClean="0"/>
              <a:t> </a:t>
            </a:r>
            <a:r>
              <a:rPr lang="ru-RU" sz="3200" b="1" dirty="0" smtClean="0">
                <a:latin typeface="Times New Roman" pitchFamily="18" charset="0"/>
              </a:rPr>
              <a:t>Система ранжирования объектов с учётом компетентности экспертов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Автор: </a:t>
            </a:r>
            <a:r>
              <a:rPr lang="ru-RU" dirty="0" err="1" smtClean="0">
                <a:latin typeface="Times New Roman" pitchFamily="18" charset="0"/>
              </a:rPr>
              <a:t>Эйхорн</a:t>
            </a:r>
            <a:r>
              <a:rPr lang="ru-RU" dirty="0" smtClean="0">
                <a:latin typeface="Times New Roman" pitchFamily="18" charset="0"/>
              </a:rPr>
              <a:t> Алексей Витальевич, студент группы 8О-410Бцк-13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Руководитель: к.ф.-м.н., доцент, доцент кафедры 808Б Олейников Владимир Петрович</a:t>
            </a:r>
          </a:p>
          <a:p>
            <a:pPr>
              <a:spcBef>
                <a:spcPct val="50000"/>
              </a:spcBef>
            </a:pPr>
            <a:endParaRPr lang="en-US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Серпухов 2017</a:t>
            </a:r>
          </a:p>
        </p:txBody>
      </p:sp>
      <p:pic>
        <p:nvPicPr>
          <p:cNvPr id="4" name="Picture 4" descr="mai_logo_leftba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" y="255494"/>
            <a:ext cx="165735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132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достигнуты, задачи решены, точки роста, области применения. Улучшения (изменение числа уровней оценки), нечёткие множества, 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лингвистические переменные.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8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анализа иерархий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9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анализа иерархий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6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анализа иерархий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анализа иерархий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анализа иерархий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9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55494"/>
            <a:ext cx="9144000" cy="642769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ru-RU" b="1" dirty="0" smtClean="0">
                <a:latin typeface="Times New Roman" pitchFamily="18" charset="0"/>
              </a:rPr>
              <a:t>«МОСКОВСКИЙ АВИАЦИОННЫЙ ИНСТИТУТ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(национальный исследовательский университет) »</a:t>
            </a:r>
            <a:br>
              <a:rPr lang="ru-RU" b="1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 (МАИ)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Факультет: Прикладная математика и физика </a:t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 Учебный центр «ИНТЕГРАЦИЯ» </a:t>
            </a: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Кафедра 808Б</a:t>
            </a:r>
            <a:br>
              <a:rPr lang="ru-RU" dirty="0" smtClean="0">
                <a:latin typeface="Times New Roman" pitchFamily="18" charset="0"/>
              </a:rPr>
            </a:b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b="1" dirty="0" smtClean="0"/>
              <a:t>Выпускная квалификационная работа магистра</a:t>
            </a:r>
          </a:p>
          <a:p>
            <a:pPr>
              <a:spcBef>
                <a:spcPct val="50000"/>
              </a:spcBef>
            </a:pPr>
            <a:r>
              <a:rPr lang="ru-RU" b="1" dirty="0" smtClean="0"/>
              <a:t> (магистерская диссертация)</a:t>
            </a:r>
          </a:p>
          <a:p>
            <a:pPr>
              <a:spcBef>
                <a:spcPct val="50000"/>
              </a:spcBef>
            </a:pPr>
            <a:r>
              <a:rPr lang="ru-RU" sz="3200" b="1" dirty="0" smtClean="0">
                <a:solidFill>
                  <a:schemeClr val="tx2"/>
                </a:solidFill>
                <a:latin typeface="Times New Roman" pitchFamily="18" charset="0"/>
              </a:rPr>
              <a:t>Система поддержки принятия решений позиционирования оптических приборов для определения визуальной доступности объектов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Автор: </a:t>
            </a:r>
            <a:r>
              <a:rPr lang="ru-RU" dirty="0" err="1" smtClean="0">
                <a:latin typeface="Times New Roman" pitchFamily="18" charset="0"/>
              </a:rPr>
              <a:t>Эйхорн</a:t>
            </a:r>
            <a:r>
              <a:rPr lang="ru-RU" dirty="0" smtClean="0">
                <a:latin typeface="Times New Roman" pitchFamily="18" charset="0"/>
              </a:rPr>
              <a:t> Алексей Витальевич, студент группы 8О-410Бцк-13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Руководитель: к.ф.-м.н. Олейников Владимир Петрович</a:t>
            </a:r>
          </a:p>
          <a:p>
            <a:pPr>
              <a:spcBef>
                <a:spcPct val="50000"/>
              </a:spcBef>
            </a:pPr>
            <a:endParaRPr lang="en-US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Серпухов 2017</a:t>
            </a:r>
          </a:p>
        </p:txBody>
      </p:sp>
      <p:pic>
        <p:nvPicPr>
          <p:cNvPr id="4" name="Picture 4" descr="mai_logo_leftb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" y="255494"/>
            <a:ext cx="165735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365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55494"/>
            <a:ext cx="9144000" cy="642769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ru-RU" b="1" dirty="0" smtClean="0">
                <a:latin typeface="Times New Roman" pitchFamily="18" charset="0"/>
              </a:rPr>
              <a:t>«МОСКОВСКИЙ АВИАЦИОННЫЙ ИНСТИТУТ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(национальный исследовательский университет) »</a:t>
            </a:r>
            <a:br>
              <a:rPr lang="ru-RU" b="1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 (МАИ)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Факультет: Прикладная математика и физика </a:t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 Учебный центр «ИНТЕГРАЦИЯ» </a:t>
            </a: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Кафедра 808Б</a:t>
            </a:r>
            <a:br>
              <a:rPr lang="ru-RU" dirty="0" smtClean="0">
                <a:latin typeface="Times New Roman" pitchFamily="18" charset="0"/>
              </a:rPr>
            </a:b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b="1" dirty="0" smtClean="0"/>
              <a:t>Выпускная квалификационная работа магистра</a:t>
            </a:r>
          </a:p>
          <a:p>
            <a:pPr>
              <a:spcBef>
                <a:spcPct val="50000"/>
              </a:spcBef>
            </a:pPr>
            <a:r>
              <a:rPr lang="ru-RU" b="1" dirty="0" smtClean="0"/>
              <a:t> (магистерская диссертация)</a:t>
            </a:r>
          </a:p>
          <a:p>
            <a:pPr>
              <a:spcBef>
                <a:spcPct val="50000"/>
              </a:spcBef>
            </a:pPr>
            <a:r>
              <a:rPr lang="ru-RU" sz="3200" b="1" dirty="0" smtClean="0">
                <a:solidFill>
                  <a:schemeClr val="tx2"/>
                </a:solidFill>
                <a:latin typeface="Times New Roman" pitchFamily="18" charset="0"/>
              </a:rPr>
              <a:t>Система поддержки принятия решений позиционирования оптических приборов для определения визуальной доступности объектов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Автор: </a:t>
            </a:r>
            <a:r>
              <a:rPr lang="ru-RU" dirty="0" err="1" smtClean="0">
                <a:latin typeface="Times New Roman" pitchFamily="18" charset="0"/>
              </a:rPr>
              <a:t>Эйхорн</a:t>
            </a:r>
            <a:r>
              <a:rPr lang="ru-RU" dirty="0" smtClean="0">
                <a:latin typeface="Times New Roman" pitchFamily="18" charset="0"/>
              </a:rPr>
              <a:t> Алексей Витальевич, студент группы 8О-410Бцк-13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Руководитель: к.ф.-м.н. Олейников Владимир Петрович</a:t>
            </a:r>
          </a:p>
          <a:p>
            <a:pPr>
              <a:spcBef>
                <a:spcPct val="50000"/>
              </a:spcBef>
            </a:pPr>
            <a:endParaRPr lang="en-US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Серпухов 2017</a:t>
            </a:r>
          </a:p>
        </p:txBody>
      </p:sp>
      <p:pic>
        <p:nvPicPr>
          <p:cNvPr id="4" name="Picture 4" descr="mai_logo_leftb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" y="255494"/>
            <a:ext cx="165735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36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55494"/>
            <a:ext cx="9144000" cy="642769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ru-RU" b="1" dirty="0" smtClean="0">
                <a:latin typeface="Times New Roman" pitchFamily="18" charset="0"/>
              </a:rPr>
              <a:t>«МОСКОВСКИЙ АВИАЦИОННЫЙ ИНСТИТУТ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(национальный исследовательский университет) »</a:t>
            </a:r>
            <a:br>
              <a:rPr lang="ru-RU" b="1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 (МАИ)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Факультет: Прикладная математика и физика </a:t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 Учебный центр «ИНТЕГРАЦИЯ» </a:t>
            </a: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Кафедра 808Б</a:t>
            </a:r>
            <a:br>
              <a:rPr lang="ru-RU" dirty="0" smtClean="0">
                <a:latin typeface="Times New Roman" pitchFamily="18" charset="0"/>
              </a:rPr>
            </a:b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b="1" dirty="0" smtClean="0"/>
              <a:t>Выпускная квалификационная работа магистра</a:t>
            </a:r>
          </a:p>
          <a:p>
            <a:pPr>
              <a:spcBef>
                <a:spcPct val="50000"/>
              </a:spcBef>
            </a:pPr>
            <a:r>
              <a:rPr lang="ru-RU" b="1" dirty="0" smtClean="0"/>
              <a:t> (магистерская диссертация)</a:t>
            </a:r>
          </a:p>
          <a:p>
            <a:pPr>
              <a:spcBef>
                <a:spcPct val="50000"/>
              </a:spcBef>
            </a:pPr>
            <a:r>
              <a:rPr lang="ru-RU" sz="3200" b="1" dirty="0" smtClean="0">
                <a:solidFill>
                  <a:schemeClr val="tx2"/>
                </a:solidFill>
                <a:latin typeface="Times New Roman" pitchFamily="18" charset="0"/>
              </a:rPr>
              <a:t>Система поддержки принятия решений позиционирования оптических приборов для определения визуальной доступности объектов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Автор: </a:t>
            </a:r>
            <a:r>
              <a:rPr lang="ru-RU" dirty="0" err="1" smtClean="0">
                <a:latin typeface="Times New Roman" pitchFamily="18" charset="0"/>
              </a:rPr>
              <a:t>Эйхорн</a:t>
            </a:r>
            <a:r>
              <a:rPr lang="ru-RU" dirty="0" smtClean="0">
                <a:latin typeface="Times New Roman" pitchFamily="18" charset="0"/>
              </a:rPr>
              <a:t> Алексей Витальевич, студент группы 8О-410Бцк-13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Руководитель: к.ф.-м.н. Олейников Владимир Петрович</a:t>
            </a:r>
          </a:p>
          <a:p>
            <a:pPr>
              <a:spcBef>
                <a:spcPct val="50000"/>
              </a:spcBef>
            </a:pPr>
            <a:endParaRPr lang="en-US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Серпухов 2017</a:t>
            </a:r>
          </a:p>
        </p:txBody>
      </p:sp>
      <p:pic>
        <p:nvPicPr>
          <p:cNvPr id="4" name="Picture 4" descr="mai_logo_leftb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" y="255494"/>
            <a:ext cx="165735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55494"/>
            <a:ext cx="9144000" cy="642769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ru-RU" b="1" dirty="0" smtClean="0">
                <a:latin typeface="Times New Roman" pitchFamily="18" charset="0"/>
              </a:rPr>
              <a:t>«МОСКОВСКИЙ АВИАЦИОННЫЙ ИНСТИТУТ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(национальный исследовательский университет) »</a:t>
            </a:r>
            <a:br>
              <a:rPr lang="ru-RU" b="1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 (МАИ)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Факультет: Прикладная математика и физика </a:t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 Учебный центр «ИНТЕГРАЦИЯ» </a:t>
            </a: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Кафедра 808Б</a:t>
            </a:r>
            <a:br>
              <a:rPr lang="ru-RU" dirty="0" smtClean="0">
                <a:latin typeface="Times New Roman" pitchFamily="18" charset="0"/>
              </a:rPr>
            </a:b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b="1" dirty="0" smtClean="0"/>
              <a:t>Выпускная квалификационная работа магистра</a:t>
            </a:r>
          </a:p>
          <a:p>
            <a:pPr>
              <a:spcBef>
                <a:spcPct val="50000"/>
              </a:spcBef>
            </a:pPr>
            <a:r>
              <a:rPr lang="ru-RU" b="1" dirty="0" smtClean="0"/>
              <a:t> (магистерская диссертация)</a:t>
            </a:r>
          </a:p>
          <a:p>
            <a:pPr>
              <a:spcBef>
                <a:spcPct val="50000"/>
              </a:spcBef>
            </a:pPr>
            <a:r>
              <a:rPr lang="ru-RU" sz="3200" b="1" dirty="0" smtClean="0">
                <a:solidFill>
                  <a:schemeClr val="tx2"/>
                </a:solidFill>
                <a:latin typeface="Times New Roman" pitchFamily="18" charset="0"/>
              </a:rPr>
              <a:t>Система поддержки принятия решений позиционирования оптических приборов для определения визуальной доступности объектов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Автор: </a:t>
            </a:r>
            <a:r>
              <a:rPr lang="ru-RU" dirty="0" err="1" smtClean="0">
                <a:latin typeface="Times New Roman" pitchFamily="18" charset="0"/>
              </a:rPr>
              <a:t>Эйхорн</a:t>
            </a:r>
            <a:r>
              <a:rPr lang="ru-RU" dirty="0" smtClean="0">
                <a:latin typeface="Times New Roman" pitchFamily="18" charset="0"/>
              </a:rPr>
              <a:t> Алексей Витальевич, студент группы 8О-410Бцк-13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Руководитель: к.ф.-м.н. Олейников Владимир Петрович</a:t>
            </a:r>
          </a:p>
          <a:p>
            <a:pPr>
              <a:spcBef>
                <a:spcPct val="50000"/>
              </a:spcBef>
            </a:pPr>
            <a:endParaRPr lang="en-US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Серпухов 2017</a:t>
            </a:r>
          </a:p>
        </p:txBody>
      </p:sp>
      <p:pic>
        <p:nvPicPr>
          <p:cNvPr id="4" name="Picture 4" descr="mai_logo_leftb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" y="255494"/>
            <a:ext cx="165735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069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Цель, задачи, актуальность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19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программ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23304"/>
              </p:ext>
            </p:extLst>
          </p:nvPr>
        </p:nvGraphicFramePr>
        <p:xfrm>
          <a:off x="838200" y="1234439"/>
          <a:ext cx="10683244" cy="5696102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776538">
                  <a:extLst>
                    <a:ext uri="{9D8B030D-6E8A-4147-A177-3AD203B41FA5}">
                      <a16:colId xmlns:a16="http://schemas.microsoft.com/office/drawing/2014/main" val="2943413150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129397566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684321809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131813151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999401091"/>
                    </a:ext>
                  </a:extLst>
                </a:gridCol>
                <a:gridCol w="1858828">
                  <a:extLst>
                    <a:ext uri="{9D8B030D-6E8A-4147-A177-3AD203B41FA5}">
                      <a16:colId xmlns:a16="http://schemas.microsoft.com/office/drawing/2014/main" val="2439184763"/>
                    </a:ext>
                  </a:extLst>
                </a:gridCol>
                <a:gridCol w="1290141">
                  <a:extLst>
                    <a:ext uri="{9D8B030D-6E8A-4147-A177-3AD203B41FA5}">
                      <a16:colId xmlns:a16="http://schemas.microsoft.com/office/drawing/2014/main" val="1011123697"/>
                    </a:ext>
                  </a:extLst>
                </a:gridCol>
              </a:tblGrid>
              <a:tr h="130066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Программа   </a:t>
                      </a:r>
                      <a:r>
                        <a:rPr lang="ru-RU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СППР «Выбор»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Мыслитель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MPRIORITY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 Decisions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MakeItRational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PriEsT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580239240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ГИП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436626200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Русификация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947712351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История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380807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Экспорт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2567586211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659097253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111213039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Лицензия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2823960062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Информация об экспертах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509878748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185738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Согласованность и компетентность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119244095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Итоговый результат: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86499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46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анализа иерархий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1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программ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23304"/>
              </p:ext>
            </p:extLst>
          </p:nvPr>
        </p:nvGraphicFramePr>
        <p:xfrm>
          <a:off x="838200" y="1234439"/>
          <a:ext cx="10683244" cy="538527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776538">
                  <a:extLst>
                    <a:ext uri="{9D8B030D-6E8A-4147-A177-3AD203B41FA5}">
                      <a16:colId xmlns:a16="http://schemas.microsoft.com/office/drawing/2014/main" val="2943413150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129397566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684321809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131813151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999401091"/>
                    </a:ext>
                  </a:extLst>
                </a:gridCol>
                <a:gridCol w="1858828">
                  <a:extLst>
                    <a:ext uri="{9D8B030D-6E8A-4147-A177-3AD203B41FA5}">
                      <a16:colId xmlns:a16="http://schemas.microsoft.com/office/drawing/2014/main" val="2439184763"/>
                    </a:ext>
                  </a:extLst>
                </a:gridCol>
                <a:gridCol w="1290141">
                  <a:extLst>
                    <a:ext uri="{9D8B030D-6E8A-4147-A177-3AD203B41FA5}">
                      <a16:colId xmlns:a16="http://schemas.microsoft.com/office/drawing/2014/main" val="1011123697"/>
                    </a:ext>
                  </a:extLst>
                </a:gridCol>
              </a:tblGrid>
              <a:tr h="130066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Программа   </a:t>
                      </a:r>
                      <a:r>
                        <a:rPr lang="ru-RU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СППР «Выбор»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Мыслитель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MPRIORITY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 Decisions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MakeItRational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PriEsT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580239240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ГИП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436626200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Русификация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947712351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История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380807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Экспорт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2567586211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659097253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111213039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Лицензия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2823960062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Информация об экспертах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509878748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185738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Согласованность и компетентность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119244095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Итоговый результат: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86499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68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к программе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4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программы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35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Математическая модель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8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Согласованность и компетентность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5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7269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266</Words>
  <Application>Microsoft Office PowerPoint</Application>
  <PresentationFormat>Широкоэкранный</PresentationFormat>
  <Paragraphs>223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Цель, задачи, актуальность</vt:lpstr>
      <vt:lpstr>Метода анализа иерархий</vt:lpstr>
      <vt:lpstr>Сравнение программ</vt:lpstr>
      <vt:lpstr>Требования к программе</vt:lpstr>
      <vt:lpstr>Алгоритм программы</vt:lpstr>
      <vt:lpstr>Математическая модель</vt:lpstr>
      <vt:lpstr>Согласованность и компетентность</vt:lpstr>
      <vt:lpstr>Пример</vt:lpstr>
      <vt:lpstr>Заключение</vt:lpstr>
      <vt:lpstr>Метода анализа иерархий</vt:lpstr>
      <vt:lpstr>Метода анализа иерархий</vt:lpstr>
      <vt:lpstr>Метода анализа иерархий</vt:lpstr>
      <vt:lpstr>Метода анализа иерархий</vt:lpstr>
      <vt:lpstr>Метода анализа иерархий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программ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10</cp:revision>
  <dcterms:created xsi:type="dcterms:W3CDTF">2017-06-19T10:23:08Z</dcterms:created>
  <dcterms:modified xsi:type="dcterms:W3CDTF">2017-06-19T11:08:42Z</dcterms:modified>
</cp:coreProperties>
</file>