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SHANGI" initials="H" lastIdx="1" clrIdx="0">
    <p:extLst>
      <p:ext uri="{19B8F6BF-5375-455C-9EA6-DF929625EA0E}">
        <p15:presenceInfo xmlns:p15="http://schemas.microsoft.com/office/powerpoint/2012/main" userId="76b7bc285f2ff8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1T23:45:39.004" idx="1">
    <p:pos x="5784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0" y="-4501"/>
            <a:ext cx="9189300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JYOTI MANOJ MANDAL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41000" y="1041949"/>
            <a:ext cx="8565600" cy="504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Old English Text MT" panose="03040902040508030806" pitchFamily="66" charset="0"/>
              </a:rPr>
              <a:t>Title: Customer Trends and Behavior Analysis for Sprocket Central Pty Ltd</a:t>
            </a:r>
            <a:r>
              <a:rPr dirty="0">
                <a:latin typeface="Old English Text MT" panose="03040902040508030806" pitchFamily="66" charset="0"/>
              </a:rPr>
              <a:t>.</a:t>
            </a:r>
          </a:p>
        </p:txBody>
      </p:sp>
      <p:sp>
        <p:nvSpPr>
          <p:cNvPr id="124" name="Shape 73"/>
          <p:cNvSpPr/>
          <p:nvPr/>
        </p:nvSpPr>
        <p:spPr>
          <a:xfrm>
            <a:off x="56825" y="1765287"/>
            <a:ext cx="4366975" cy="2888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Welcome to the presentation on Customer Trends and Behavior Analysis for Sprocket Central Pty Ltd.</a:t>
            </a:r>
          </a:p>
          <a:p>
            <a:r>
              <a:rPr lang="en-US" sz="1400" dirty="0"/>
              <a:t>Sprocket Central is a long-standing client of KPMG, specializing in high-quality bikes and accessible cycling accessories.</a:t>
            </a:r>
          </a:p>
          <a:p>
            <a:r>
              <a:rPr lang="en-US" sz="1400" dirty="0"/>
              <a:t>The goal of this analysis is to gain valuable insights from Sprocket Central's existing customer dataset in order to understand customer trends and behavior.</a:t>
            </a:r>
          </a:p>
          <a:p>
            <a:r>
              <a:rPr lang="en-US" sz="1400" dirty="0"/>
              <a:t>By leveraging data-driven insights, we aim to help Sprocket Central boost their business and drive value through targeted marketing strategies.</a:t>
            </a:r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969973" y="3289336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16974-3650-4CD6-A74D-FD4806E48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65" y="1709061"/>
            <a:ext cx="4177786" cy="30011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4" y="1103974"/>
            <a:ext cx="4366975" cy="3612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phase involves a comprehensive exploration of the customer dataset.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Perform statistical analysis and visualizations to gain insights into the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Understand the distributions, correlations, and patterns within each dataset.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Analyze customer demographics, behavior, and transactional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Identify any missing values or data inconsistencies that need to be addressed.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Conduct exploratory data analysis to uncover initial findings and trends.</a:t>
            </a:r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BB192-9806-4F9C-BA7B-6FC192B6E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26" y="1103974"/>
            <a:ext cx="4514850" cy="38654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305993"/>
            <a:ext cx="4134600" cy="3384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In this phase, we develop models to analyze customer trends and behavior further.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Utilize machine learning and data mining techniques to build predictive models.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Implement customer segmentation approaches to identify distinct customer groups.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Apply statistical modeling to understand the factors influencing customer behavior.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Use appropriate algorithms to forecast customer preferences and purchase patterns.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Fine-tune the models based on performance evaluation and validation.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93436-0083-4FC6-96ED-BEC1394C9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305993"/>
            <a:ext cx="4514850" cy="338422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190860"/>
            <a:ext cx="4134600" cy="3631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This phase focuses on interpreting the results and deriving actionable insights.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Analyze the output of the developed models and extract meaningful conclusions.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Identify key trends, patterns, and factors influencing customer behavior.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Generate insights related to customer preferences, purchasing habits, and demographics.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Provide recommendations for targeted marketing strategies and customer engagement.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Highlight the potential value and impact of leveraging the analysis for business growth.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03AA0-B020-494B-A1B0-694750BDA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138020"/>
            <a:ext cx="4692502" cy="368482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18163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18163" y="661798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D6B450-4242-49E0-BBCF-061ADFB26B98}"/>
              </a:ext>
            </a:extLst>
          </p:cNvPr>
          <p:cNvSpPr txBox="1"/>
          <p:nvPr/>
        </p:nvSpPr>
        <p:spPr>
          <a:xfrm>
            <a:off x="151745" y="-95694"/>
            <a:ext cx="6251944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  <a:latin typeface="Algerian" panose="04020705040A02060702" pitchFamily="82" charset="0"/>
              </a:rPr>
              <a:t>Conclusion: 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FillTx/>
              <a:latin typeface="Algerian" panose="04020705040A02060702" pitchFamily="82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F3003-A60F-463E-820D-5CA18EF1462B}"/>
              </a:ext>
            </a:extLst>
          </p:cNvPr>
          <p:cNvSpPr txBox="1"/>
          <p:nvPr/>
        </p:nvSpPr>
        <p:spPr>
          <a:xfrm>
            <a:off x="244550" y="1024712"/>
            <a:ext cx="7091916" cy="33547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800" i="1" dirty="0">
                <a:solidFill>
                  <a:schemeClr val="bg1">
                    <a:lumMod val="85000"/>
                  </a:schemeClr>
                </a:solidFill>
                <a:latin typeface="Copperplate Gothic Bold" panose="020E0705020206020404" pitchFamily="34" charset="0"/>
              </a:rPr>
              <a:t>Summarize the key findings and insights derived from the analysis.</a:t>
            </a:r>
          </a:p>
          <a:p>
            <a:r>
              <a:rPr lang="en-US" sz="1800" i="1" dirty="0">
                <a:solidFill>
                  <a:schemeClr val="bg1">
                    <a:lumMod val="85000"/>
                  </a:schemeClr>
                </a:solidFill>
                <a:latin typeface="Copperplate Gothic Bold" panose="020E0705020206020404" pitchFamily="34" charset="0"/>
              </a:rPr>
              <a:t>Emphasize the importance of leveraging data-driven insights for targeted marketing.</a:t>
            </a:r>
          </a:p>
          <a:p>
            <a:r>
              <a:rPr lang="en-US" sz="1800" i="1" dirty="0">
                <a:solidFill>
                  <a:schemeClr val="bg1">
                    <a:lumMod val="85000"/>
                  </a:schemeClr>
                </a:solidFill>
                <a:latin typeface="Copperplate Gothic Bold" panose="020E0705020206020404" pitchFamily="34" charset="0"/>
              </a:rPr>
              <a:t>Present recommendations based on the identified customer trends and behavior patterns.</a:t>
            </a:r>
          </a:p>
          <a:p>
            <a:r>
              <a:rPr lang="en-US" sz="1800" i="1" dirty="0">
                <a:solidFill>
                  <a:schemeClr val="bg1">
                    <a:lumMod val="85000"/>
                  </a:schemeClr>
                </a:solidFill>
                <a:latin typeface="Copperplate Gothic Bold" panose="020E0705020206020404" pitchFamily="34" charset="0"/>
              </a:rPr>
              <a:t>Highlight the potential business value and competitive advantage that can be achieved.</a:t>
            </a:r>
          </a:p>
          <a:p>
            <a:r>
              <a:rPr lang="en-US" sz="1800" i="1" dirty="0">
                <a:solidFill>
                  <a:schemeClr val="bg1">
                    <a:lumMod val="85000"/>
                  </a:schemeClr>
                </a:solidFill>
                <a:latin typeface="Copperplate Gothic Bold" panose="020E0705020206020404" pitchFamily="34" charset="0"/>
              </a:rPr>
              <a:t>Conclude by expressing readiness to support Sprocket Central in implementing the recommendations and driving business growth.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E0967-D730-4BF9-8DBF-2F0B58317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92" y="2413590"/>
            <a:ext cx="2684872" cy="272990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Recommendations: 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0" y="820525"/>
            <a:ext cx="8565600" cy="4256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0" i="1" dirty="0">
                <a:latin typeface="+mn-lt"/>
              </a:rPr>
              <a:t>    Targeted Marketing Campaigns:</a:t>
            </a:r>
          </a:p>
          <a:p>
            <a:pPr marL="171450" lvl="1" indent="-171450">
              <a:buFont typeface="Wingdings" panose="05000000000000000000" pitchFamily="2" charset="2"/>
              <a:buChar char="q"/>
            </a:pPr>
            <a:r>
              <a:rPr lang="en-US" sz="1200" i="1" dirty="0"/>
              <a:t>Design personalized marketing campaigns based on customer segments.</a:t>
            </a:r>
          </a:p>
          <a:p>
            <a:pPr marL="171450" lvl="1" indent="-171450">
              <a:buFont typeface="Wingdings" panose="05000000000000000000" pitchFamily="2" charset="2"/>
              <a:buChar char="q"/>
            </a:pPr>
            <a:r>
              <a:rPr lang="en-US" sz="1200" i="1" dirty="0"/>
              <a:t>Tailor marketing messages and promotions to customer preferences and demographics.</a:t>
            </a:r>
          </a:p>
          <a:p>
            <a:r>
              <a:rPr lang="en-US" sz="1200" b="0" i="1" dirty="0">
                <a:latin typeface="+mn-lt"/>
              </a:rPr>
              <a:t>     Product Assortment Optimization:</a:t>
            </a:r>
          </a:p>
          <a:p>
            <a:pPr marL="171450" lvl="1" indent="-171450">
              <a:buFont typeface="Wingdings" panose="05000000000000000000" pitchFamily="2" charset="2"/>
              <a:buChar char="q"/>
            </a:pPr>
            <a:r>
              <a:rPr lang="en-US" sz="1200" i="1" dirty="0"/>
              <a:t>Analyze transaction data to identify popular products and customer preferences.</a:t>
            </a:r>
          </a:p>
          <a:p>
            <a:pPr marL="171450" lvl="1" indent="-171450">
              <a:buFont typeface="Wingdings" panose="05000000000000000000" pitchFamily="2" charset="2"/>
              <a:buChar char="q"/>
            </a:pPr>
            <a:r>
              <a:rPr lang="en-US" sz="1200" i="1" dirty="0"/>
              <a:t>Optimize product assortment and introduce new items based on emerging trends.</a:t>
            </a:r>
          </a:p>
          <a:p>
            <a:r>
              <a:rPr lang="en-US" sz="1200" b="0" i="1" dirty="0">
                <a:latin typeface="+mn-lt"/>
              </a:rPr>
              <a:t>    Customer Retention Strategies:</a:t>
            </a:r>
          </a:p>
          <a:p>
            <a:pPr marL="171450" lvl="1" indent="-171450">
              <a:buFont typeface="Wingdings" panose="05000000000000000000" pitchFamily="2" charset="2"/>
              <a:buChar char="q"/>
            </a:pPr>
            <a:r>
              <a:rPr lang="en-US" sz="1200" i="1" dirty="0"/>
              <a:t>Implement loyalty programs, special offers, and personalized recommendations.</a:t>
            </a:r>
          </a:p>
          <a:p>
            <a:pPr marL="171450" lvl="1" indent="-171450">
              <a:buFont typeface="Wingdings" panose="05000000000000000000" pitchFamily="2" charset="2"/>
              <a:buChar char="q"/>
            </a:pPr>
            <a:r>
              <a:rPr lang="en-US" sz="1200" i="1" dirty="0"/>
              <a:t>Enhance the customer experience to encourage repeat purchases and loyalty.</a:t>
            </a:r>
          </a:p>
          <a:p>
            <a:r>
              <a:rPr lang="en-US" sz="1200" b="0" i="1" dirty="0">
                <a:latin typeface="+mn-lt"/>
              </a:rPr>
              <a:t>    Geographic Targeting:</a:t>
            </a:r>
          </a:p>
          <a:p>
            <a:pPr marL="171450" lvl="1" indent="-171450">
              <a:buFont typeface="Wingdings" panose="05000000000000000000" pitchFamily="2" charset="2"/>
              <a:buChar char="q"/>
            </a:pPr>
            <a:r>
              <a:rPr lang="en-US" sz="1200" i="1" dirty="0"/>
              <a:t>Identify regions with high customer concentration from address data.</a:t>
            </a:r>
          </a:p>
          <a:p>
            <a:pPr marL="171450" lvl="1" indent="-171450">
              <a:buFont typeface="Wingdings" panose="05000000000000000000" pitchFamily="2" charset="2"/>
              <a:buChar char="q"/>
            </a:pPr>
            <a:r>
              <a:rPr lang="en-US" sz="1200" i="1" dirty="0"/>
              <a:t>Develop targeted marketing campaigns specific to these areas.</a:t>
            </a:r>
          </a:p>
          <a:p>
            <a:r>
              <a:rPr lang="en-US" sz="1200" b="0" i="1" dirty="0">
                <a:latin typeface="+mn-lt"/>
              </a:rPr>
              <a:t>    Customer Segmentation Refinement:</a:t>
            </a:r>
          </a:p>
          <a:p>
            <a:pPr marL="171450" lvl="1" indent="-171450">
              <a:buFont typeface="Wingdings" panose="05000000000000000000" pitchFamily="2" charset="2"/>
              <a:buChar char="q"/>
            </a:pPr>
            <a:r>
              <a:rPr lang="en-US" sz="1200" i="1" dirty="0"/>
              <a:t>Continuously update customer segments based on evolving trends.</a:t>
            </a:r>
          </a:p>
          <a:p>
            <a:pPr marL="171450" lvl="1" indent="-171450">
              <a:buFont typeface="Wingdings" panose="05000000000000000000" pitchFamily="2" charset="2"/>
              <a:buChar char="q"/>
            </a:pPr>
            <a:r>
              <a:rPr lang="en-US" sz="1200" i="1" dirty="0"/>
              <a:t>Improve segmentation accuracy using customer feedback and engagement metrics.</a:t>
            </a:r>
          </a:p>
          <a:p>
            <a:r>
              <a:rPr lang="en-US" sz="1200" b="0" i="1" dirty="0">
                <a:latin typeface="+mn-lt"/>
              </a:rPr>
              <a:t>    Social Media and Influencer Marketing:</a:t>
            </a:r>
          </a:p>
          <a:p>
            <a:pPr marL="171450" lvl="1" indent="-171450">
              <a:buFont typeface="Wingdings" panose="05000000000000000000" pitchFamily="2" charset="2"/>
              <a:buChar char="q"/>
            </a:pPr>
            <a:r>
              <a:rPr lang="en-US" sz="1200" i="1" dirty="0"/>
              <a:t>Leverage social media platforms and collaborate with influencers.</a:t>
            </a:r>
          </a:p>
          <a:p>
            <a:pPr marL="171450" lvl="1" indent="-171450">
              <a:buFont typeface="Wingdings" panose="05000000000000000000" pitchFamily="2" charset="2"/>
              <a:buChar char="q"/>
            </a:pPr>
            <a:r>
              <a:rPr lang="en-US" sz="1200" i="1" dirty="0"/>
              <a:t>Reach a wider audience and increase brand visibility.</a:t>
            </a:r>
          </a:p>
          <a:p>
            <a:r>
              <a:rPr lang="en-US" sz="1200" b="0" i="1" dirty="0">
                <a:latin typeface="+mn-lt"/>
              </a:rPr>
              <a:t>    Customer Feedback and Reviews:</a:t>
            </a:r>
          </a:p>
          <a:p>
            <a:pPr marL="171450" lvl="1" indent="-171450">
              <a:buFont typeface="Wingdings" panose="05000000000000000000" pitchFamily="2" charset="2"/>
              <a:buChar char="q"/>
            </a:pPr>
            <a:r>
              <a:rPr lang="en-US" sz="1200" i="1" dirty="0"/>
              <a:t>Encourage customers to provide feedback and reviews.</a:t>
            </a:r>
          </a:p>
          <a:p>
            <a:pPr marL="171450" lvl="1" indent="-171450">
              <a:buFont typeface="Wingdings" panose="05000000000000000000" pitchFamily="2" charset="2"/>
              <a:buChar char="q"/>
            </a:pPr>
            <a:r>
              <a:rPr lang="en-US" sz="1200" i="1" dirty="0"/>
              <a:t>Use feedback to improve products and customer experience.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FEF1B-D426-4259-8A1D-D24ED42F30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67" y="3806456"/>
            <a:ext cx="3211033" cy="13370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568</Words>
  <Application>Microsoft Office PowerPoint</Application>
  <PresentationFormat>On-screen Show (16:9)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Copperplate Gothic Bold</vt:lpstr>
      <vt:lpstr>Old English Text MT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HOSHANGI</dc:creator>
  <cp:lastModifiedBy>HOSHANGI</cp:lastModifiedBy>
  <cp:revision>9</cp:revision>
  <dcterms:modified xsi:type="dcterms:W3CDTF">2023-06-21T18:26:32Z</dcterms:modified>
</cp:coreProperties>
</file>