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5C58-3B21-4401-80FB-8C6266FC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17AE5-68D6-46A0-92A8-2654D170D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C855-15CE-4353-B55C-8A225FB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CA26-CF02-47A3-91ED-27AABA02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E237-9094-45F2-9D79-7AAB3633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7FA4-C28A-4A25-85BD-6CBE565F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B1731-09CE-4A4D-BDF4-54555B98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AC17-4FC5-4413-8FCD-1C5096E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1F8F-AD8D-4EF4-84BD-3E057CA1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1416-D141-4FA4-A265-844A614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8CC4E-ABA6-4FDA-AF47-6892FF7F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FB29-69FB-490D-B14F-765FE8EF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14D4-F297-4D81-82CB-2D9BA6E3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C7B6-1D1E-4472-8FA8-C598A75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681B-F0A9-4BF2-A542-9D36B72B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82C4-6D9C-49D8-9C51-71B8A1B5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7C5C-B467-4BF2-A8F8-F76D9BC1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9A7B-52C6-42D8-9811-A5F7C541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12F8-831B-442E-8BFB-52F91312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F72-07C1-4E55-808E-AFCE275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C95-B055-4BBB-B891-A213E8F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4C81-CAE2-416C-80C1-275C6B8D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661E-30EF-4E78-840B-85ABA574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EEF3-333C-4FAA-B4D3-7ADA3636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354A-4C1B-43C1-BC7C-466DA9F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93B-8C59-4BD6-BB2D-0FDC24C6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6C2-3F49-448B-8B51-CB670942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44BB-E04F-43F0-A08C-A8EB6237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5E90-A5F8-4B03-99E4-F32C017A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72BD-F994-444B-83C6-B99BE8ED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61A0-A831-46BE-BFB7-F3C3A9A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9CFA-D2D7-4006-AB59-EF951992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90BC-A690-4378-B770-2C1B674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D966-B905-42CF-8DA5-EE19F31D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7BB6-471C-4503-9749-7D125F76C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5719B-FCD1-4ADA-9773-4A5B5A5B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209BC-96C2-47C8-8520-2C208F2F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70397-23BC-420C-8F54-2C66A80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65AAD-70CC-49FC-AD28-20FB285F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2D3-10AD-48A5-984D-2213CEC4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BB259-2991-4B89-8689-755D682B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DBBA-AFA5-4BC9-9180-417D07E5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30D64-EB5A-420E-BF31-DED069EB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41EDF-7186-4EF1-AF15-E1250D5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4D7E7-910A-4CE4-BA8D-41A2931D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4394-070D-461C-9526-467583CA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538-4B52-4C26-A520-BBBAD6F7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2DD-381D-4343-8EEF-D16834EC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E41B-7F6D-4924-97D0-C90421BB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5F0A-B9D3-418B-BCD1-1E5CBB5B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80CB-B923-4EEF-848C-EC0059C2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3F30-E862-4AC3-8862-6DF993D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40D-8708-454B-B145-1BCAE9B4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7E32-9F39-4C52-8F00-424D0AD9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5192-F1C1-4226-8A6F-61C9D488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A68B-7BF2-40B0-8FCD-01F7BFC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F01A-7818-4D04-B3BC-7E817515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6CC0-1D27-4675-A279-2BBFFAA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C282C-1012-40AA-AE73-68706FB9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1C10-D312-4A81-8A1A-B263573C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88F5-FF00-485E-B81B-9631B3F60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3728-017E-434B-BE01-0D24E377CDA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B56B-3B10-41B3-98B6-F4F2F5766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31BD-59D4-4CCE-88D3-E92A949A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50B9-334B-48C5-ABBE-ECACB5F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EE-0AB6-428A-8936-21BCCA3A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1268-95F5-43C1-B50D-D34E133C0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532243"/>
            <a:ext cx="6096001" cy="2325757"/>
          </a:xfrm>
        </p:spPr>
        <p:txBody>
          <a:bodyPr>
            <a:normAutofit/>
          </a:bodyPr>
          <a:lstStyle/>
          <a:p>
            <a:endParaRPr lang="en-US" sz="4000" dirty="0">
              <a:latin typeface="Britannic Bold" panose="020B0903060703020204" pitchFamily="34" charset="0"/>
            </a:endParaRPr>
          </a:p>
          <a:p>
            <a:r>
              <a:rPr lang="en-US" sz="4000" dirty="0">
                <a:latin typeface="Britannic Bold" panose="020B0903060703020204" pitchFamily="34" charset="0"/>
              </a:rPr>
              <a:t>STEVE’S CAR SHOWROOM </a:t>
            </a:r>
          </a:p>
          <a:p>
            <a:r>
              <a:rPr lang="en-US" sz="4000" dirty="0">
                <a:latin typeface="Britannic Bold" panose="020B0903060703020204" pitchFamily="34" charset="0"/>
              </a:rPr>
              <a:t>SQL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C556F-F582-480B-A7AA-C9932870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9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E775E-6C2F-4BC4-AD06-F193C518CD99}"/>
              </a:ext>
            </a:extLst>
          </p:cNvPr>
          <p:cNvSpPr txBox="1"/>
          <p:nvPr/>
        </p:nvSpPr>
        <p:spPr>
          <a:xfrm>
            <a:off x="6612835" y="5340626"/>
            <a:ext cx="534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Baskerville Old Face" panose="02020602080505020303" pitchFamily="18" charset="0"/>
              </a:rPr>
              <a:t>JYOTI MANOJ MANDAL | DATA ANALYST</a:t>
            </a:r>
          </a:p>
          <a:p>
            <a:endParaRPr lang="en-US" sz="2000" u="sng" dirty="0">
              <a:latin typeface="Baskerville Old Face" panose="02020602080505020303" pitchFamily="18" charset="0"/>
            </a:endParaRPr>
          </a:p>
          <a:p>
            <a:r>
              <a:rPr lang="en-US" sz="2000" u="sng" dirty="0">
                <a:latin typeface="Baskerville Old Face" panose="02020602080505020303" pitchFamily="18" charset="0"/>
              </a:rPr>
              <a:t>17/06/2023</a:t>
            </a:r>
          </a:p>
        </p:txBody>
      </p:sp>
    </p:spTree>
    <p:extLst>
      <p:ext uri="{BB962C8B-B14F-4D97-AF65-F5344CB8AC3E}">
        <p14:creationId xmlns:p14="http://schemas.microsoft.com/office/powerpoint/2010/main" val="85694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2152-BCEA-45C1-B432-ED80068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latin typeface="Bahnschrift SemiCondensed" panose="020B0502040204020203" pitchFamily="34" charset="0"/>
              </a:rPr>
              <a:t>6. WHAT ARE THE DETAILS OF THE CARS SOLD IN THE YEAR 2021 BY SALESPERSON 'EMILY WONG'?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E4EA1-A1C6-4E03-8E4D-0786F998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03" y="1160057"/>
            <a:ext cx="7906853" cy="24445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27A20-44B4-427C-90DA-AAD64309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03" y="4237381"/>
            <a:ext cx="7425152" cy="12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D3D-B0D7-42FF-89D8-3B16DAAC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22"/>
            <a:ext cx="12192000" cy="662782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>
                <a:latin typeface="Bahnschrift SemiCondensed" panose="020B0502040204020203" pitchFamily="34" charset="0"/>
              </a:rPr>
              <a:t>7. WHAT IS THE TOTAL REVENUE GENERATED BY THE SALES OF HATCHBACK CARS?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85652-C571-429D-A98B-AEAF6B79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40" y="1285126"/>
            <a:ext cx="7849695" cy="23459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5096F-7F28-4956-9969-A66D0CED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40" y="3942392"/>
            <a:ext cx="4335664" cy="11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5E7-88D2-4905-AB10-9D2FE719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7652"/>
          </a:xfrm>
        </p:spPr>
        <p:txBody>
          <a:bodyPr>
            <a:noAutofit/>
          </a:bodyPr>
          <a:lstStyle/>
          <a:p>
            <a:r>
              <a:rPr lang="en-US" sz="2800" b="1" i="1" u="sng" dirty="0">
                <a:latin typeface="Bahnschrift SemiCondensed" panose="020B0502040204020203" pitchFamily="34" charset="0"/>
              </a:rPr>
              <a:t>8. WHAT IS THE TOTAL REVENUE GENERATED BY THE SALES OF SUV CARS IN THE YEAR 2022?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77E19-3E26-4516-AA38-363BF431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9" y="1493626"/>
            <a:ext cx="7773485" cy="22302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2DCE0-B7BC-4660-B6C5-FAA08441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9" y="4289834"/>
            <a:ext cx="4138536" cy="8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9A3-C000-4873-AF01-D1470842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7408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/>
              <a:t>9. WHAT IS THE NAME AND CITY OF THE SALESPERSON WHO SOLD THE MOST NUMBER OF CARS IN THE YEAR 2023?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935D0-EC03-4731-B05B-8B7C74B1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7" y="1465223"/>
            <a:ext cx="8097380" cy="23791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C7B36B-D0CD-4CFB-ABF8-716CE08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66" y="4474679"/>
            <a:ext cx="8097380" cy="7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3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CBB9-E26B-4679-A805-8B4E3016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7895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/>
              <a:t>10. WHAT IS THE NAME AND AGE OF THE SALESPERSON WHO GENERATED THE HIGHEST REVENUE IN THE YEAR 2022?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0B6C9-0B2B-47E4-B75A-D95F94820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02" y="1431705"/>
            <a:ext cx="8285850" cy="25704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7E848-B53B-4E8E-923D-D5329874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02" y="4545965"/>
            <a:ext cx="8126824" cy="8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D569-4AB3-47D8-827D-7BA09FDA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8256"/>
            <a:ext cx="10515600" cy="1134684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Baskerville Old Face" panose="02020602080505020303" pitchFamily="18" charset="0"/>
              </a:rPr>
              <a:t>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F5E5-5F14-4AE1-864C-08E6FDC9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0748"/>
            <a:ext cx="12192000" cy="5328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2022 the most number of purchased cars were from Honda (2) and BMW (2), the highest revenue was made by BMW (110000$).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Tom Lee sold the most number of cars (6) and the highest total revenue (1920000$) was generated by him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highest total revenue was generated by Car Type X5 (220000$).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Emily Wong sold a Toyota (25000$) and a Chevrolet (36000$) in 2021.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Hatchback Style Cars generated 100000$ Revenue.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SUV Style Cars generated 150000$ Revenue in 2022.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2023 the most number of cars were sold by Tom Lee (2) in Seattle.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2022 the highest revenue (116000$) was generated by Emily (age: 35). </a:t>
            </a:r>
          </a:p>
        </p:txBody>
      </p:sp>
    </p:spTree>
    <p:extLst>
      <p:ext uri="{BB962C8B-B14F-4D97-AF65-F5344CB8AC3E}">
        <p14:creationId xmlns:p14="http://schemas.microsoft.com/office/powerpoint/2010/main" val="183350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8FACC-E6DE-4725-BD47-2AC20858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1" y="163581"/>
            <a:ext cx="6965673" cy="3904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0C04D-98B4-498C-A396-F30A5C20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" y="4333461"/>
            <a:ext cx="11966713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5618-BA99-4F65-BD4C-09ED8D3A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7"/>
            <a:ext cx="11353800" cy="927653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229F-016A-44DD-844B-19FA0418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686"/>
            <a:ext cx="12192000" cy="571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Steve runs a top-end car showroom but his data analyst has just quit and left him without his crucial insights.</a:t>
            </a:r>
            <a:br>
              <a:rPr lang="en-US" sz="2400" dirty="0">
                <a:latin typeface="Baskerville Old Face" panose="02020602080505020303" pitchFamily="18" charset="0"/>
              </a:rPr>
            </a:br>
            <a:r>
              <a:rPr lang="en-US" sz="2400" dirty="0">
                <a:latin typeface="Baskerville Old Face" panose="02020602080505020303" pitchFamily="18" charset="0"/>
              </a:rPr>
              <a:t>Here I can </a:t>
            </a:r>
            <a:r>
              <a:rPr lang="en-US" sz="2400" b="1" dirty="0">
                <a:latin typeface="Baskerville Old Face" panose="02020602080505020303" pitchFamily="18" charset="0"/>
              </a:rPr>
              <a:t>Analyze</a:t>
            </a:r>
            <a:r>
              <a:rPr lang="en-US" sz="2400" dirty="0">
                <a:latin typeface="Baskerville Old Face" panose="02020602080505020303" pitchFamily="18" charset="0"/>
              </a:rPr>
              <a:t> the following data to provide him with all the answers he requires.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2BE1-E49E-4460-88BC-65100744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2" y="2305878"/>
            <a:ext cx="6294784" cy="44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3BC1-D305-4160-9B4C-D0F6247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3008"/>
            <a:ext cx="12191999" cy="111318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  </a:t>
            </a:r>
            <a:r>
              <a:rPr lang="en-US" sz="4800" b="1" dirty="0">
                <a:latin typeface="Baskerville Old Face" panose="02020602080505020303" pitchFamily="18" charset="0"/>
              </a:rPr>
              <a:t>TABLES</a:t>
            </a:r>
            <a:br>
              <a:rPr lang="en-US" b="1" dirty="0">
                <a:latin typeface="Baskerville Old Face" panose="02020602080505020303" pitchFamily="18" charset="0"/>
              </a:rPr>
            </a:br>
            <a:r>
              <a:rPr lang="en-US" sz="2200" b="1" i="1" u="sng" dirty="0"/>
              <a:t>Here are the tables I will be using:</a:t>
            </a:r>
            <a:endParaRPr lang="en-US" sz="2200" b="1" i="1" u="sng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E5966-E58A-4A93-84E7-243F9A0F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957"/>
            <a:ext cx="12192000" cy="5599043"/>
          </a:xfrm>
        </p:spPr>
      </p:pic>
    </p:spTree>
    <p:extLst>
      <p:ext uri="{BB962C8B-B14F-4D97-AF65-F5344CB8AC3E}">
        <p14:creationId xmlns:p14="http://schemas.microsoft.com/office/powerpoint/2010/main" val="37210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0A9C-1C20-4A11-814C-7EB80B7A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6835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latin typeface="Baskerville Old Face" panose="02020602080505020303" pitchFamily="18" charset="0"/>
              </a:rPr>
              <a:t>The Following CODE into the “Schema SQL” section to create above tables: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C8D-9F04-4EB8-A565-7C148063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16834"/>
            <a:ext cx="5433392" cy="6341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CREATE TABLE cars (</a:t>
            </a:r>
            <a:br>
              <a:rPr lang="en-US" sz="1600" dirty="0"/>
            </a:br>
            <a:r>
              <a:rPr lang="en-US" sz="1600" dirty="0" err="1"/>
              <a:t>car_id</a:t>
            </a:r>
            <a:r>
              <a:rPr lang="en-US" sz="1600" dirty="0"/>
              <a:t> INT PRIMARY KEY,</a:t>
            </a:r>
            <a:br>
              <a:rPr lang="en-US" sz="1600" dirty="0"/>
            </a:br>
            <a:r>
              <a:rPr lang="en-US" sz="1600" dirty="0"/>
              <a:t>make VARCHAR(50),</a:t>
            </a:r>
            <a:br>
              <a:rPr lang="en-US" sz="1600" dirty="0"/>
            </a:br>
            <a:r>
              <a:rPr lang="en-US" sz="1600" dirty="0"/>
              <a:t>type VARCHAR(50),</a:t>
            </a:r>
            <a:br>
              <a:rPr lang="en-US" sz="1600" dirty="0"/>
            </a:br>
            <a:r>
              <a:rPr lang="en-US" sz="1600" dirty="0"/>
              <a:t>style VARCHAR(50),</a:t>
            </a:r>
            <a:br>
              <a:rPr lang="en-US" sz="1600" dirty="0"/>
            </a:br>
            <a:r>
              <a:rPr lang="en-US" sz="1600" dirty="0"/>
              <a:t>cost_$ INT</a:t>
            </a:r>
            <a:br>
              <a:rPr lang="en-US" sz="1600" dirty="0"/>
            </a:b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INSERT INTO cars (</a:t>
            </a:r>
            <a:r>
              <a:rPr lang="en-US" sz="1600" dirty="0" err="1"/>
              <a:t>car_id</a:t>
            </a:r>
            <a:r>
              <a:rPr lang="en-US" sz="1600" dirty="0"/>
              <a:t>, make, type, style, cost_$)</a:t>
            </a:r>
            <a:br>
              <a:rPr lang="en-US" sz="1600" dirty="0"/>
            </a:br>
            <a:r>
              <a:rPr lang="en-US" sz="1600" dirty="0"/>
              <a:t>VALUES (1, 'Honda', 'Civic', 'Sedan', 30000),</a:t>
            </a:r>
            <a:br>
              <a:rPr lang="en-US" sz="1600" dirty="0"/>
            </a:br>
            <a:r>
              <a:rPr lang="en-US" sz="1600" dirty="0"/>
              <a:t>(2, 'Toyota', 'Corolla', 'Hatchback', 25000),</a:t>
            </a:r>
            <a:br>
              <a:rPr lang="en-US" sz="1600" dirty="0"/>
            </a:br>
            <a:r>
              <a:rPr lang="en-US" sz="1600" dirty="0"/>
              <a:t>(3, 'Ford', 'Explorer', 'SUV', 40000),</a:t>
            </a:r>
            <a:br>
              <a:rPr lang="en-US" sz="1600" dirty="0"/>
            </a:br>
            <a:r>
              <a:rPr lang="en-US" sz="1600" dirty="0"/>
              <a:t>(4, 'Chevrolet', 'Camaro', 'Coupe', 36000),</a:t>
            </a:r>
            <a:br>
              <a:rPr lang="en-US" sz="1600" dirty="0"/>
            </a:br>
            <a:r>
              <a:rPr lang="en-US" sz="1600" dirty="0"/>
              <a:t>(5, 'BMW', 'X5', 'SUV', 55000),</a:t>
            </a:r>
            <a:br>
              <a:rPr lang="en-US" sz="1600" dirty="0"/>
            </a:br>
            <a:r>
              <a:rPr lang="en-US" sz="1600" dirty="0"/>
              <a:t>(6, 'Audi', 'A4', 'Sedan', 48000),</a:t>
            </a:r>
            <a:br>
              <a:rPr lang="en-US" sz="1600" dirty="0"/>
            </a:br>
            <a:r>
              <a:rPr lang="en-US" sz="1600" dirty="0"/>
              <a:t>(7, 'Mercedes', 'C-Class', 'Coupe', 60000),</a:t>
            </a:r>
            <a:br>
              <a:rPr lang="en-US" sz="1600" dirty="0"/>
            </a:br>
            <a:r>
              <a:rPr lang="en-US" sz="1600" dirty="0"/>
              <a:t>(8, 'Nissan', 'Altima', 'Sedan', 26000);</a:t>
            </a:r>
          </a:p>
          <a:p>
            <a:pPr marL="0" indent="0">
              <a:buNone/>
            </a:pPr>
            <a:r>
              <a:rPr lang="en-US" sz="1600" dirty="0"/>
              <a:t>CREATE TABLE salespersons (</a:t>
            </a:r>
            <a:br>
              <a:rPr lang="en-US" sz="1600" dirty="0"/>
            </a:br>
            <a:r>
              <a:rPr lang="en-US" sz="1600" dirty="0" err="1"/>
              <a:t>salesman_id</a:t>
            </a:r>
            <a:r>
              <a:rPr lang="en-US" sz="1600" dirty="0"/>
              <a:t> INT PRIMARY KEY,</a:t>
            </a:r>
            <a:br>
              <a:rPr lang="en-US" sz="1600" dirty="0"/>
            </a:br>
            <a:r>
              <a:rPr lang="en-US" sz="1600" dirty="0"/>
              <a:t>name VARCHAR(50),</a:t>
            </a:r>
            <a:br>
              <a:rPr lang="en-US" sz="1600" dirty="0"/>
            </a:br>
            <a:r>
              <a:rPr lang="en-US" sz="1600" dirty="0"/>
              <a:t>age INT,</a:t>
            </a:r>
            <a:br>
              <a:rPr lang="en-US" sz="1600" dirty="0"/>
            </a:br>
            <a:r>
              <a:rPr lang="en-US" sz="1600" dirty="0"/>
              <a:t>city VARCHAR(50)</a:t>
            </a:r>
            <a:br>
              <a:rPr lang="en-US" sz="1600" dirty="0"/>
            </a:b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INSERT INTO salespersons (</a:t>
            </a:r>
            <a:r>
              <a:rPr lang="en-US" sz="1600" dirty="0" err="1"/>
              <a:t>salesman_id</a:t>
            </a:r>
            <a:r>
              <a:rPr lang="en-US" sz="1600" dirty="0"/>
              <a:t>, name, age, city)</a:t>
            </a:r>
            <a:br>
              <a:rPr lang="en-US" sz="1600" dirty="0"/>
            </a:br>
            <a:r>
              <a:rPr lang="en-US" sz="1600" dirty="0"/>
              <a:t>VALUES (1, 'John Smith', 28, 'New York'),</a:t>
            </a:r>
            <a:br>
              <a:rPr lang="en-US" sz="1600" dirty="0"/>
            </a:br>
            <a:r>
              <a:rPr lang="en-US" sz="1600" dirty="0"/>
              <a:t>(2, 'Emily Wong', 35, 'San Fran'),</a:t>
            </a:r>
            <a:br>
              <a:rPr lang="en-US" sz="1600" dirty="0"/>
            </a:br>
            <a:r>
              <a:rPr lang="en-US" sz="1600" dirty="0"/>
              <a:t>(3, 'Tom Lee', 42, 'Seattle'),</a:t>
            </a:r>
            <a:br>
              <a:rPr lang="en-US" sz="1600" dirty="0"/>
            </a:br>
            <a:r>
              <a:rPr lang="en-US" sz="1600" dirty="0"/>
              <a:t>(4, 'Lucy Chen', 31, 'LA');</a:t>
            </a:r>
            <a:br>
              <a:rPr lang="en-US" sz="1600" dirty="0"/>
            </a:br>
            <a:r>
              <a:rPr lang="en-US" sz="1600" dirty="0"/>
              <a:t>--------------------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36503-608C-4AE0-A42C-F4E553240481}"/>
              </a:ext>
            </a:extLst>
          </p:cNvPr>
          <p:cNvSpPr txBox="1"/>
          <p:nvPr/>
        </p:nvSpPr>
        <p:spPr>
          <a:xfrm>
            <a:off x="5910470" y="409597"/>
            <a:ext cx="609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TABLE sales (</a:t>
            </a:r>
            <a:br>
              <a:rPr lang="en-US" sz="1400" dirty="0"/>
            </a:br>
            <a:r>
              <a:rPr lang="en-US" sz="1400" dirty="0" err="1"/>
              <a:t>sale_id</a:t>
            </a:r>
            <a:r>
              <a:rPr lang="en-US" sz="1400" dirty="0"/>
              <a:t> INT PRIMARY KEY,</a:t>
            </a:r>
            <a:br>
              <a:rPr lang="en-US" sz="1400" dirty="0"/>
            </a:br>
            <a:r>
              <a:rPr lang="en-US" sz="1400" dirty="0" err="1"/>
              <a:t>car_id</a:t>
            </a:r>
            <a:r>
              <a:rPr lang="en-US" sz="1400" dirty="0"/>
              <a:t> INT,</a:t>
            </a:r>
            <a:br>
              <a:rPr lang="en-US" sz="1400" dirty="0"/>
            </a:br>
            <a:r>
              <a:rPr lang="en-US" sz="1400" dirty="0" err="1"/>
              <a:t>salesman_id</a:t>
            </a:r>
            <a:r>
              <a:rPr lang="en-US" sz="1400" dirty="0"/>
              <a:t> INT,</a:t>
            </a:r>
            <a:br>
              <a:rPr lang="en-US" sz="1400" dirty="0"/>
            </a:br>
            <a:r>
              <a:rPr lang="en-US" sz="1400" dirty="0" err="1"/>
              <a:t>purchase_date</a:t>
            </a:r>
            <a:r>
              <a:rPr lang="en-US" sz="1400" dirty="0"/>
              <a:t> DATE,</a:t>
            </a:r>
            <a:br>
              <a:rPr lang="en-US" sz="1400" dirty="0"/>
            </a:br>
            <a:r>
              <a:rPr lang="en-US" sz="1400" dirty="0"/>
              <a:t>FOREIGN KEY (</a:t>
            </a:r>
            <a:r>
              <a:rPr lang="en-US" sz="1400" dirty="0" err="1"/>
              <a:t>car_id</a:t>
            </a:r>
            <a:r>
              <a:rPr lang="en-US" sz="1400" dirty="0"/>
              <a:t>) REFERENCES cars(</a:t>
            </a:r>
            <a:r>
              <a:rPr lang="en-US" sz="1400" dirty="0" err="1"/>
              <a:t>car_id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FOREIGN KEY (</a:t>
            </a:r>
            <a:r>
              <a:rPr lang="en-US" sz="1400" dirty="0" err="1"/>
              <a:t>salesman_id</a:t>
            </a:r>
            <a:r>
              <a:rPr lang="en-US" sz="1400" dirty="0"/>
              <a:t>) REFERENCES salespersons(</a:t>
            </a:r>
            <a:r>
              <a:rPr lang="en-US" sz="1400" dirty="0" err="1"/>
              <a:t>salesman_id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--------------------</a:t>
            </a:r>
            <a:br>
              <a:rPr lang="en-US" sz="1400" dirty="0"/>
            </a:br>
            <a:r>
              <a:rPr lang="en-US" sz="1400" dirty="0"/>
              <a:t>INSERT INTO sales (</a:t>
            </a:r>
            <a:r>
              <a:rPr lang="en-US" sz="1400" dirty="0" err="1"/>
              <a:t>sale_id</a:t>
            </a:r>
            <a:r>
              <a:rPr lang="en-US" sz="1400" dirty="0"/>
              <a:t>, </a:t>
            </a:r>
            <a:r>
              <a:rPr lang="en-US" sz="1400" dirty="0" err="1"/>
              <a:t>car_id</a:t>
            </a:r>
            <a:r>
              <a:rPr lang="en-US" sz="1400" dirty="0"/>
              <a:t>, </a:t>
            </a:r>
            <a:r>
              <a:rPr lang="en-US" sz="1400" dirty="0" err="1"/>
              <a:t>salesman_id</a:t>
            </a:r>
            <a:r>
              <a:rPr lang="en-US" sz="1400" dirty="0"/>
              <a:t>, </a:t>
            </a:r>
            <a:r>
              <a:rPr lang="en-US" sz="1400" dirty="0" err="1"/>
              <a:t>purchase_date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VALUES (1, 1, 1, '2021-01-01'),</a:t>
            </a:r>
            <a:br>
              <a:rPr lang="en-US" sz="1400" dirty="0"/>
            </a:br>
            <a:r>
              <a:rPr lang="en-US" sz="1400" dirty="0"/>
              <a:t>(2, 3, 3, '2021-02-03'),</a:t>
            </a:r>
            <a:br>
              <a:rPr lang="en-US" sz="1400" dirty="0"/>
            </a:br>
            <a:r>
              <a:rPr lang="en-US" sz="1400" dirty="0"/>
              <a:t>(3, 2, 2, '2021-02-10'),</a:t>
            </a:r>
            <a:br>
              <a:rPr lang="en-US" sz="1400" dirty="0"/>
            </a:br>
            <a:r>
              <a:rPr lang="en-US" sz="1400" dirty="0"/>
              <a:t>(4, 5, 4, '2021-03-01'),</a:t>
            </a:r>
            <a:br>
              <a:rPr lang="en-US" sz="1400" dirty="0"/>
            </a:br>
            <a:r>
              <a:rPr lang="en-US" sz="1400" dirty="0"/>
              <a:t>(5, 8, 1, '2021-04-02'),</a:t>
            </a:r>
            <a:br>
              <a:rPr lang="en-US" sz="1400" dirty="0"/>
            </a:br>
            <a:r>
              <a:rPr lang="en-US" sz="1400" dirty="0"/>
              <a:t>(6, 2, 1, '2021-05-05'),</a:t>
            </a:r>
            <a:br>
              <a:rPr lang="en-US" sz="1400" dirty="0"/>
            </a:br>
            <a:r>
              <a:rPr lang="en-US" sz="1400" dirty="0"/>
              <a:t>(7, 4, 2, '2021-06-07'),</a:t>
            </a:r>
            <a:br>
              <a:rPr lang="en-US" sz="1400" dirty="0"/>
            </a:br>
            <a:r>
              <a:rPr lang="en-US" sz="1400" dirty="0"/>
              <a:t>(8, 5, 3, '2021-07-09'),</a:t>
            </a:r>
            <a:br>
              <a:rPr lang="en-US" sz="1400" dirty="0"/>
            </a:br>
            <a:r>
              <a:rPr lang="en-US" sz="1400" dirty="0"/>
              <a:t>(9, 2, 4, '2022-01-01'),</a:t>
            </a:r>
            <a:br>
              <a:rPr lang="en-US" sz="1400" dirty="0"/>
            </a:br>
            <a:r>
              <a:rPr lang="en-US" sz="1400" dirty="0"/>
              <a:t>(10, 1, 3, '2022-02-03'),</a:t>
            </a:r>
            <a:br>
              <a:rPr lang="en-US" sz="1400" dirty="0"/>
            </a:br>
            <a:r>
              <a:rPr lang="en-US" sz="1400" dirty="0"/>
              <a:t>(11, 8, 2, '2022-02-10'),</a:t>
            </a:r>
            <a:br>
              <a:rPr lang="en-US" sz="1400" dirty="0"/>
            </a:br>
            <a:r>
              <a:rPr lang="en-US" sz="1400" dirty="0"/>
              <a:t>(12, 7, 2, '2022-03-01'),</a:t>
            </a:r>
            <a:br>
              <a:rPr lang="en-US" sz="1400" dirty="0"/>
            </a:br>
            <a:r>
              <a:rPr lang="en-US" sz="1400" dirty="0"/>
              <a:t>(13, 5, 3, '2022-04-02'),</a:t>
            </a:r>
            <a:br>
              <a:rPr lang="en-US" sz="1400" dirty="0"/>
            </a:br>
            <a:r>
              <a:rPr lang="en-US" sz="1400" dirty="0"/>
              <a:t>(14, 3, 1, '2022-05-05'),</a:t>
            </a:r>
            <a:br>
              <a:rPr lang="en-US" sz="1400" dirty="0"/>
            </a:br>
            <a:r>
              <a:rPr lang="en-US" sz="1400" dirty="0"/>
              <a:t>(15, 5, 4, '2022-06-07'),</a:t>
            </a:r>
            <a:br>
              <a:rPr lang="en-US" sz="1400" dirty="0"/>
            </a:br>
            <a:r>
              <a:rPr lang="en-US" sz="1400" dirty="0"/>
              <a:t>(16, 1, 2, '2022-07-09'),</a:t>
            </a:r>
            <a:br>
              <a:rPr lang="en-US" sz="1400" dirty="0"/>
            </a:br>
            <a:r>
              <a:rPr lang="en-US" sz="1400" dirty="0"/>
              <a:t>(17, 2, 3, '2023-01-01'),</a:t>
            </a:r>
            <a:br>
              <a:rPr lang="en-US" sz="1400" dirty="0"/>
            </a:br>
            <a:r>
              <a:rPr lang="en-US" sz="1400" dirty="0"/>
              <a:t>(18, 6, 3, '2023-02-03'),</a:t>
            </a:r>
            <a:br>
              <a:rPr lang="en-US" sz="1400" dirty="0"/>
            </a:br>
            <a:r>
              <a:rPr lang="en-US" sz="1400" dirty="0"/>
              <a:t>(19, 7, 1, '2023-02-10'),</a:t>
            </a:r>
            <a:br>
              <a:rPr lang="en-US" sz="1400" dirty="0"/>
            </a:br>
            <a:r>
              <a:rPr lang="en-US" sz="1400" dirty="0"/>
              <a:t>(20, 4, 4, '2023-03-01');</a:t>
            </a:r>
          </a:p>
        </p:txBody>
      </p:sp>
    </p:spTree>
    <p:extLst>
      <p:ext uri="{BB962C8B-B14F-4D97-AF65-F5344CB8AC3E}">
        <p14:creationId xmlns:p14="http://schemas.microsoft.com/office/powerpoint/2010/main" val="7614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8E76-78CD-4ACD-A09D-006D9F6D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49154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1. WHAT ARE THE DETAILS OF ALL CARS PURCHASED IN THE YEAR 2022?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ADDF-7CEF-47C4-86DB-B81D2F7A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2452"/>
            <a:ext cx="12191999" cy="56072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3509-020B-4F29-9593-4B20623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3" y="4157456"/>
            <a:ext cx="7209182" cy="2230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CA1A6-FBD6-4886-8D17-CFC5580A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3" y="1232452"/>
            <a:ext cx="7209182" cy="26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355F-418C-424D-A6E3-67B91C8A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2. WHAT IS THE TOTAL NUMBER OF CARS SOLD BY EACH SALESPERSON?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1DFC4-8786-4B27-8D30-BC93B1FAC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72" y="833664"/>
            <a:ext cx="7497221" cy="22005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FB452-026F-434A-A0A2-760AD72E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72" y="3337979"/>
            <a:ext cx="7497220" cy="23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5352-7EC0-4E62-AACB-54BDA12B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588273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3. WHAT IS THE TOTAL REVENUE GENERATED BY EACH SALESPERSON?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3AAF3-76DD-4E36-8E1C-2A66EA08B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39" y="935997"/>
            <a:ext cx="7847683" cy="24087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A5489-6703-446D-A30E-5B19FC1F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39" y="3889514"/>
            <a:ext cx="7847683" cy="2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129-F71C-426D-A39D-576AF9A2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4. WHAT ARE THE DETAILS OF THE CARS SOLD BY EACH SALESPERSON?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7DBC8-47D6-4FF2-8F90-10746D64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44" y="781878"/>
            <a:ext cx="8116433" cy="20805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166-DB1A-40D6-BA14-94126168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44" y="3101009"/>
            <a:ext cx="811643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6CA6-CBF4-495D-B32A-1706468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5. WHAT IS THE TOTAL REVENUE GENERATED BY EACH CAR TYPE?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E9EFE-2B92-4A4B-B531-7A11A0A2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19" y="1137891"/>
            <a:ext cx="7935432" cy="245344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0CBAF-E40D-4FAC-A20C-CD1F69571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19" y="3887441"/>
            <a:ext cx="6048307" cy="2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916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SemiCondensed</vt:lpstr>
      <vt:lpstr>Baskerville Old Face</vt:lpstr>
      <vt:lpstr>Britannic Bold</vt:lpstr>
      <vt:lpstr>Calibri</vt:lpstr>
      <vt:lpstr>Calibri Light</vt:lpstr>
      <vt:lpstr>Wingdings</vt:lpstr>
      <vt:lpstr>Office Theme</vt:lpstr>
      <vt:lpstr>PowerPoint Presentation</vt:lpstr>
      <vt:lpstr> INTRODUCTION</vt:lpstr>
      <vt:lpstr>  TABLES Here are the tables I will be using:</vt:lpstr>
      <vt:lpstr>The Following CODE into the “Schema SQL” section to create above tables: </vt:lpstr>
      <vt:lpstr>1. WHAT ARE THE DETAILS OF ALL CARS PURCHASED IN THE YEAR 2022?</vt:lpstr>
      <vt:lpstr>2. WHAT IS THE TOTAL NUMBER OF CARS SOLD BY EACH SALESPERSON? </vt:lpstr>
      <vt:lpstr>3. WHAT IS THE TOTAL REVENUE GENERATED BY EACH SALESPERSON? </vt:lpstr>
      <vt:lpstr>4. WHAT ARE THE DETAILS OF THE CARS SOLD BY EACH SALESPERSON? </vt:lpstr>
      <vt:lpstr>5. WHAT IS THE TOTAL REVENUE GENERATED BY EACH CAR TYPE? </vt:lpstr>
      <vt:lpstr>6. WHAT ARE THE DETAILS OF THE CARS SOLD IN THE YEAR 2021 BY SALESPERSON 'EMILY WONG'? </vt:lpstr>
      <vt:lpstr>7. WHAT IS THE TOTAL REVENUE GENERATED BY THE SALES OF HATCHBACK CARS? </vt:lpstr>
      <vt:lpstr>8. WHAT IS THE TOTAL REVENUE GENERATED BY THE SALES OF SUV CARS IN THE YEAR 2022? </vt:lpstr>
      <vt:lpstr>9. WHAT IS THE NAME AND CITY OF THE SALESPERSON WHO SOLD THE MOST NUMBER OF CARS IN THE YEAR 2023? </vt:lpstr>
      <vt:lpstr>10. WHAT IS THE NAME AND AGE OF THE SALESPERSON WHO GENERATED THE HIGHEST REVENUE IN THE YEAR 2022? </vt:lpstr>
      <vt:lpstr> 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HOSHANGI</dc:creator>
  <cp:lastModifiedBy>HOSHANGI</cp:lastModifiedBy>
  <cp:revision>10</cp:revision>
  <dcterms:created xsi:type="dcterms:W3CDTF">2023-06-17T11:24:15Z</dcterms:created>
  <dcterms:modified xsi:type="dcterms:W3CDTF">2023-06-17T12:45:29Z</dcterms:modified>
</cp:coreProperties>
</file>