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p:scale>
          <a:sx n="58" d="100"/>
          <a:sy n="58" d="100"/>
        </p:scale>
        <p:origin x="8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DAFA-E4DF-2068-2B8D-BE9D54F301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87A16C-F346-AE79-C3A0-7497D8137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B7B3DD-C1A9-4F7E-AF91-9B7F8F8D2858}"/>
              </a:ext>
            </a:extLst>
          </p:cNvPr>
          <p:cNvSpPr>
            <a:spLocks noGrp="1"/>
          </p:cNvSpPr>
          <p:nvPr>
            <p:ph type="dt" sz="half" idx="10"/>
          </p:nvPr>
        </p:nvSpPr>
        <p:spPr/>
        <p:txBody>
          <a:bodyPr/>
          <a:lstStyle/>
          <a:p>
            <a:fld id="{3BC7A5C8-C57A-4056-A596-0494A9823D63}" type="datetimeFigureOut">
              <a:rPr lang="en-US" smtClean="0"/>
              <a:t>1/4/2025</a:t>
            </a:fld>
            <a:endParaRPr lang="en-US"/>
          </a:p>
        </p:txBody>
      </p:sp>
      <p:sp>
        <p:nvSpPr>
          <p:cNvPr id="5" name="Footer Placeholder 4">
            <a:extLst>
              <a:ext uri="{FF2B5EF4-FFF2-40B4-BE49-F238E27FC236}">
                <a16:creationId xmlns:a16="http://schemas.microsoft.com/office/drawing/2014/main" id="{B6828CE3-17C9-9A37-397C-AAE8147E5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B5389-BA6A-73CC-5602-9B6AFABF0D90}"/>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1355626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2C6A-E186-A7DC-7B3C-28A15D475C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F0A067-2014-57E5-3A7D-3AD6E4D28D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8F74E-BEE3-FAD2-9AA7-CD867D6AEF6E}"/>
              </a:ext>
            </a:extLst>
          </p:cNvPr>
          <p:cNvSpPr>
            <a:spLocks noGrp="1"/>
          </p:cNvSpPr>
          <p:nvPr>
            <p:ph type="dt" sz="half" idx="10"/>
          </p:nvPr>
        </p:nvSpPr>
        <p:spPr/>
        <p:txBody>
          <a:bodyPr/>
          <a:lstStyle/>
          <a:p>
            <a:fld id="{3BC7A5C8-C57A-4056-A596-0494A9823D63}" type="datetimeFigureOut">
              <a:rPr lang="en-US" smtClean="0"/>
              <a:t>1/4/2025</a:t>
            </a:fld>
            <a:endParaRPr lang="en-US"/>
          </a:p>
        </p:txBody>
      </p:sp>
      <p:sp>
        <p:nvSpPr>
          <p:cNvPr id="5" name="Footer Placeholder 4">
            <a:extLst>
              <a:ext uri="{FF2B5EF4-FFF2-40B4-BE49-F238E27FC236}">
                <a16:creationId xmlns:a16="http://schemas.microsoft.com/office/drawing/2014/main" id="{F3B256DA-25E5-0AAA-C617-01AB11003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ADD71-B5EF-DCA9-7B1F-257648E88F18}"/>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318854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408CF-8968-724B-14D6-EA3D87A319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581DE6-9957-60EE-91ED-1ED4212F20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7E1E1-B090-4E02-1DFB-A35606D76169}"/>
              </a:ext>
            </a:extLst>
          </p:cNvPr>
          <p:cNvSpPr>
            <a:spLocks noGrp="1"/>
          </p:cNvSpPr>
          <p:nvPr>
            <p:ph type="dt" sz="half" idx="10"/>
          </p:nvPr>
        </p:nvSpPr>
        <p:spPr/>
        <p:txBody>
          <a:bodyPr/>
          <a:lstStyle/>
          <a:p>
            <a:fld id="{3BC7A5C8-C57A-4056-A596-0494A9823D63}" type="datetimeFigureOut">
              <a:rPr lang="en-US" smtClean="0"/>
              <a:t>1/4/2025</a:t>
            </a:fld>
            <a:endParaRPr lang="en-US"/>
          </a:p>
        </p:txBody>
      </p:sp>
      <p:sp>
        <p:nvSpPr>
          <p:cNvPr id="5" name="Footer Placeholder 4">
            <a:extLst>
              <a:ext uri="{FF2B5EF4-FFF2-40B4-BE49-F238E27FC236}">
                <a16:creationId xmlns:a16="http://schemas.microsoft.com/office/drawing/2014/main" id="{7BB44A75-7B10-2470-5D5C-C9BE1E593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7BF65-309F-BECC-8A85-AFFC0DD8AB1E}"/>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195998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16CC-494A-4FF7-0FDC-6B1372DDC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90347-BDD5-0149-09B9-AB56AE8B9F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9BA57-15CC-602E-96AD-FC69FD43D390}"/>
              </a:ext>
            </a:extLst>
          </p:cNvPr>
          <p:cNvSpPr>
            <a:spLocks noGrp="1"/>
          </p:cNvSpPr>
          <p:nvPr>
            <p:ph type="dt" sz="half" idx="10"/>
          </p:nvPr>
        </p:nvSpPr>
        <p:spPr/>
        <p:txBody>
          <a:bodyPr/>
          <a:lstStyle/>
          <a:p>
            <a:fld id="{3BC7A5C8-C57A-4056-A596-0494A9823D63}" type="datetimeFigureOut">
              <a:rPr lang="en-US" smtClean="0"/>
              <a:t>1/4/2025</a:t>
            </a:fld>
            <a:endParaRPr lang="en-US"/>
          </a:p>
        </p:txBody>
      </p:sp>
      <p:sp>
        <p:nvSpPr>
          <p:cNvPr id="5" name="Footer Placeholder 4">
            <a:extLst>
              <a:ext uri="{FF2B5EF4-FFF2-40B4-BE49-F238E27FC236}">
                <a16:creationId xmlns:a16="http://schemas.microsoft.com/office/drawing/2014/main" id="{8760FD4A-C790-D422-DA6B-2690B1FE7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98DDF-B89E-223D-F15C-8F12FAED4A35}"/>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915864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A062-69A2-6415-F763-C1091C5A25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AE694A-A319-41F7-8893-DEEC991C2F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9B3592-EE44-F200-7A35-177F9EEE8219}"/>
              </a:ext>
            </a:extLst>
          </p:cNvPr>
          <p:cNvSpPr>
            <a:spLocks noGrp="1"/>
          </p:cNvSpPr>
          <p:nvPr>
            <p:ph type="dt" sz="half" idx="10"/>
          </p:nvPr>
        </p:nvSpPr>
        <p:spPr/>
        <p:txBody>
          <a:bodyPr/>
          <a:lstStyle/>
          <a:p>
            <a:fld id="{3BC7A5C8-C57A-4056-A596-0494A9823D63}" type="datetimeFigureOut">
              <a:rPr lang="en-US" smtClean="0"/>
              <a:t>1/4/2025</a:t>
            </a:fld>
            <a:endParaRPr lang="en-US"/>
          </a:p>
        </p:txBody>
      </p:sp>
      <p:sp>
        <p:nvSpPr>
          <p:cNvPr id="5" name="Footer Placeholder 4">
            <a:extLst>
              <a:ext uri="{FF2B5EF4-FFF2-40B4-BE49-F238E27FC236}">
                <a16:creationId xmlns:a16="http://schemas.microsoft.com/office/drawing/2014/main" id="{D9FE8091-B61E-E15C-03FE-F2BCD41AA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37DAA-89C3-5706-0734-5880559F4B10}"/>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235981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AFD8-885A-29D1-7402-2C4D7C3F98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EE5A1-30FB-BA34-7A56-10B1406C14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E6E8A0-602A-24F1-422A-511A1405DA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0C5BB3-4D4F-A947-7735-9EB07864BF59}"/>
              </a:ext>
            </a:extLst>
          </p:cNvPr>
          <p:cNvSpPr>
            <a:spLocks noGrp="1"/>
          </p:cNvSpPr>
          <p:nvPr>
            <p:ph type="dt" sz="half" idx="10"/>
          </p:nvPr>
        </p:nvSpPr>
        <p:spPr/>
        <p:txBody>
          <a:bodyPr/>
          <a:lstStyle/>
          <a:p>
            <a:fld id="{3BC7A5C8-C57A-4056-A596-0494A9823D63}" type="datetimeFigureOut">
              <a:rPr lang="en-US" smtClean="0"/>
              <a:t>1/4/2025</a:t>
            </a:fld>
            <a:endParaRPr lang="en-US"/>
          </a:p>
        </p:txBody>
      </p:sp>
      <p:sp>
        <p:nvSpPr>
          <p:cNvPr id="6" name="Footer Placeholder 5">
            <a:extLst>
              <a:ext uri="{FF2B5EF4-FFF2-40B4-BE49-F238E27FC236}">
                <a16:creationId xmlns:a16="http://schemas.microsoft.com/office/drawing/2014/main" id="{033DB715-664C-213B-4763-E417FDC13B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10A400-B1E2-E100-DE59-8FD996041F41}"/>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79154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8072-8C7C-472E-4F12-809BC93EAD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C63F10-1D89-7C99-29C8-C091146D1D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051EAA-FBFF-8EC5-BA0E-B9C14A9230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462872-C797-B5C8-4CD4-B75A10AAD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A6FE54-517A-3B8C-D3D7-4B0D986217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C5FF3A-895F-746A-2E66-3FC8A58A83A1}"/>
              </a:ext>
            </a:extLst>
          </p:cNvPr>
          <p:cNvSpPr>
            <a:spLocks noGrp="1"/>
          </p:cNvSpPr>
          <p:nvPr>
            <p:ph type="dt" sz="half" idx="10"/>
          </p:nvPr>
        </p:nvSpPr>
        <p:spPr/>
        <p:txBody>
          <a:bodyPr/>
          <a:lstStyle/>
          <a:p>
            <a:fld id="{3BC7A5C8-C57A-4056-A596-0494A9823D63}" type="datetimeFigureOut">
              <a:rPr lang="en-US" smtClean="0"/>
              <a:t>1/4/2025</a:t>
            </a:fld>
            <a:endParaRPr lang="en-US"/>
          </a:p>
        </p:txBody>
      </p:sp>
      <p:sp>
        <p:nvSpPr>
          <p:cNvPr id="8" name="Footer Placeholder 7">
            <a:extLst>
              <a:ext uri="{FF2B5EF4-FFF2-40B4-BE49-F238E27FC236}">
                <a16:creationId xmlns:a16="http://schemas.microsoft.com/office/drawing/2014/main" id="{C49DACD7-8EC0-B334-0933-D8B92E5E57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0BB7F9-7A1F-78AD-E97D-DDEF4FA5C347}"/>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330765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B9DA-53EB-9BFD-A9FE-37E19E90FA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4882E1-5E36-D408-A53E-019F78D3AF57}"/>
              </a:ext>
            </a:extLst>
          </p:cNvPr>
          <p:cNvSpPr>
            <a:spLocks noGrp="1"/>
          </p:cNvSpPr>
          <p:nvPr>
            <p:ph type="dt" sz="half" idx="10"/>
          </p:nvPr>
        </p:nvSpPr>
        <p:spPr/>
        <p:txBody>
          <a:bodyPr/>
          <a:lstStyle/>
          <a:p>
            <a:fld id="{3BC7A5C8-C57A-4056-A596-0494A9823D63}" type="datetimeFigureOut">
              <a:rPr lang="en-US" smtClean="0"/>
              <a:t>1/4/2025</a:t>
            </a:fld>
            <a:endParaRPr lang="en-US"/>
          </a:p>
        </p:txBody>
      </p:sp>
      <p:sp>
        <p:nvSpPr>
          <p:cNvPr id="4" name="Footer Placeholder 3">
            <a:extLst>
              <a:ext uri="{FF2B5EF4-FFF2-40B4-BE49-F238E27FC236}">
                <a16:creationId xmlns:a16="http://schemas.microsoft.com/office/drawing/2014/main" id="{85CF29AC-4129-3B53-B5F4-90D708C331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6223C5-1562-F2A4-E1C6-4573E75677AF}"/>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208736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5826B-CE8B-776E-EDEB-374CF751C172}"/>
              </a:ext>
            </a:extLst>
          </p:cNvPr>
          <p:cNvSpPr>
            <a:spLocks noGrp="1"/>
          </p:cNvSpPr>
          <p:nvPr>
            <p:ph type="dt" sz="half" idx="10"/>
          </p:nvPr>
        </p:nvSpPr>
        <p:spPr/>
        <p:txBody>
          <a:bodyPr/>
          <a:lstStyle/>
          <a:p>
            <a:fld id="{3BC7A5C8-C57A-4056-A596-0494A9823D63}" type="datetimeFigureOut">
              <a:rPr lang="en-US" smtClean="0"/>
              <a:t>1/4/2025</a:t>
            </a:fld>
            <a:endParaRPr lang="en-US"/>
          </a:p>
        </p:txBody>
      </p:sp>
      <p:sp>
        <p:nvSpPr>
          <p:cNvPr id="3" name="Footer Placeholder 2">
            <a:extLst>
              <a:ext uri="{FF2B5EF4-FFF2-40B4-BE49-F238E27FC236}">
                <a16:creationId xmlns:a16="http://schemas.microsoft.com/office/drawing/2014/main" id="{6486B1DF-B28F-B492-E162-0982A0EFFB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7FF655-A2EF-FD3A-67D0-506DEE2306DA}"/>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2630002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12FD-CEBA-3142-2BD8-6A69C8F1B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4BA8EB-24C0-ADA0-FA9C-B93B92F8D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F018AE-248E-5ACF-76AD-3B06983ED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E55D08-E60B-35BB-7449-7A4F9DF88FDC}"/>
              </a:ext>
            </a:extLst>
          </p:cNvPr>
          <p:cNvSpPr>
            <a:spLocks noGrp="1"/>
          </p:cNvSpPr>
          <p:nvPr>
            <p:ph type="dt" sz="half" idx="10"/>
          </p:nvPr>
        </p:nvSpPr>
        <p:spPr/>
        <p:txBody>
          <a:bodyPr/>
          <a:lstStyle/>
          <a:p>
            <a:fld id="{3BC7A5C8-C57A-4056-A596-0494A9823D63}" type="datetimeFigureOut">
              <a:rPr lang="en-US" smtClean="0"/>
              <a:t>1/4/2025</a:t>
            </a:fld>
            <a:endParaRPr lang="en-US"/>
          </a:p>
        </p:txBody>
      </p:sp>
      <p:sp>
        <p:nvSpPr>
          <p:cNvPr id="6" name="Footer Placeholder 5">
            <a:extLst>
              <a:ext uri="{FF2B5EF4-FFF2-40B4-BE49-F238E27FC236}">
                <a16:creationId xmlns:a16="http://schemas.microsoft.com/office/drawing/2014/main" id="{014C1405-CBFD-3530-B8C8-D8253B114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56614-FB9C-89D2-2D7F-152F7DA0D6FD}"/>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58454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90A5-3B63-E268-A315-8E81559E8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403B9F-D39B-EA75-9EBD-C908D5959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7ED61E-286F-9AF0-5866-54197479F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386EC-7F99-5FA8-F278-B4E4F657DECE}"/>
              </a:ext>
            </a:extLst>
          </p:cNvPr>
          <p:cNvSpPr>
            <a:spLocks noGrp="1"/>
          </p:cNvSpPr>
          <p:nvPr>
            <p:ph type="dt" sz="half" idx="10"/>
          </p:nvPr>
        </p:nvSpPr>
        <p:spPr/>
        <p:txBody>
          <a:bodyPr/>
          <a:lstStyle/>
          <a:p>
            <a:fld id="{3BC7A5C8-C57A-4056-A596-0494A9823D63}" type="datetimeFigureOut">
              <a:rPr lang="en-US" smtClean="0"/>
              <a:t>1/4/2025</a:t>
            </a:fld>
            <a:endParaRPr lang="en-US"/>
          </a:p>
        </p:txBody>
      </p:sp>
      <p:sp>
        <p:nvSpPr>
          <p:cNvPr id="6" name="Footer Placeholder 5">
            <a:extLst>
              <a:ext uri="{FF2B5EF4-FFF2-40B4-BE49-F238E27FC236}">
                <a16:creationId xmlns:a16="http://schemas.microsoft.com/office/drawing/2014/main" id="{06DE35AE-322E-A5BD-0E96-BA4030209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3336D-25D0-47AF-9C5E-53C2197E8A51}"/>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4138126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B09554-7FD3-54B2-D5DD-96A1699508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8835B4-6022-B8FB-B675-5CCDF42D9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A9ACD-7E5B-C03D-E5A1-34C0C36283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7A5C8-C57A-4056-A596-0494A9823D63}" type="datetimeFigureOut">
              <a:rPr lang="en-US" smtClean="0"/>
              <a:t>1/4/2025</a:t>
            </a:fld>
            <a:endParaRPr lang="en-US"/>
          </a:p>
        </p:txBody>
      </p:sp>
      <p:sp>
        <p:nvSpPr>
          <p:cNvPr id="5" name="Footer Placeholder 4">
            <a:extLst>
              <a:ext uri="{FF2B5EF4-FFF2-40B4-BE49-F238E27FC236}">
                <a16:creationId xmlns:a16="http://schemas.microsoft.com/office/drawing/2014/main" id="{23BB05C5-4559-2BF9-85B9-0AB2D18BD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8296A4-B806-581C-0551-658F73808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EE791-2F72-4129-B533-9A9336DC696E}" type="slidenum">
              <a:rPr lang="en-US" smtClean="0"/>
              <a:t>‹#›</a:t>
            </a:fld>
            <a:endParaRPr lang="en-US"/>
          </a:p>
        </p:txBody>
      </p:sp>
    </p:spTree>
    <p:extLst>
      <p:ext uri="{BB962C8B-B14F-4D97-AF65-F5344CB8AC3E}">
        <p14:creationId xmlns:p14="http://schemas.microsoft.com/office/powerpoint/2010/main" val="3279514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oogle.com/url?sa=E&amp;source=gmail&amp;q=https://www.mingw-w64.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A4DB-521C-F5C6-28BE-1C9FBC914657}"/>
              </a:ext>
            </a:extLst>
          </p:cNvPr>
          <p:cNvSpPr>
            <a:spLocks noGrp="1"/>
          </p:cNvSpPr>
          <p:nvPr>
            <p:ph type="ctrTitle"/>
          </p:nvPr>
        </p:nvSpPr>
        <p:spPr/>
        <p:txBody>
          <a:bodyPr/>
          <a:lstStyle/>
          <a:p>
            <a:r>
              <a:rPr lang="en-US" dirty="0"/>
              <a:t>HOBBY TEST-ANSWERS</a:t>
            </a:r>
          </a:p>
        </p:txBody>
      </p:sp>
      <p:sp>
        <p:nvSpPr>
          <p:cNvPr id="3" name="Subtitle 2">
            <a:extLst>
              <a:ext uri="{FF2B5EF4-FFF2-40B4-BE49-F238E27FC236}">
                <a16:creationId xmlns:a16="http://schemas.microsoft.com/office/drawing/2014/main" id="{C87898C6-1294-E310-5F34-8C957D3C3836}"/>
              </a:ext>
            </a:extLst>
          </p:cNvPr>
          <p:cNvSpPr>
            <a:spLocks noGrp="1"/>
          </p:cNvSpPr>
          <p:nvPr>
            <p:ph type="subTitle" idx="1"/>
          </p:nvPr>
        </p:nvSpPr>
        <p:spPr/>
        <p:txBody>
          <a:bodyPr/>
          <a:lstStyle/>
          <a:p>
            <a:r>
              <a:rPr lang="en-US" dirty="0"/>
              <a:t>2</a:t>
            </a:r>
            <a:r>
              <a:rPr lang="en-US" baseline="30000" dirty="0"/>
              <a:t>ND</a:t>
            </a:r>
            <a:r>
              <a:rPr lang="en-US" dirty="0"/>
              <a:t> TERM</a:t>
            </a:r>
          </a:p>
        </p:txBody>
      </p:sp>
    </p:spTree>
    <p:extLst>
      <p:ext uri="{BB962C8B-B14F-4D97-AF65-F5344CB8AC3E}">
        <p14:creationId xmlns:p14="http://schemas.microsoft.com/office/powerpoint/2010/main" val="1657695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DEEFF4B-47F0-CB59-B0B3-CB9C0E0A2492}"/>
              </a:ext>
            </a:extLst>
          </p:cNvPr>
          <p:cNvSpPr>
            <a:spLocks noGrp="1" noChangeArrowheads="1"/>
          </p:cNvSpPr>
          <p:nvPr>
            <p:ph idx="1"/>
          </p:nvPr>
        </p:nvSpPr>
        <p:spPr bwMode="auto">
          <a:xfrm>
            <a:off x="838200" y="2950730"/>
            <a:ext cx="1071849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rPr>
              <a:t>Q10.</a:t>
            </a:r>
            <a:r>
              <a:rPr kumimoji="0" lang="en-US" altLang="en-US" sz="1800" b="1" i="0" u="none" strike="noStrike" cap="none" normalizeH="0" baseline="0" dirty="0">
                <a:ln>
                  <a:noFill/>
                </a:ln>
                <a:solidFill>
                  <a:schemeClr val="tx1"/>
                </a:solidFill>
                <a:effectLst/>
                <a:latin typeface="Arial" panose="020B0604020202020204" pitchFamily="34" charset="0"/>
              </a:rPr>
              <a:t> Why is MinGW Important for Compiling C Programs?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MinGW (Minimalist GNU for Windows) is a development environment that provides a collection of GNU tools (like the GNU Compiler Collection, GCC) for compiling C and C++ programs on Windows systems. Here's why it's important: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Allows you to write C code on Windows but target other architectures like x86 or ARM, useful if you need to develop programs that will run on Linux or embedded systems.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Open-Source and Free Tools:</a:t>
            </a:r>
            <a:r>
              <a:rPr kumimoji="0" lang="en-US" altLang="en-US" sz="1800" b="0" i="0" u="none" strike="noStrike" cap="none" normalizeH="0" baseline="0" dirty="0">
                <a:ln>
                  <a:noFill/>
                </a:ln>
                <a:solidFill>
                  <a:schemeClr val="tx1"/>
                </a:solidFill>
                <a:effectLst/>
                <a:latin typeface="Arial" panose="020B0604020202020204" pitchFamily="34" charset="0"/>
              </a:rPr>
              <a:t> Leverages the power and established reputation of GCC, providing a robust and reliable compilation toolchain for C development on Windows.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Widely Used:</a:t>
            </a:r>
            <a:r>
              <a:rPr kumimoji="0" lang="en-US" altLang="en-US" sz="1800" b="0" i="0" u="none" strike="noStrike" cap="none" normalizeH="0" baseline="0" dirty="0">
                <a:ln>
                  <a:noFill/>
                </a:ln>
                <a:solidFill>
                  <a:schemeClr val="tx1"/>
                </a:solidFill>
                <a:effectLst/>
                <a:latin typeface="Arial" panose="020B0604020202020204" pitchFamily="34" charset="0"/>
              </a:rPr>
              <a:t> MinGW is a popular choice for C development on Windows, making it easier to find online resources and tutorials if you encounter issues.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398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1C4437F-70EA-5BB1-BD5E-E0629B54F507}"/>
              </a:ext>
            </a:extLst>
          </p:cNvPr>
          <p:cNvSpPr>
            <a:spLocks noGrp="1" noChangeArrowheads="1"/>
          </p:cNvSpPr>
          <p:nvPr>
            <p:ph idx="1"/>
          </p:nvPr>
        </p:nvSpPr>
        <p:spPr bwMode="auto">
          <a:xfrm>
            <a:off x="924040" y="1690688"/>
            <a:ext cx="9726976" cy="1188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rPr>
              <a:t>Q11.</a:t>
            </a:r>
            <a:r>
              <a:rPr kumimoji="0" lang="en-US" altLang="en-US" sz="1800" b="1" i="0" u="none" strike="noStrike" cap="none" normalizeH="0" baseline="0" dirty="0">
                <a:ln>
                  <a:noFill/>
                </a:ln>
                <a:solidFill>
                  <a:schemeClr val="tx1"/>
                </a:solidFill>
                <a:effectLst/>
                <a:latin typeface="Arial" panose="020B0604020202020204" pitchFamily="34" charset="0"/>
              </a:rPr>
              <a:t> Installation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Download:</a:t>
            </a:r>
            <a:r>
              <a:rPr kumimoji="0" lang="en-US" altLang="en-US" sz="1800" b="0" i="0" u="none" strike="noStrike" cap="none" normalizeH="0" baseline="0" dirty="0">
                <a:ln>
                  <a:noFill/>
                </a:ln>
                <a:solidFill>
                  <a:schemeClr val="tx1"/>
                </a:solidFill>
                <a:effectLst/>
                <a:latin typeface="Arial" panose="020B0604020202020204" pitchFamily="34" charset="0"/>
              </a:rPr>
              <a:t> Download the MinGW installation files from the official MinGW website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https://www.mingw-w64.org/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Installation: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Run the installer.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the installation directory.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Select the desired components: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Base Packages:</a:t>
            </a:r>
            <a:r>
              <a:rPr kumimoji="0" lang="en-US" altLang="en-US" sz="1800" b="0" i="0" u="none" strike="noStrike" cap="none" normalizeH="0" baseline="0" dirty="0">
                <a:ln>
                  <a:noFill/>
                </a:ln>
                <a:solidFill>
                  <a:schemeClr val="tx1"/>
                </a:solidFill>
                <a:effectLst/>
                <a:latin typeface="Arial" panose="020B0604020202020204" pitchFamily="34" charset="0"/>
              </a:rPr>
              <a:t> Essential components like the C compiler (</a:t>
            </a:r>
            <a:r>
              <a:rPr kumimoji="0" lang="en-US" altLang="en-US" sz="1800" b="0" i="0" u="none" strike="noStrike" cap="none" normalizeH="0" baseline="0" dirty="0" err="1">
                <a:ln>
                  <a:noFill/>
                </a:ln>
                <a:solidFill>
                  <a:schemeClr val="tx1"/>
                </a:solidFill>
                <a:effectLst/>
                <a:latin typeface="Arial" panose="020B0604020202020204" pitchFamily="34" charset="0"/>
              </a:rPr>
              <a:t>gcc</a:t>
            </a:r>
            <a:r>
              <a:rPr kumimoji="0" lang="en-US" altLang="en-US" sz="1800" b="0" i="0" u="none" strike="noStrike" cap="none" normalizeH="0" baseline="0" dirty="0">
                <a:ln>
                  <a:noFill/>
                </a:ln>
                <a:solidFill>
                  <a:schemeClr val="tx1"/>
                </a:solidFill>
                <a:effectLst/>
                <a:latin typeface="Arial" panose="020B0604020202020204" pitchFamily="34" charset="0"/>
              </a:rPr>
              <a:t>), linker (</a:t>
            </a:r>
            <a:r>
              <a:rPr kumimoji="0" lang="en-US" altLang="en-US" sz="1800" b="0" i="0" u="none" strike="noStrike" cap="none" normalizeH="0" baseline="0" dirty="0" err="1">
                <a:ln>
                  <a:noFill/>
                </a:ln>
                <a:solidFill>
                  <a:schemeClr val="tx1"/>
                </a:solidFill>
                <a:effectLst/>
                <a:latin typeface="Arial" panose="020B0604020202020204" pitchFamily="34" charset="0"/>
              </a:rPr>
              <a:t>ld</a:t>
            </a:r>
            <a:r>
              <a:rPr kumimoji="0" lang="en-US" altLang="en-US" sz="1800" b="0" i="0" u="none" strike="noStrike" cap="none" normalizeH="0" baseline="0" dirty="0">
                <a:ln>
                  <a:noFill/>
                </a:ln>
                <a:solidFill>
                  <a:schemeClr val="tx1"/>
                </a:solidFill>
                <a:effectLst/>
                <a:latin typeface="Arial" panose="020B0604020202020204" pitchFamily="34" charset="0"/>
              </a:rPr>
              <a:t>), and standard libraries.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Headers:</a:t>
            </a:r>
            <a:r>
              <a:rPr kumimoji="0" lang="en-US" altLang="en-US" sz="1800" b="0" i="0" u="none" strike="noStrike" cap="none" normalizeH="0" baseline="0" dirty="0">
                <a:ln>
                  <a:noFill/>
                </a:ln>
                <a:solidFill>
                  <a:schemeClr val="tx1"/>
                </a:solidFill>
                <a:effectLst/>
                <a:latin typeface="Arial" panose="020B0604020202020204" pitchFamily="34" charset="0"/>
              </a:rPr>
              <a:t> Include files for C and C++ standard libraries.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Make:</a:t>
            </a:r>
            <a:r>
              <a:rPr kumimoji="0" lang="en-US" altLang="en-US" sz="1800" b="0" i="0" u="none" strike="noStrike" cap="none" normalizeH="0" baseline="0" dirty="0">
                <a:ln>
                  <a:noFill/>
                </a:ln>
                <a:solidFill>
                  <a:schemeClr val="tx1"/>
                </a:solidFill>
                <a:effectLst/>
                <a:latin typeface="Arial" panose="020B0604020202020204" pitchFamily="34" charset="0"/>
              </a:rPr>
              <a:t> The GNU make utility for building projects.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Complete the installation.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Environment Setup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Add MinGW to the System Path:</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Windows 10/11: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Right-click on "This PC" (or "My Computer") and select "Properties."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Click on "Advanced system settings."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the "System Properties" window, click on "Environment Variables."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Under "System variables," find the "Path" variable and click "Edit."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the path to the MinGW bin directory (e.g., </a:t>
            </a:r>
            <a:r>
              <a:rPr kumimoji="0" lang="en-US" altLang="en-US" sz="1000" b="0" i="0" u="none" strike="noStrike" cap="none" normalizeH="0" baseline="0" dirty="0">
                <a:ln>
                  <a:noFill/>
                </a:ln>
                <a:solidFill>
                  <a:schemeClr val="tx1"/>
                </a:solidFill>
                <a:effectLst/>
                <a:latin typeface="Arial Unicode MS"/>
              </a:rPr>
              <a:t>C:\MinGW\bin</a:t>
            </a:r>
            <a:r>
              <a:rPr kumimoji="0" lang="en-US" altLang="en-US" sz="800" b="0" i="0" u="none" strike="noStrike" cap="none" normalizeH="0" baseline="0" dirty="0">
                <a:ln>
                  <a:noFill/>
                </a:ln>
                <a:solidFill>
                  <a:schemeClr val="tx1"/>
                </a:solidFill>
                <a:effectLst/>
              </a:rPr>
              <a:t>) to the list of paths.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Click "OK" to save the changes.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Restart the terminal:</a:t>
            </a:r>
            <a:r>
              <a:rPr kumimoji="0" lang="en-US" altLang="en-US" sz="1800" b="0" i="0" u="none" strike="noStrike" cap="none" normalizeH="0" baseline="0" dirty="0">
                <a:ln>
                  <a:noFill/>
                </a:ln>
                <a:solidFill>
                  <a:schemeClr val="tx1"/>
                </a:solidFill>
                <a:effectLst/>
                <a:latin typeface="Arial" panose="020B0604020202020204" pitchFamily="34" charset="0"/>
              </a:rPr>
              <a:t> Open a new command prompt or terminal window for the changes to take effect.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Verify Installation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Open a command prompt or terminal.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Type </a:t>
            </a:r>
            <a:r>
              <a:rPr kumimoji="0" lang="en-US" altLang="en-US" sz="1000" b="0" i="0" u="none" strike="noStrike" cap="none" normalizeH="0" baseline="0" dirty="0" err="1">
                <a:ln>
                  <a:noFill/>
                </a:ln>
                <a:solidFill>
                  <a:schemeClr val="tx1"/>
                </a:solidFill>
                <a:effectLst/>
                <a:latin typeface="Arial Unicode MS"/>
              </a:rPr>
              <a:t>gcc</a:t>
            </a:r>
            <a:r>
              <a:rPr kumimoji="0" lang="en-US" altLang="en-US" sz="1000" b="0" i="0" u="none" strike="noStrike" cap="none" normalizeH="0" baseline="0" dirty="0">
                <a:ln>
                  <a:noFill/>
                </a:ln>
                <a:solidFill>
                  <a:schemeClr val="tx1"/>
                </a:solidFill>
                <a:effectLst/>
                <a:latin typeface="Arial Unicode MS"/>
              </a:rPr>
              <a:t> --version</a:t>
            </a:r>
            <a:r>
              <a:rPr kumimoji="0" lang="en-US" altLang="en-US" sz="800" b="0" i="0" u="none" strike="noStrike" cap="none" normalizeH="0" baseline="0" dirty="0">
                <a:ln>
                  <a:noFill/>
                </a:ln>
                <a:solidFill>
                  <a:schemeClr val="tx1"/>
                </a:solidFill>
                <a:effectLst/>
              </a:rPr>
              <a:t> and press Enter.</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MinGW is installed correctly, you should see the version information of the GCC compiler.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Create a Simple C Program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 new file named </a:t>
            </a:r>
            <a:r>
              <a:rPr kumimoji="0" lang="en-US" altLang="en-US" sz="1000" b="0" i="0" u="none" strike="noStrike" cap="none" normalizeH="0" baseline="0" dirty="0" err="1">
                <a:ln>
                  <a:noFill/>
                </a:ln>
                <a:solidFill>
                  <a:schemeClr val="tx1"/>
                </a:solidFill>
                <a:effectLst/>
                <a:latin typeface="Arial Unicode MS"/>
              </a:rPr>
              <a:t>hello.c</a:t>
            </a:r>
            <a:r>
              <a:rPr kumimoji="0" lang="en-US" altLang="en-US" sz="800" b="0" i="0" u="none" strike="noStrike" cap="none" normalizeH="0" baseline="0" dirty="0">
                <a:ln>
                  <a:noFill/>
                </a:ln>
                <a:solidFill>
                  <a:schemeClr val="tx1"/>
                </a:solidFill>
                <a:effectLst/>
              </a:rPr>
              <a:t> with the following content: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&lt;!-- end list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#include &lt;</a:t>
            </a:r>
            <a:r>
              <a:rPr kumimoji="0" lang="en-US" altLang="en-US" sz="1000" b="0" i="0" u="none" strike="noStrike" cap="none" normalizeH="0" baseline="0" dirty="0" err="1">
                <a:ln>
                  <a:noFill/>
                </a:ln>
                <a:solidFill>
                  <a:schemeClr val="tx1"/>
                </a:solidFill>
                <a:effectLst/>
                <a:latin typeface="Arial Unicode MS"/>
              </a:rPr>
              <a:t>stdio.h</a:t>
            </a:r>
            <a:r>
              <a:rPr kumimoji="0" lang="en-US" altLang="en-US" sz="1000" b="0" i="0" u="none" strike="noStrike" cap="none" normalizeH="0" baseline="0" dirty="0">
                <a:ln>
                  <a:noFill/>
                </a:ln>
                <a:solidFill>
                  <a:schemeClr val="tx1"/>
                </a:solidFill>
                <a:effectLst/>
                <a:latin typeface="Arial Unicode MS"/>
              </a:rPr>
              <a:t>&gt; int main() { </a:t>
            </a:r>
            <a:r>
              <a:rPr kumimoji="0" lang="en-US" altLang="en-US" sz="1000" b="0" i="0" u="none" strike="noStrike" cap="none" normalizeH="0" baseline="0" dirty="0" err="1">
                <a:ln>
                  <a:noFill/>
                </a:ln>
                <a:solidFill>
                  <a:schemeClr val="tx1"/>
                </a:solidFill>
                <a:effectLst/>
                <a:latin typeface="Arial Unicode MS"/>
              </a:rPr>
              <a:t>printf</a:t>
            </a:r>
            <a:r>
              <a:rPr kumimoji="0" lang="en-US" altLang="en-US" sz="1000" b="0" i="0" u="none" strike="noStrike" cap="none" normalizeH="0" baseline="0" dirty="0">
                <a:ln>
                  <a:noFill/>
                </a:ln>
                <a:solidFill>
                  <a:schemeClr val="tx1"/>
                </a:solidFill>
                <a:effectLst/>
                <a:latin typeface="Arial Unicode MS"/>
              </a:rPr>
              <a:t>("Hello, world!\n"); return 0;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 Compile the Program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Open the command prompt or terminal and navigate to the directory where you saved the </a:t>
            </a:r>
            <a:r>
              <a:rPr kumimoji="0" lang="en-US" altLang="en-US" sz="1000" b="0" i="0" u="none" strike="noStrike" cap="none" normalizeH="0" baseline="0" dirty="0" err="1">
                <a:ln>
                  <a:noFill/>
                </a:ln>
                <a:solidFill>
                  <a:schemeClr val="tx1"/>
                </a:solidFill>
                <a:effectLst/>
                <a:latin typeface="Arial Unicode MS"/>
              </a:rPr>
              <a:t>hello.c</a:t>
            </a:r>
            <a:r>
              <a:rPr kumimoji="0" lang="en-US" altLang="en-US" sz="800" b="0" i="0" u="none" strike="noStrike" cap="none" normalizeH="0" baseline="0" dirty="0">
                <a:ln>
                  <a:noFill/>
                </a:ln>
                <a:solidFill>
                  <a:schemeClr val="tx1"/>
                </a:solidFill>
                <a:effectLst/>
              </a:rPr>
              <a:t> file.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Type </a:t>
            </a:r>
            <a:r>
              <a:rPr kumimoji="0" lang="en-US" altLang="en-US" sz="1000" b="0" i="0" u="none" strike="noStrike" cap="none" normalizeH="0" baseline="0" dirty="0" err="1">
                <a:ln>
                  <a:noFill/>
                </a:ln>
                <a:solidFill>
                  <a:schemeClr val="tx1"/>
                </a:solidFill>
                <a:effectLst/>
                <a:latin typeface="Arial Unicode MS"/>
              </a:rPr>
              <a:t>gcc</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hello.c</a:t>
            </a:r>
            <a:r>
              <a:rPr kumimoji="0" lang="en-US" altLang="en-US" sz="1000" b="0" i="0" u="none" strike="noStrike" cap="none" normalizeH="0" baseline="0" dirty="0">
                <a:ln>
                  <a:noFill/>
                </a:ln>
                <a:solidFill>
                  <a:schemeClr val="tx1"/>
                </a:solidFill>
                <a:effectLst/>
                <a:latin typeface="Arial Unicode MS"/>
              </a:rPr>
              <a:t> -o hello.exe</a:t>
            </a:r>
            <a:r>
              <a:rPr kumimoji="0" lang="en-US" altLang="en-US" sz="800" b="0" i="0" u="none" strike="noStrike" cap="none" normalizeH="0" baseline="0" dirty="0">
                <a:ln>
                  <a:noFill/>
                </a:ln>
                <a:solidFill>
                  <a:schemeClr val="tx1"/>
                </a:solidFill>
                <a:effectLst/>
              </a:rPr>
              <a:t> and press Enter.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Arial Unicode MS"/>
              </a:rPr>
              <a:t>gcc</a:t>
            </a:r>
            <a:r>
              <a:rPr kumimoji="0" lang="en-US" altLang="en-US" sz="800" b="0" i="0" u="none" strike="noStrike" cap="none" normalizeH="0" baseline="0" dirty="0">
                <a:ln>
                  <a:noFill/>
                </a:ln>
                <a:solidFill>
                  <a:schemeClr val="tx1"/>
                </a:solidFill>
                <a:effectLst/>
              </a:rPr>
              <a:t>: The GCC compiler.</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Arial Unicode MS"/>
              </a:rPr>
              <a:t>hello.c</a:t>
            </a:r>
            <a:r>
              <a:rPr kumimoji="0" lang="en-US" altLang="en-US" sz="800" b="0" i="0" u="none" strike="noStrike" cap="none" normalizeH="0" baseline="0" dirty="0">
                <a:ln>
                  <a:noFill/>
                </a:ln>
                <a:solidFill>
                  <a:schemeClr val="tx1"/>
                </a:solidFill>
                <a:effectLst/>
              </a:rPr>
              <a:t>: The source code file.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-o hello.exe</a:t>
            </a:r>
            <a:r>
              <a:rPr kumimoji="0" lang="en-US" altLang="en-US" sz="800" b="0" i="0" u="none" strike="noStrike" cap="none" normalizeH="0" baseline="0" dirty="0">
                <a:ln>
                  <a:noFill/>
                </a:ln>
                <a:solidFill>
                  <a:schemeClr val="tx1"/>
                </a:solidFill>
                <a:effectLst/>
              </a:rPr>
              <a:t>: Specifies the output file name (</a:t>
            </a:r>
            <a:r>
              <a:rPr kumimoji="0" lang="en-US" altLang="en-US" sz="1000" b="0" i="0" u="none" strike="noStrike" cap="none" normalizeH="0" baseline="0" dirty="0">
                <a:ln>
                  <a:noFill/>
                </a:ln>
                <a:solidFill>
                  <a:schemeClr val="tx1"/>
                </a:solidFill>
                <a:effectLst/>
                <a:latin typeface="Arial Unicode MS"/>
              </a:rPr>
              <a:t>hello.exe</a:t>
            </a:r>
            <a:r>
              <a:rPr kumimoji="0" lang="en-US" altLang="en-US" sz="800" b="0"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6. Run the Program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Type </a:t>
            </a:r>
            <a:r>
              <a:rPr kumimoji="0" lang="en-US" altLang="en-US" sz="1000" b="0" i="0" u="none" strike="noStrike" cap="none" normalizeH="0" baseline="0" dirty="0">
                <a:ln>
                  <a:noFill/>
                </a:ln>
                <a:solidFill>
                  <a:schemeClr val="tx1"/>
                </a:solidFill>
                <a:effectLst/>
                <a:latin typeface="Arial Unicode MS"/>
              </a:rPr>
              <a:t>hello.exe</a:t>
            </a:r>
            <a:r>
              <a:rPr kumimoji="0" lang="en-US" altLang="en-US" sz="800" b="0" i="0" u="none" strike="noStrike" cap="none" normalizeH="0" baseline="0" dirty="0">
                <a:ln>
                  <a:noFill/>
                </a:ln>
                <a:solidFill>
                  <a:schemeClr val="tx1"/>
                </a:solidFill>
                <a:effectLst/>
              </a:rPr>
              <a:t> in the command prompt and press Enter.</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You should see the output "Hello, world!" on the screen.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8564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A6F6452-3E76-C52F-1EBA-4366C019F629}"/>
              </a:ext>
            </a:extLst>
          </p:cNvPr>
          <p:cNvSpPr>
            <a:spLocks noGrp="1" noChangeArrowheads="1"/>
          </p:cNvSpPr>
          <p:nvPr>
            <p:ph idx="1"/>
          </p:nvPr>
        </p:nvSpPr>
        <p:spPr bwMode="auto">
          <a:xfrm>
            <a:off x="604550" y="523188"/>
            <a:ext cx="10982899" cy="564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Q12.Hardware compatibility is crucial for virtual environments for several reasons: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a:t>
            </a:r>
            <a:r>
              <a:rPr kumimoji="0" lang="en-US" altLang="en-US" sz="1800" b="0" i="0" u="none" strike="noStrike" cap="none" normalizeH="0" baseline="0" dirty="0">
                <a:ln>
                  <a:noFill/>
                </a:ln>
                <a:solidFill>
                  <a:schemeClr val="tx1"/>
                </a:solidFill>
                <a:effectLst/>
                <a:latin typeface="Arial" panose="020B0604020202020204" pitchFamily="34" charset="0"/>
              </a:rPr>
              <a:t> Virtual machines rely on the host machine's hardware to function. If the virtual machine's hardware requirements (CPU, RAM, storage, etc.) exceed the host's capabilities, performance will suffer. This can lead to slowdowns, application crashes, and an overall degraded user experience.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Stability:</a:t>
            </a:r>
            <a:r>
              <a:rPr kumimoji="0" lang="en-US" altLang="en-US" sz="1800" b="0" i="0" u="none" strike="noStrike" cap="none" normalizeH="0" baseline="0" dirty="0">
                <a:ln>
                  <a:noFill/>
                </a:ln>
                <a:solidFill>
                  <a:schemeClr val="tx1"/>
                </a:solidFill>
                <a:effectLst/>
                <a:latin typeface="Arial" panose="020B0604020202020204" pitchFamily="34" charset="0"/>
              </a:rPr>
              <a:t> Incompatibility between virtual machine hardware and the host can cause instability issues. This can manifest as frequent crashes, system freezes, or data corruption. Ensuring compatibility helps maintain a stable and reliable virtual environment.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Feature Support:</a:t>
            </a:r>
            <a:r>
              <a:rPr kumimoji="0" lang="en-US" altLang="en-US" sz="1800" b="0" i="0" u="none" strike="noStrike" cap="none" normalizeH="0" baseline="0" dirty="0">
                <a:ln>
                  <a:noFill/>
                </a:ln>
                <a:solidFill>
                  <a:schemeClr val="tx1"/>
                </a:solidFill>
                <a:effectLst/>
                <a:latin typeface="Arial" panose="020B0604020202020204" pitchFamily="34" charset="0"/>
              </a:rPr>
              <a:t> Virtual machines often rely on specific hardware features for optimal performance or to support certain functionalities. If the host machine lacks these features, the virtual machine may not function correctly or may be limited in its capabilities.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Resource Allocation:</a:t>
            </a:r>
            <a:r>
              <a:rPr kumimoji="0" lang="en-US" altLang="en-US" sz="1800" b="0" i="0" u="none" strike="noStrike" cap="none" normalizeH="0" baseline="0" dirty="0">
                <a:ln>
                  <a:noFill/>
                </a:ln>
                <a:solidFill>
                  <a:schemeClr val="tx1"/>
                </a:solidFill>
                <a:effectLst/>
                <a:latin typeface="Arial" panose="020B0604020202020204" pitchFamily="34" charset="0"/>
              </a:rPr>
              <a:t> Proper hardware compatibility ensures that resources are allocated efficiently within the virtual environment. This prevents conflicts and maximizes the utilization of available hardware resources.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Compatibility with Guest Operating Systems:</a:t>
            </a:r>
            <a:r>
              <a:rPr kumimoji="0" lang="en-US" altLang="en-US" sz="1800" b="0" i="0" u="none" strike="noStrike" cap="none" normalizeH="0" baseline="0" dirty="0">
                <a:ln>
                  <a:noFill/>
                </a:ln>
                <a:solidFill>
                  <a:schemeClr val="tx1"/>
                </a:solidFill>
                <a:effectLst/>
                <a:latin typeface="Arial" panose="020B0604020202020204" pitchFamily="34" charset="0"/>
              </a:rPr>
              <a:t> Virtual machines run guest operating systems within them. Compatibility between the guest OS, the virtual machine's hardware, and the host machine's hardware is essential for smooth operation.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Security:</a:t>
            </a:r>
            <a:r>
              <a:rPr kumimoji="0" lang="en-US" altLang="en-US" sz="1800" b="0" i="0" u="none" strike="noStrike" cap="none" normalizeH="0" baseline="0" dirty="0">
                <a:ln>
                  <a:noFill/>
                </a:ln>
                <a:solidFill>
                  <a:schemeClr val="tx1"/>
                </a:solidFill>
                <a:effectLst/>
                <a:latin typeface="Arial" panose="020B0604020202020204" pitchFamily="34" charset="0"/>
              </a:rPr>
              <a:t> Hardware compatibility plays a role in security as well. Incompatibilities can create vulnerabilities that malicious actors could exploit. Ensuring compatibility helps maintain a secure virtual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940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8F56AF0-59A3-EA98-FF98-5F965B9C2611}"/>
              </a:ext>
            </a:extLst>
          </p:cNvPr>
          <p:cNvSpPr>
            <a:spLocks noGrp="1" noChangeArrowheads="1"/>
          </p:cNvSpPr>
          <p:nvPr>
            <p:ph idx="1"/>
          </p:nvPr>
        </p:nvSpPr>
        <p:spPr bwMode="auto">
          <a:xfrm>
            <a:off x="710396" y="292525"/>
            <a:ext cx="10771208"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Q13.Configuring installed software to the environment path is a critical step in making it easily accessible and usable within your system. Here's why: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Convenience and Ease of Use: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Direct Access:</a:t>
            </a:r>
            <a:r>
              <a:rPr kumimoji="0" lang="en-US" altLang="en-US" sz="1800" b="0" i="0" u="none" strike="noStrike" cap="none" normalizeH="0" baseline="0" dirty="0">
                <a:ln>
                  <a:noFill/>
                </a:ln>
                <a:solidFill>
                  <a:schemeClr val="tx1"/>
                </a:solidFill>
                <a:effectLst/>
                <a:latin typeface="Arial" panose="020B0604020202020204" pitchFamily="34" charset="0"/>
              </a:rPr>
              <a:t> By adding the software's installation directory to the PATH, you can directly execute its commands or programs from any location in your terminal or command prompt.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 Full Path Required:</a:t>
            </a:r>
            <a:r>
              <a:rPr kumimoji="0" lang="en-US" altLang="en-US" sz="1800" b="0" i="0" u="none" strike="noStrike" cap="none" normalizeH="0" baseline="0" dirty="0">
                <a:ln>
                  <a:noFill/>
                </a:ln>
                <a:solidFill>
                  <a:schemeClr val="tx1"/>
                </a:solidFill>
                <a:effectLst/>
                <a:latin typeface="Arial" panose="020B0604020202020204" pitchFamily="34" charset="0"/>
              </a:rPr>
              <a:t> Instead of typing the full path to the executable every time, you can simply type the command name. For example, instead of typing "C:\Program Files\</a:t>
            </a:r>
            <a:r>
              <a:rPr kumimoji="0" lang="en-US" altLang="en-US" sz="1800" b="0" i="0" u="none" strike="noStrike" cap="none" normalizeH="0" baseline="0" dirty="0" err="1">
                <a:ln>
                  <a:noFill/>
                </a:ln>
                <a:solidFill>
                  <a:schemeClr val="tx1"/>
                </a:solidFill>
                <a:effectLst/>
                <a:latin typeface="Arial" panose="020B0604020202020204" pitchFamily="34" charset="0"/>
              </a:rPr>
              <a:t>MySoftware</a:t>
            </a:r>
            <a:r>
              <a:rPr kumimoji="0" lang="en-US" altLang="en-US" sz="1800" b="0" i="0" u="none" strike="noStrike" cap="none" normalizeH="0" baseline="0" dirty="0">
                <a:ln>
                  <a:noFill/>
                </a:ln>
                <a:solidFill>
                  <a:schemeClr val="tx1"/>
                </a:solidFill>
                <a:effectLst/>
                <a:latin typeface="Arial" panose="020B0604020202020204" pitchFamily="34" charset="0"/>
              </a:rPr>
              <a:t>\myprogram.exe", you can just type "</a:t>
            </a:r>
            <a:r>
              <a:rPr kumimoji="0" lang="en-US" altLang="en-US" sz="1800" b="0" i="0" u="none" strike="noStrike" cap="none" normalizeH="0" baseline="0" dirty="0" err="1">
                <a:ln>
                  <a:noFill/>
                </a:ln>
                <a:solidFill>
                  <a:schemeClr val="tx1"/>
                </a:solidFill>
                <a:effectLst/>
                <a:latin typeface="Arial" panose="020B0604020202020204" pitchFamily="34" charset="0"/>
              </a:rPr>
              <a:t>myprogram</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Scripting and Automation: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Simplified Scripts:</a:t>
            </a:r>
            <a:r>
              <a:rPr kumimoji="0" lang="en-US" altLang="en-US" sz="1800" b="0" i="0" u="none" strike="noStrike" cap="none" normalizeH="0" baseline="0" dirty="0">
                <a:ln>
                  <a:noFill/>
                </a:ln>
                <a:solidFill>
                  <a:schemeClr val="tx1"/>
                </a:solidFill>
                <a:effectLst/>
                <a:latin typeface="Arial" panose="020B0604020202020204" pitchFamily="34" charset="0"/>
              </a:rPr>
              <a:t> Scripts and automation tools can easily invoke the software without needing to hardcode the full path, making them more portable and easier to maintain.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Maintainability:</a:t>
            </a:r>
            <a:r>
              <a:rPr kumimoji="0" lang="en-US" altLang="en-US" sz="1800" b="0" i="0" u="none" strike="noStrike" cap="none" normalizeH="0" baseline="0" dirty="0">
                <a:ln>
                  <a:noFill/>
                </a:ln>
                <a:solidFill>
                  <a:schemeClr val="tx1"/>
                </a:solidFill>
                <a:effectLst/>
                <a:latin typeface="Arial" panose="020B0604020202020204" pitchFamily="34" charset="0"/>
              </a:rPr>
              <a:t> If the software is moved or reinstalled, scripts don't need to be updated with the new path.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System-Wide Availability: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Consistent Access:</a:t>
            </a:r>
            <a:r>
              <a:rPr kumimoji="0" lang="en-US" altLang="en-US" sz="1800" b="0" i="0" u="none" strike="noStrike" cap="none" normalizeH="0" baseline="0" dirty="0">
                <a:ln>
                  <a:noFill/>
                </a:ln>
                <a:solidFill>
                  <a:schemeClr val="tx1"/>
                </a:solidFill>
                <a:effectLst/>
                <a:latin typeface="Arial" panose="020B0604020202020204" pitchFamily="34" charset="0"/>
              </a:rPr>
              <a:t> The PATH is typically a system-wide setting, ensuring that all users on the system can access the software without additional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Integration with Other Tools: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Seamless Integration:</a:t>
            </a:r>
            <a:r>
              <a:rPr kumimoji="0" lang="en-US" altLang="en-US" sz="1800" b="0" i="0" u="none" strike="noStrike" cap="none" normalizeH="0" baseline="0" dirty="0">
                <a:ln>
                  <a:noFill/>
                </a:ln>
                <a:solidFill>
                  <a:schemeClr val="tx1"/>
                </a:solidFill>
                <a:effectLst/>
                <a:latin typeface="Arial" panose="020B0604020202020204" pitchFamily="34" charset="0"/>
              </a:rPr>
              <a:t> Many tools and applications rely on the PATH to locate and execute external programs. Adding your software to the PATH ensures it can be seamlessly integrated into these workflows.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0819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C5352C8-CB16-65C4-8C72-6C626C0850A8}"/>
              </a:ext>
            </a:extLst>
          </p:cNvPr>
          <p:cNvSpPr>
            <a:spLocks noGrp="1" noChangeArrowheads="1"/>
          </p:cNvSpPr>
          <p:nvPr>
            <p:ph idx="1"/>
          </p:nvPr>
        </p:nvSpPr>
        <p:spPr bwMode="auto">
          <a:xfrm>
            <a:off x="0" y="0"/>
            <a:ext cx="12735499" cy="966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Q14.Configuring QEMU can be done through various methods, including command-line options, configuration files, and graphical user interfaces (GUIs). Here's a general overview of the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Installation: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Check for pre-installed QEMU:</a:t>
            </a:r>
            <a:r>
              <a:rPr kumimoji="0" lang="en-US" altLang="en-US" sz="1800" b="0" i="0" u="none" strike="noStrike" cap="none" normalizeH="0" baseline="0" dirty="0">
                <a:ln>
                  <a:noFill/>
                </a:ln>
                <a:solidFill>
                  <a:schemeClr val="tx1"/>
                </a:solidFill>
                <a:effectLst/>
                <a:latin typeface="Arial" panose="020B0604020202020204" pitchFamily="34" charset="0"/>
              </a:rPr>
              <a:t> On many Linux distributions, QEMU is already available in the package repositories. Use your distribution's package manager to install it (e.g., </a:t>
            </a:r>
            <a:r>
              <a:rPr kumimoji="0" lang="en-US" altLang="en-US" sz="1000" b="0" i="0" u="none" strike="noStrike" cap="none" normalizeH="0" baseline="0" dirty="0" err="1">
                <a:ln>
                  <a:noFill/>
                </a:ln>
                <a:solidFill>
                  <a:schemeClr val="tx1"/>
                </a:solidFill>
                <a:effectLst/>
                <a:latin typeface="Arial Unicode MS"/>
              </a:rPr>
              <a:t>sudo</a:t>
            </a:r>
            <a:r>
              <a:rPr kumimoji="0" lang="en-US" altLang="en-US" sz="1000" b="0" i="0" u="none" strike="noStrike" cap="none" normalizeH="0" baseline="0" dirty="0">
                <a:ln>
                  <a:noFill/>
                </a:ln>
                <a:solidFill>
                  <a:schemeClr val="tx1"/>
                </a:solidFill>
                <a:effectLst/>
                <a:latin typeface="Arial Unicode MS"/>
              </a:rPr>
              <a:t> apt install </a:t>
            </a:r>
            <a:r>
              <a:rPr kumimoji="0" lang="en-US" altLang="en-US" sz="1000" b="0" i="0" u="none" strike="noStrike" cap="none" normalizeH="0" baseline="0" dirty="0" err="1">
                <a:ln>
                  <a:noFill/>
                </a:ln>
                <a:solidFill>
                  <a:schemeClr val="tx1"/>
                </a:solidFill>
                <a:effectLst/>
                <a:latin typeface="Arial Unicode MS"/>
              </a:rPr>
              <a:t>qemu-kvm</a:t>
            </a:r>
            <a:r>
              <a:rPr kumimoji="0" lang="en-US" altLang="en-US" sz="800" b="0" i="0" u="none" strike="noStrike" cap="none" normalizeH="0" baseline="0" dirty="0">
                <a:ln>
                  <a:noFill/>
                </a:ln>
                <a:solidFill>
                  <a:schemeClr val="tx1"/>
                </a:solidFill>
                <a:effectLst/>
              </a:rPr>
              <a:t> on Debian/Ubuntu).</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Verify KVM support:</a:t>
            </a:r>
            <a:r>
              <a:rPr kumimoji="0" lang="en-US" altLang="en-US" sz="1800" b="0" i="0" u="none" strike="noStrike" cap="none" normalizeH="0" baseline="0" dirty="0">
                <a:ln>
                  <a:noFill/>
                </a:ln>
                <a:solidFill>
                  <a:schemeClr val="tx1"/>
                </a:solidFill>
                <a:effectLst/>
                <a:latin typeface="Arial" panose="020B0604020202020204" pitchFamily="34" charset="0"/>
              </a:rPr>
              <a:t> If you plan to use hardware virtualization (KVM), ensure your CPU supports it and that KVM is enabled in your system's BIOS.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Command-Line Options: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Basic Usage: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Bash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qemu-system-x86_64 -m 2G -</a:t>
            </a:r>
            <a:r>
              <a:rPr kumimoji="0" lang="en-US" altLang="en-US" sz="1000" b="0" i="0" u="none" strike="noStrike" cap="none" normalizeH="0" baseline="0" dirty="0" err="1">
                <a:ln>
                  <a:noFill/>
                </a:ln>
                <a:solidFill>
                  <a:schemeClr val="tx1"/>
                </a:solidFill>
                <a:effectLst/>
                <a:latin typeface="Arial Unicode MS"/>
              </a:rPr>
              <a:t>hda</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my_disk.img</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cdrom</a:t>
            </a:r>
            <a:r>
              <a:rPr kumimoji="0" lang="en-US" altLang="en-US" sz="1000" b="0" i="0" u="none" strike="noStrike" cap="none" normalizeH="0" baseline="0" dirty="0">
                <a:ln>
                  <a:noFill/>
                </a:ln>
                <a:solidFill>
                  <a:schemeClr val="tx1"/>
                </a:solidFill>
                <a:effectLst/>
                <a:latin typeface="Arial Unicode MS"/>
              </a:rPr>
              <a:t> ubuntu-</a:t>
            </a:r>
            <a:r>
              <a:rPr kumimoji="0" lang="en-US" altLang="en-US" sz="1000" b="0" i="0" u="none" strike="noStrike" cap="none" normalizeH="0" baseline="0" dirty="0" err="1">
                <a:ln>
                  <a:noFill/>
                </a:ln>
                <a:solidFill>
                  <a:schemeClr val="tx1"/>
                </a:solidFill>
                <a:effectLst/>
                <a:latin typeface="Arial Unicode MS"/>
              </a:rPr>
              <a:t>iso.iso</a:t>
            </a:r>
            <a:r>
              <a:rPr kumimoji="0" lang="en-US" altLang="en-US" sz="1000" b="0" i="0" u="none" strike="noStrike" cap="none" normalizeH="0" baseline="0" dirty="0">
                <a:ln>
                  <a:noFill/>
                </a:ln>
                <a:solidFill>
                  <a:schemeClr val="tx1"/>
                </a:solidFill>
                <a:effectLst/>
                <a:latin typeface="Arial Unicode MS"/>
              </a:rPr>
              <a:t> </a:t>
            </a:r>
            <a:endParaRPr kumimoji="0" lang="en-US" altLang="en-US" sz="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-m 2G</a:t>
            </a:r>
            <a:r>
              <a:rPr kumimoji="0" lang="en-US" altLang="en-US" sz="800" b="0" i="0" u="none" strike="noStrike" cap="none" normalizeH="0" baseline="0" dirty="0">
                <a:ln>
                  <a:noFill/>
                </a:ln>
                <a:solidFill>
                  <a:schemeClr val="tx1"/>
                </a:solidFill>
                <a:effectLst/>
              </a:rPr>
              <a:t>: Allocates 2GB of RAM to the virtual machine.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hda</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my_disk.img</a:t>
            </a:r>
            <a:r>
              <a:rPr kumimoji="0" lang="en-US" altLang="en-US" sz="800" b="0" i="0" u="none" strike="noStrike" cap="none" normalizeH="0" baseline="0" dirty="0">
                <a:ln>
                  <a:noFill/>
                </a:ln>
                <a:solidFill>
                  <a:schemeClr val="tx1"/>
                </a:solidFill>
                <a:effectLst/>
              </a:rPr>
              <a:t>: Specifies the path to the virtual hard disk image.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cdrom</a:t>
            </a:r>
            <a:r>
              <a:rPr kumimoji="0" lang="en-US" altLang="en-US" sz="1000" b="0" i="0" u="none" strike="noStrike" cap="none" normalizeH="0" baseline="0" dirty="0">
                <a:ln>
                  <a:noFill/>
                </a:ln>
                <a:solidFill>
                  <a:schemeClr val="tx1"/>
                </a:solidFill>
                <a:effectLst/>
                <a:latin typeface="Arial Unicode MS"/>
              </a:rPr>
              <a:t> ubuntu-</a:t>
            </a:r>
            <a:r>
              <a:rPr kumimoji="0" lang="en-US" altLang="en-US" sz="1000" b="0" i="0" u="none" strike="noStrike" cap="none" normalizeH="0" baseline="0" dirty="0" err="1">
                <a:ln>
                  <a:noFill/>
                </a:ln>
                <a:solidFill>
                  <a:schemeClr val="tx1"/>
                </a:solidFill>
                <a:effectLst/>
                <a:latin typeface="Arial Unicode MS"/>
              </a:rPr>
              <a:t>iso.iso</a:t>
            </a:r>
            <a:r>
              <a:rPr kumimoji="0" lang="en-US" altLang="en-US" sz="800" b="0" i="0" u="none" strike="noStrike" cap="none" normalizeH="0" baseline="0" dirty="0">
                <a:ln>
                  <a:noFill/>
                </a:ln>
                <a:solidFill>
                  <a:schemeClr val="tx1"/>
                </a:solidFill>
                <a:effectLst/>
              </a:rPr>
              <a:t>: Specifies the path to the ISO image of the guest operating system.</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Common Options: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-enable-</a:t>
            </a:r>
            <a:r>
              <a:rPr kumimoji="0" lang="en-US" altLang="en-US" sz="1000" b="0" i="0" u="none" strike="noStrike" cap="none" normalizeH="0" baseline="0" dirty="0" err="1">
                <a:ln>
                  <a:noFill/>
                </a:ln>
                <a:solidFill>
                  <a:schemeClr val="tx1"/>
                </a:solidFill>
                <a:effectLst/>
                <a:latin typeface="Arial Unicode MS"/>
              </a:rPr>
              <a:t>kvm</a:t>
            </a:r>
            <a:r>
              <a:rPr kumimoji="0" lang="en-US" altLang="en-US" sz="800" b="0" i="0" u="none" strike="noStrike" cap="none" normalizeH="0" baseline="0" dirty="0">
                <a:ln>
                  <a:noFill/>
                </a:ln>
                <a:solidFill>
                  <a:schemeClr val="tx1"/>
                </a:solidFill>
                <a:effectLst/>
              </a:rPr>
              <a:t>: Enables hardware virtualization (KVM).</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cpu</a:t>
            </a:r>
            <a:r>
              <a:rPr kumimoji="0" lang="en-US" altLang="en-US" sz="1000" b="0" i="0" u="none" strike="noStrike" cap="none" normalizeH="0" baseline="0" dirty="0">
                <a:ln>
                  <a:noFill/>
                </a:ln>
                <a:solidFill>
                  <a:schemeClr val="tx1"/>
                </a:solidFill>
                <a:effectLst/>
                <a:latin typeface="Arial Unicode MS"/>
              </a:rPr>
              <a:t> host</a:t>
            </a:r>
            <a:r>
              <a:rPr kumimoji="0" lang="en-US" altLang="en-US" sz="800" b="0" i="0" u="none" strike="noStrike" cap="none" normalizeH="0" baseline="0" dirty="0">
                <a:ln>
                  <a:noFill/>
                </a:ln>
                <a:solidFill>
                  <a:schemeClr val="tx1"/>
                </a:solidFill>
                <a:effectLst/>
              </a:rPr>
              <a:t>: Uses the host CPU's features.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-net </a:t>
            </a:r>
            <a:r>
              <a:rPr kumimoji="0" lang="en-US" altLang="en-US" sz="1000" b="0" i="0" u="none" strike="noStrike" cap="none" normalizeH="0" baseline="0" dirty="0" err="1">
                <a:ln>
                  <a:noFill/>
                </a:ln>
                <a:solidFill>
                  <a:schemeClr val="tx1"/>
                </a:solidFill>
                <a:effectLst/>
                <a:latin typeface="Arial Unicode MS"/>
              </a:rPr>
              <a:t>nic,model</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virtio</a:t>
            </a:r>
            <a:r>
              <a:rPr kumimoji="0" lang="en-US" altLang="en-US" sz="800" b="0" i="0" u="none" strike="noStrike" cap="none" normalizeH="0" baseline="0" dirty="0">
                <a:ln>
                  <a:noFill/>
                </a:ln>
                <a:solidFill>
                  <a:schemeClr val="tx1"/>
                </a:solidFill>
                <a:effectLst/>
              </a:rPr>
              <a:t>: Configures a virtual network interface.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usb</a:t>
            </a:r>
            <a:r>
              <a:rPr kumimoji="0" lang="en-US" altLang="en-US" sz="800" b="0" i="0" u="none" strike="noStrike" cap="none" normalizeH="0" baseline="0" dirty="0">
                <a:ln>
                  <a:noFill/>
                </a:ln>
                <a:solidFill>
                  <a:schemeClr val="tx1"/>
                </a:solidFill>
                <a:effectLst/>
              </a:rPr>
              <a:t>: Enables USB support.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vga</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qxl</a:t>
            </a:r>
            <a:r>
              <a:rPr kumimoji="0" lang="en-US" altLang="en-US" sz="800" b="0" i="0" u="none" strike="noStrike" cap="none" normalizeH="0" baseline="0" dirty="0">
                <a:ln>
                  <a:noFill/>
                </a:ln>
                <a:solidFill>
                  <a:schemeClr val="tx1"/>
                </a:solidFill>
                <a:effectLst/>
              </a:rPr>
              <a:t>: Selects a video card for the guest OS.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Configuration Files: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QEMU supports configuration files in various formats (e.g., XML, JSON). These files allow for more complex and persistent configurations.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You can create a configuration file and then use the </a:t>
            </a:r>
            <a:r>
              <a:rPr kumimoji="0" lang="en-US" altLang="en-US" sz="1000" b="0" i="0" u="none" strike="noStrike" cap="none" normalizeH="0" baseline="0" dirty="0">
                <a:ln>
                  <a:noFill/>
                </a:ln>
                <a:solidFill>
                  <a:schemeClr val="tx1"/>
                </a:solidFill>
                <a:effectLst/>
                <a:latin typeface="Arial Unicode MS"/>
              </a:rPr>
              <a:t>-machine</a:t>
            </a:r>
            <a:r>
              <a:rPr kumimoji="0" lang="en-US" altLang="en-US" sz="800" b="0" i="0" u="none" strike="noStrike" cap="none" normalizeH="0" baseline="0" dirty="0">
                <a:ln>
                  <a:noFill/>
                </a:ln>
                <a:solidFill>
                  <a:schemeClr val="tx1"/>
                </a:solidFill>
                <a:effectLst/>
              </a:rPr>
              <a:t> option to specify it when launching QEMU.</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Graphical User Interfaces (GUIs):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Virtual Machine Managers:</a:t>
            </a:r>
            <a:r>
              <a:rPr kumimoji="0" lang="en-US" altLang="en-US" sz="1800" b="0" i="0" u="none" strike="noStrike" cap="none" normalizeH="0" baseline="0" dirty="0">
                <a:ln>
                  <a:noFill/>
                </a:ln>
                <a:solidFill>
                  <a:schemeClr val="tx1"/>
                </a:solidFill>
                <a:effectLst/>
                <a:latin typeface="Arial" panose="020B0604020202020204" pitchFamily="34" charset="0"/>
              </a:rPr>
              <a:t> Several GUIs like VirtualBox and </a:t>
            </a:r>
            <a:r>
              <a:rPr kumimoji="0" lang="en-US" altLang="en-US" sz="1800" b="0" i="0" u="none" strike="noStrike" cap="none" normalizeH="0" baseline="0" dirty="0" err="1">
                <a:ln>
                  <a:noFill/>
                </a:ln>
                <a:solidFill>
                  <a:schemeClr val="tx1"/>
                </a:solidFill>
                <a:effectLst/>
                <a:latin typeface="Arial" panose="020B0604020202020204" pitchFamily="34" charset="0"/>
              </a:rPr>
              <a:t>virt</a:t>
            </a:r>
            <a:r>
              <a:rPr kumimoji="0" lang="en-US" altLang="en-US" sz="1800" b="0" i="0" u="none" strike="noStrike" cap="none" normalizeH="0" baseline="0" dirty="0">
                <a:ln>
                  <a:noFill/>
                </a:ln>
                <a:solidFill>
                  <a:schemeClr val="tx1"/>
                </a:solidFill>
                <a:effectLst/>
                <a:latin typeface="Arial" panose="020B0604020202020204" pitchFamily="34" charset="0"/>
              </a:rPr>
              <a:t>-manager provide a user-friendly interface for creating and managing QEMU-based virtual machines.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tools often simplify the process of configuring hardware, networking, and storage for your virtual machines.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Additional Considerations: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Guest Operating System:</a:t>
            </a:r>
            <a:r>
              <a:rPr kumimoji="0" lang="en-US" altLang="en-US" sz="1800" b="0" i="0" u="none" strike="noStrike" cap="none" normalizeH="0" baseline="0" dirty="0">
                <a:ln>
                  <a:noFill/>
                </a:ln>
                <a:solidFill>
                  <a:schemeClr val="tx1"/>
                </a:solidFill>
                <a:effectLst/>
                <a:latin typeface="Arial" panose="020B0604020202020204" pitchFamily="34" charset="0"/>
              </a:rPr>
              <a:t> Choose a guest operating system that is compatible with your host system and your intended use case.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Virtual Hard Disk Format:</a:t>
            </a:r>
            <a:r>
              <a:rPr kumimoji="0" lang="en-US" altLang="en-US" sz="1800" b="0" i="0" u="none" strike="noStrike" cap="none" normalizeH="0" baseline="0" dirty="0">
                <a:ln>
                  <a:noFill/>
                </a:ln>
                <a:solidFill>
                  <a:schemeClr val="tx1"/>
                </a:solidFill>
                <a:effectLst/>
                <a:latin typeface="Arial" panose="020B0604020202020204" pitchFamily="34" charset="0"/>
              </a:rPr>
              <a:t> Select a virtual hard disk format (e.g., raw, qcow2) that suits your needs.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Networking:</a:t>
            </a:r>
            <a:r>
              <a:rPr kumimoji="0" lang="en-US" altLang="en-US" sz="1800" b="0" i="0" u="none" strike="noStrike" cap="none" normalizeH="0" baseline="0" dirty="0">
                <a:ln>
                  <a:noFill/>
                </a:ln>
                <a:solidFill>
                  <a:schemeClr val="tx1"/>
                </a:solidFill>
                <a:effectLst/>
                <a:latin typeface="Arial" panose="020B0604020202020204" pitchFamily="34" charset="0"/>
              </a:rPr>
              <a:t> Configure networking for your virtual machine (e.g., bridged, NAT) to allow it to communicate with the host system and the internet.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7261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A18BA27-4373-C37F-EE03-BA62FDC6C083}"/>
              </a:ext>
            </a:extLst>
          </p:cNvPr>
          <p:cNvSpPr>
            <a:spLocks noGrp="1" noChangeArrowheads="1"/>
          </p:cNvSpPr>
          <p:nvPr>
            <p:ph idx="1"/>
          </p:nvPr>
        </p:nvSpPr>
        <p:spPr bwMode="auto">
          <a:xfrm>
            <a:off x="838200" y="1736102"/>
            <a:ext cx="1071333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rPr>
              <a:t>Q15.</a:t>
            </a:r>
            <a:r>
              <a:rPr kumimoji="0" lang="en-US" altLang="en-US" sz="1800" b="1" i="0" u="none" strike="noStrike" cap="none" normalizeH="0" baseline="0" dirty="0">
                <a:ln>
                  <a:noFill/>
                </a:ln>
                <a:solidFill>
                  <a:schemeClr val="tx1"/>
                </a:solidFill>
                <a:effectLst/>
                <a:latin typeface="Arial" panose="020B0604020202020204" pitchFamily="34" charset="0"/>
              </a:rPr>
              <a:t>Role of the Kernel in an Operating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kernel is the core component of an operating system. It acts as an intermediary between hardware and software, managing system resources and ensuring smooth operation. Key functions include: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Resource Management: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CPU Scheduling:</a:t>
            </a:r>
            <a:r>
              <a:rPr kumimoji="0" lang="en-US" altLang="en-US" sz="1800" b="0" i="0" u="none" strike="noStrike" cap="none" normalizeH="0" baseline="0" dirty="0">
                <a:ln>
                  <a:noFill/>
                </a:ln>
                <a:solidFill>
                  <a:schemeClr val="tx1"/>
                </a:solidFill>
                <a:effectLst/>
                <a:latin typeface="Arial" panose="020B0604020202020204" pitchFamily="34" charset="0"/>
              </a:rPr>
              <a:t> Allocates CPU time to different processes efficiently.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Memory Management:</a:t>
            </a:r>
            <a:r>
              <a:rPr kumimoji="0" lang="en-US" altLang="en-US" sz="1800" b="0" i="0" u="none" strike="noStrike" cap="none" normalizeH="0" baseline="0" dirty="0">
                <a:ln>
                  <a:noFill/>
                </a:ln>
                <a:solidFill>
                  <a:schemeClr val="tx1"/>
                </a:solidFill>
                <a:effectLst/>
                <a:latin typeface="Arial" panose="020B0604020202020204" pitchFamily="34" charset="0"/>
              </a:rPr>
              <a:t> Manages memory allocation and deallocation to prevent conflicts and optimize usage.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Device Management:</a:t>
            </a:r>
            <a:r>
              <a:rPr kumimoji="0" lang="en-US" altLang="en-US" sz="1800" b="0" i="0" u="none" strike="noStrike" cap="none" normalizeH="0" baseline="0" dirty="0">
                <a:ln>
                  <a:noFill/>
                </a:ln>
                <a:solidFill>
                  <a:schemeClr val="tx1"/>
                </a:solidFill>
                <a:effectLst/>
                <a:latin typeface="Arial" panose="020B0604020202020204" pitchFamily="34" charset="0"/>
              </a:rPr>
              <a:t> Controls access to and operation of peripheral devices (e.g., hard drives, network cards).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Process Management: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Creates, schedules, and terminates processes.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Handles inter-process communication and synchronization.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Enforces access control mechanisms to protect system resources.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security features like user authentication and file system permissions.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System Calls: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an interface for applications to interact with hardware and system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5789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11F0373-C2CB-2A4F-1DC4-406548EEBBCF}"/>
              </a:ext>
            </a:extLst>
          </p:cNvPr>
          <p:cNvSpPr>
            <a:spLocks noGrp="1" noChangeArrowheads="1"/>
          </p:cNvSpPr>
          <p:nvPr>
            <p:ph idx="1"/>
          </p:nvPr>
        </p:nvSpPr>
        <p:spPr bwMode="auto">
          <a:xfrm>
            <a:off x="838200" y="805229"/>
            <a:ext cx="969392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Q16.Significance of Testing Tools and the Environment After Setup: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Testing tools and a well-configured environment are crucial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Quality Assurance: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Identify and Fix Bugs:</a:t>
            </a:r>
            <a:r>
              <a:rPr kumimoji="0" lang="en-US" altLang="en-US" sz="1800" b="0" i="0" u="none" strike="noStrike" cap="none" normalizeH="0" baseline="0" dirty="0">
                <a:ln>
                  <a:noFill/>
                </a:ln>
                <a:solidFill>
                  <a:schemeClr val="tx1"/>
                </a:solidFill>
                <a:effectLst/>
                <a:latin typeface="Arial" panose="020B0604020202020204" pitchFamily="34" charset="0"/>
              </a:rPr>
              <a:t> Thorough testing helps uncover and resolve software defects early in the development cycle.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Ensure Reliability:</a:t>
            </a:r>
            <a:r>
              <a:rPr kumimoji="0" lang="en-US" altLang="en-US" sz="1800" b="0" i="0" u="none" strike="noStrike" cap="none" normalizeH="0" baseline="0" dirty="0">
                <a:ln>
                  <a:noFill/>
                </a:ln>
                <a:solidFill>
                  <a:schemeClr val="tx1"/>
                </a:solidFill>
                <a:effectLst/>
                <a:latin typeface="Arial" panose="020B0604020202020204" pitchFamily="34" charset="0"/>
              </a:rPr>
              <a:t> Rigorous testing ensures the software functions as expected under various conditions.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Performance:</a:t>
            </a:r>
            <a:r>
              <a:rPr kumimoji="0" lang="en-US" altLang="en-US" sz="1800" b="0" i="0" u="none" strike="noStrike" cap="none" normalizeH="0" baseline="0" dirty="0">
                <a:ln>
                  <a:noFill/>
                </a:ln>
                <a:solidFill>
                  <a:schemeClr val="tx1"/>
                </a:solidFill>
                <a:effectLst/>
                <a:latin typeface="Arial" panose="020B0604020202020204" pitchFamily="34" charset="0"/>
              </a:rPr>
              <a:t> Testing can help optimize software performance and resource utilization.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Vulnerability Assessment:</a:t>
            </a:r>
            <a:r>
              <a:rPr kumimoji="0" lang="en-US" altLang="en-US" sz="1800" b="0" i="0" u="none" strike="noStrike" cap="none" normalizeH="0" baseline="0" dirty="0">
                <a:ln>
                  <a:noFill/>
                </a:ln>
                <a:solidFill>
                  <a:schemeClr val="tx1"/>
                </a:solidFill>
                <a:effectLst/>
                <a:latin typeface="Arial" panose="020B0604020202020204" pitchFamily="34" charset="0"/>
              </a:rPr>
              <a:t> Testing can identify security vulnerabilities that could be exploited by attackers.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Penetration Testing:</a:t>
            </a:r>
            <a:r>
              <a:rPr kumimoji="0" lang="en-US" altLang="en-US" sz="1800" b="0" i="0" u="none" strike="noStrike" cap="none" normalizeH="0" baseline="0" dirty="0">
                <a:ln>
                  <a:noFill/>
                </a:ln>
                <a:solidFill>
                  <a:schemeClr val="tx1"/>
                </a:solidFill>
                <a:effectLst/>
                <a:latin typeface="Arial" panose="020B0604020202020204" pitchFamily="34" charset="0"/>
              </a:rPr>
              <a:t> Simulates real-world attacks to evaluate the system's security posture.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Compatibility: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Testing:</a:t>
            </a:r>
            <a:r>
              <a:rPr kumimoji="0" lang="en-US" altLang="en-US" sz="1800" b="0" i="0" u="none" strike="noStrike" cap="none" normalizeH="0" baseline="0" dirty="0">
                <a:ln>
                  <a:noFill/>
                </a:ln>
                <a:solidFill>
                  <a:schemeClr val="tx1"/>
                </a:solidFill>
                <a:effectLst/>
                <a:latin typeface="Arial" panose="020B0604020202020204" pitchFamily="34" charset="0"/>
              </a:rPr>
              <a:t> Ensures the software functions correctly on different hardware and software platforms.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Browser Compatibility:</a:t>
            </a:r>
            <a:r>
              <a:rPr kumimoji="0" lang="en-US" altLang="en-US" sz="1800" b="0" i="0" u="none" strike="noStrike" cap="none" normalizeH="0" baseline="0" dirty="0">
                <a:ln>
                  <a:noFill/>
                </a:ln>
                <a:solidFill>
                  <a:schemeClr val="tx1"/>
                </a:solidFill>
                <a:effectLst/>
                <a:latin typeface="Arial" panose="020B0604020202020204" pitchFamily="34" charset="0"/>
              </a:rPr>
              <a:t> Verifies compatibility with different web browsers.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Usability: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Acceptance Testing:</a:t>
            </a:r>
            <a:r>
              <a:rPr kumimoji="0" lang="en-US" altLang="en-US" sz="1800" b="0" i="0" u="none" strike="noStrike" cap="none" normalizeH="0" baseline="0" dirty="0">
                <a:ln>
                  <a:noFill/>
                </a:ln>
                <a:solidFill>
                  <a:schemeClr val="tx1"/>
                </a:solidFill>
                <a:effectLst/>
                <a:latin typeface="Arial" panose="020B0604020202020204" pitchFamily="34" charset="0"/>
              </a:rPr>
              <a:t> Gathers feedback from end-users to improve the user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353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6F08C0A-89B4-85E6-CB10-646336AD1C84}"/>
              </a:ext>
            </a:extLst>
          </p:cNvPr>
          <p:cNvSpPr>
            <a:spLocks noGrp="1" noChangeArrowheads="1"/>
          </p:cNvSpPr>
          <p:nvPr>
            <p:ph idx="1"/>
          </p:nvPr>
        </p:nvSpPr>
        <p:spPr bwMode="auto">
          <a:xfrm>
            <a:off x="749300" y="1625449"/>
            <a:ext cx="978366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Q17.Memory Hierarchy in Computer Systems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memory hierarchy is a fundamental concept in computer architecture that organizes different types of memory based on their speed, capacity, and cost. The key principle is that faster memory is typically more expensive and has a smaller capacity.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Registers:</a:t>
            </a:r>
            <a:r>
              <a:rPr kumimoji="0" lang="en-US" altLang="en-US" sz="1800" b="0" i="0" u="none" strike="noStrike" cap="none" normalizeH="0" baseline="0" dirty="0">
                <a:ln>
                  <a:noFill/>
                </a:ln>
                <a:solidFill>
                  <a:schemeClr val="tx1"/>
                </a:solidFill>
                <a:effectLst/>
                <a:latin typeface="Arial" panose="020B0604020202020204" pitchFamily="34" charset="0"/>
              </a:rPr>
              <a:t> The fastest and smallest type of memory, located within the CPU. They store data that the CPU needs to access immediately.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Cache Memory:</a:t>
            </a:r>
            <a:r>
              <a:rPr kumimoji="0" lang="en-US" altLang="en-US" sz="1800" b="0" i="0" u="none" strike="noStrike" cap="none" normalizeH="0" baseline="0" dirty="0">
                <a:ln>
                  <a:noFill/>
                </a:ln>
                <a:solidFill>
                  <a:schemeClr val="tx1"/>
                </a:solidFill>
                <a:effectLst/>
                <a:latin typeface="Arial" panose="020B0604020202020204" pitchFamily="34" charset="0"/>
              </a:rPr>
              <a:t> A small, high-speed memory that stores frequently accessed data from main memory. It acts as a buffer between the CPU and main memory, significantly improving performance.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Main Memory (RAM):</a:t>
            </a:r>
            <a:r>
              <a:rPr kumimoji="0" lang="en-US" altLang="en-US" sz="1800" b="0" i="0" u="none" strike="noStrike" cap="none" normalizeH="0" baseline="0" dirty="0">
                <a:ln>
                  <a:noFill/>
                </a:ln>
                <a:solidFill>
                  <a:schemeClr val="tx1"/>
                </a:solidFill>
                <a:effectLst/>
                <a:latin typeface="Arial" panose="020B0604020202020204" pitchFamily="34" charset="0"/>
              </a:rPr>
              <a:t> The primary storage location for programs and data that the CPU is actively working on. It's slower than cache but has a much larger capacity.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Secondary Storage (e.g., Hard Drives, SSDs):</a:t>
            </a:r>
            <a:r>
              <a:rPr kumimoji="0" lang="en-US" altLang="en-US" sz="1800" b="0" i="0" u="none" strike="noStrike" cap="none" normalizeH="0" baseline="0" dirty="0">
                <a:ln>
                  <a:noFill/>
                </a:ln>
                <a:solidFill>
                  <a:schemeClr val="tx1"/>
                </a:solidFill>
                <a:effectLst/>
                <a:latin typeface="Arial" panose="020B0604020202020204" pitchFamily="34" charset="0"/>
              </a:rPr>
              <a:t> Stores data persistently even when the power is off. It has the largest capacity but is much slower than main memory.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826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F207B92-7AF6-200B-B635-EA3F65EFEEF5}"/>
              </a:ext>
            </a:extLst>
          </p:cNvPr>
          <p:cNvSpPr>
            <a:spLocks noGrp="1" noChangeArrowheads="1"/>
          </p:cNvSpPr>
          <p:nvPr>
            <p:ph idx="1"/>
          </p:nvPr>
        </p:nvSpPr>
        <p:spPr bwMode="auto">
          <a:xfrm>
            <a:off x="838200" y="1728291"/>
            <a:ext cx="987019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Q18.Addressing Modes in Memory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Addressing modes are methods used to specify the location of operands in memory. They help in efficient memory access and code optimization.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Immediate Addressing:</a:t>
            </a:r>
            <a:r>
              <a:rPr kumimoji="0" lang="en-US" altLang="en-US" sz="1800" b="0" i="0" u="none" strike="noStrike" cap="none" normalizeH="0" baseline="0" dirty="0">
                <a:ln>
                  <a:noFill/>
                </a:ln>
                <a:solidFill>
                  <a:schemeClr val="tx1"/>
                </a:solidFill>
                <a:effectLst/>
                <a:latin typeface="Arial" panose="020B0604020202020204" pitchFamily="34" charset="0"/>
              </a:rPr>
              <a:t> The operand itself is part of the instruction.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Direct Addressing:</a:t>
            </a:r>
            <a:r>
              <a:rPr kumimoji="0" lang="en-US" altLang="en-US" sz="1800" b="0" i="0" u="none" strike="noStrike" cap="none" normalizeH="0" baseline="0" dirty="0">
                <a:ln>
                  <a:noFill/>
                </a:ln>
                <a:solidFill>
                  <a:schemeClr val="tx1"/>
                </a:solidFill>
                <a:effectLst/>
                <a:latin typeface="Arial" panose="020B0604020202020204" pitchFamily="34" charset="0"/>
              </a:rPr>
              <a:t> The operand's address is directly specified in the instruction.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Indirect Addressing:</a:t>
            </a:r>
            <a:r>
              <a:rPr kumimoji="0" lang="en-US" altLang="en-US" sz="1800" b="0" i="0" u="none" strike="noStrike" cap="none" normalizeH="0" baseline="0" dirty="0">
                <a:ln>
                  <a:noFill/>
                </a:ln>
                <a:solidFill>
                  <a:schemeClr val="tx1"/>
                </a:solidFill>
                <a:effectLst/>
                <a:latin typeface="Arial" panose="020B0604020202020204" pitchFamily="34" charset="0"/>
              </a:rPr>
              <a:t> The instruction specifies the address of a memory location that holds the actual address of the operand.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Register Addressing:</a:t>
            </a:r>
            <a:r>
              <a:rPr kumimoji="0" lang="en-US" altLang="en-US" sz="1800" b="0" i="0" u="none" strike="noStrike" cap="none" normalizeH="0" baseline="0" dirty="0">
                <a:ln>
                  <a:noFill/>
                </a:ln>
                <a:solidFill>
                  <a:schemeClr val="tx1"/>
                </a:solidFill>
                <a:effectLst/>
                <a:latin typeface="Arial" panose="020B0604020202020204" pitchFamily="34" charset="0"/>
              </a:rPr>
              <a:t> The operand is stored in a register, and the instruction specifies the register.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Register Indirect Addressing:</a:t>
            </a:r>
            <a:r>
              <a:rPr kumimoji="0" lang="en-US" altLang="en-US" sz="1800" b="0" i="0" u="none" strike="noStrike" cap="none" normalizeH="0" baseline="0" dirty="0">
                <a:ln>
                  <a:noFill/>
                </a:ln>
                <a:solidFill>
                  <a:schemeClr val="tx1"/>
                </a:solidFill>
                <a:effectLst/>
                <a:latin typeface="Arial" panose="020B0604020202020204" pitchFamily="34" charset="0"/>
              </a:rPr>
              <a:t> The instruction specifies a register that holds the address of the operand.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Indexed Addressing:</a:t>
            </a:r>
            <a:r>
              <a:rPr kumimoji="0" lang="en-US" altLang="en-US" sz="1800" b="0" i="0" u="none" strike="noStrike" cap="none" normalizeH="0" baseline="0" dirty="0">
                <a:ln>
                  <a:noFill/>
                </a:ln>
                <a:solidFill>
                  <a:schemeClr val="tx1"/>
                </a:solidFill>
                <a:effectLst/>
                <a:latin typeface="Arial" panose="020B0604020202020204" pitchFamily="34" charset="0"/>
              </a:rPr>
              <a:t> The effective address is calculated by adding an index value to a base address.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Base-Indexed Addressing:</a:t>
            </a:r>
            <a:r>
              <a:rPr kumimoji="0" lang="en-US" altLang="en-US" sz="1800" b="0" i="0" u="none" strike="noStrike" cap="none" normalizeH="0" baseline="0" dirty="0">
                <a:ln>
                  <a:noFill/>
                </a:ln>
                <a:solidFill>
                  <a:schemeClr val="tx1"/>
                </a:solidFill>
                <a:effectLst/>
                <a:latin typeface="Arial" panose="020B0604020202020204" pitchFamily="34" charset="0"/>
              </a:rPr>
              <a:t> The effective address is calculated by adding an index value to a base address stored in a register.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Relative Addressing:</a:t>
            </a:r>
            <a:r>
              <a:rPr kumimoji="0" lang="en-US" altLang="en-US" sz="1800" b="0" i="0" u="none" strike="noStrike" cap="none" normalizeH="0" baseline="0" dirty="0">
                <a:ln>
                  <a:noFill/>
                </a:ln>
                <a:solidFill>
                  <a:schemeClr val="tx1"/>
                </a:solidFill>
                <a:effectLst/>
                <a:latin typeface="Arial" panose="020B0604020202020204" pitchFamily="34" charset="0"/>
              </a:rPr>
              <a:t> The effective address is calculated by adding an offset to the current instruction address.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5298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C04E804-F017-46B9-A05C-F6B3E12C81F4}"/>
              </a:ext>
            </a:extLst>
          </p:cNvPr>
          <p:cNvSpPr>
            <a:spLocks noGrp="1" noChangeArrowheads="1"/>
          </p:cNvSpPr>
          <p:nvPr>
            <p:ph idx="1"/>
          </p:nvPr>
        </p:nvSpPr>
        <p:spPr bwMode="auto">
          <a:xfrm>
            <a:off x="838200" y="2277731"/>
            <a:ext cx="984523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Q19.Cache Management in Memory Systems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Cache management techniques are crucial for optimizing cache performance and minimizing cache misses.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Cache Replacement Policies:</a:t>
            </a:r>
            <a:r>
              <a:rPr kumimoji="0" lang="en-US" altLang="en-US" sz="1800" b="0" i="0" u="none" strike="noStrike" cap="none" normalizeH="0" baseline="0" dirty="0">
                <a:ln>
                  <a:noFill/>
                </a:ln>
                <a:solidFill>
                  <a:schemeClr val="tx1"/>
                </a:solidFill>
                <a:effectLst/>
                <a:latin typeface="Arial" panose="020B0604020202020204" pitchFamily="34" charset="0"/>
              </a:rPr>
              <a:t> Determine which block of data to evict from the cache when a new block needs to be brought in. Common policies include LRU (Least Recently Used), FIFO (First-In, First-Out), and optimal replacement.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Cache Write Policies:</a:t>
            </a:r>
            <a:r>
              <a:rPr kumimoji="0" lang="en-US" altLang="en-US" sz="1800" b="0" i="0" u="none" strike="noStrike" cap="none" normalizeH="0" baseline="0" dirty="0">
                <a:ln>
                  <a:noFill/>
                </a:ln>
                <a:solidFill>
                  <a:schemeClr val="tx1"/>
                </a:solidFill>
                <a:effectLst/>
                <a:latin typeface="Arial" panose="020B0604020202020204" pitchFamily="34" charset="0"/>
              </a:rPr>
              <a:t> Determine how data is written back to main memory. Common policies include write-through (write to both cache and main memory) and write-back (write only to the cache and write back to main memory later).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Cache Coherence Protocols:</a:t>
            </a:r>
            <a:r>
              <a:rPr kumimoji="0" lang="en-US" altLang="en-US" sz="1800" b="0" i="0" u="none" strike="noStrike" cap="none" normalizeH="0" baseline="0" dirty="0">
                <a:ln>
                  <a:noFill/>
                </a:ln>
                <a:solidFill>
                  <a:schemeClr val="tx1"/>
                </a:solidFill>
                <a:effectLst/>
                <a:latin typeface="Arial" panose="020B0604020202020204" pitchFamily="34" charset="0"/>
              </a:rPr>
              <a:t> Ensure that all caches in a multiprocessor system have a consistent view of memory. This is essential to maintain data integrity.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596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D698-D9D1-141E-C902-24ED150A8E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3DEE06-F51F-35BF-A8F8-86353DE68964}"/>
              </a:ext>
            </a:extLst>
          </p:cNvPr>
          <p:cNvSpPr>
            <a:spLocks noGrp="1"/>
          </p:cNvSpPr>
          <p:nvPr>
            <p:ph idx="1"/>
          </p:nvPr>
        </p:nvSpPr>
        <p:spPr/>
        <p:txBody>
          <a:bodyPr/>
          <a:lstStyle/>
          <a:p>
            <a:pPr marL="0" indent="0">
              <a:buNone/>
            </a:pPr>
            <a:r>
              <a:rPr lang="en-US" dirty="0"/>
              <a:t>Q1.</a:t>
            </a:r>
            <a:r>
              <a:rPr lang="en-US" i="1" u="sng" dirty="0"/>
              <a:t>An address translation scheme </a:t>
            </a:r>
            <a:r>
              <a:rPr lang="en-US" dirty="0"/>
              <a:t>is a mechanism used in computer systems to map virtual addresses generated by a program to physical addresses in memory. This process is crucial for efficient memory management, memory protection, and virtual memory implementation. </a:t>
            </a:r>
          </a:p>
          <a:p>
            <a:pPr marL="0" indent="0">
              <a:buNone/>
            </a:pPr>
            <a:endParaRPr lang="en-US" dirty="0"/>
          </a:p>
        </p:txBody>
      </p:sp>
    </p:spTree>
    <p:extLst>
      <p:ext uri="{BB962C8B-B14F-4D97-AF65-F5344CB8AC3E}">
        <p14:creationId xmlns:p14="http://schemas.microsoft.com/office/powerpoint/2010/main" val="521519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29C8CA-20C7-A545-D278-32EEF4F40B45}"/>
              </a:ext>
            </a:extLst>
          </p:cNvPr>
          <p:cNvSpPr>
            <a:spLocks noGrp="1"/>
          </p:cNvSpPr>
          <p:nvPr>
            <p:ph idx="1"/>
          </p:nvPr>
        </p:nvSpPr>
        <p:spPr/>
        <p:txBody>
          <a:bodyPr/>
          <a:lstStyle/>
          <a:p>
            <a:pPr marL="0" indent="0">
              <a:buNone/>
            </a:pPr>
            <a:r>
              <a:rPr lang="en-US" b="1" dirty="0"/>
              <a:t>Q20</a:t>
            </a:r>
          </a:p>
          <a:p>
            <a:pPr marL="0" indent="0">
              <a:buNone/>
            </a:pPr>
            <a:r>
              <a:rPr lang="en-US" b="1" dirty="0"/>
              <a:t>1.Age-Based Replacement:</a:t>
            </a:r>
            <a:r>
              <a:rPr lang="en-US" dirty="0"/>
              <a:t> In this policy, an item is replaced after a predetermined period, regardless of its current condition. This is often used for items with predictable lifespans, such as certain electronic components or vehicles.</a:t>
            </a:r>
          </a:p>
          <a:p>
            <a:pPr marL="0" indent="0">
              <a:buNone/>
            </a:pPr>
            <a:r>
              <a:rPr lang="en-US" b="1" dirty="0"/>
              <a:t>2.Condition-Based Replacement:</a:t>
            </a:r>
            <a:r>
              <a:rPr lang="en-US" dirty="0"/>
              <a:t> This policy involves monitoring the condition of an item and replacing it only when its performance degrades to an unacceptable level. This approach is more cost-effective than age-based replacement, as it avoids unnecessary replacements.</a:t>
            </a:r>
          </a:p>
          <a:p>
            <a:pPr marL="0" indent="0">
              <a:buNone/>
            </a:pPr>
            <a:endParaRPr lang="en-US" dirty="0"/>
          </a:p>
        </p:txBody>
      </p:sp>
    </p:spTree>
    <p:extLst>
      <p:ext uri="{BB962C8B-B14F-4D97-AF65-F5344CB8AC3E}">
        <p14:creationId xmlns:p14="http://schemas.microsoft.com/office/powerpoint/2010/main" val="3487177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272BC4-595F-9629-2812-3794FBAB0F20}"/>
              </a:ext>
            </a:extLst>
          </p:cNvPr>
          <p:cNvSpPr>
            <a:spLocks noGrp="1"/>
          </p:cNvSpPr>
          <p:nvPr>
            <p:ph idx="1"/>
          </p:nvPr>
        </p:nvSpPr>
        <p:spPr/>
        <p:txBody>
          <a:bodyPr/>
          <a:lstStyle/>
          <a:p>
            <a:pPr marL="0" indent="0">
              <a:buNone/>
            </a:pPr>
            <a:r>
              <a:rPr lang="en-US" dirty="0"/>
              <a:t>Q21.In the context of memory management, snooping refers to a technique used in cache coherence protocols, particularly in multiprocessor systems. It involves each processor's cache monitoring the system bus for memory access requests from other processors.</a:t>
            </a:r>
          </a:p>
          <a:p>
            <a:pPr marL="0" indent="0">
              <a:buNone/>
            </a:pPr>
            <a:endParaRPr lang="en-US" dirty="0"/>
          </a:p>
        </p:txBody>
      </p:sp>
    </p:spTree>
    <p:extLst>
      <p:ext uri="{BB962C8B-B14F-4D97-AF65-F5344CB8AC3E}">
        <p14:creationId xmlns:p14="http://schemas.microsoft.com/office/powerpoint/2010/main" val="2431484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8F4D431-6B5D-8F35-CFF4-88FB7EC70C79}"/>
              </a:ext>
            </a:extLst>
          </p:cNvPr>
          <p:cNvSpPr>
            <a:spLocks noGrp="1" noChangeArrowheads="1"/>
          </p:cNvSpPr>
          <p:nvPr>
            <p:ph idx="1"/>
          </p:nvPr>
        </p:nvSpPr>
        <p:spPr bwMode="auto">
          <a:xfrm>
            <a:off x="838200" y="3352"/>
            <a:ext cx="9187149" cy="729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Q22.</a:t>
            </a:r>
            <a:r>
              <a:rPr kumimoji="0" lang="en-US" altLang="en-US" sz="1800" b="0" i="1" u="sng" strike="noStrike" cap="none" normalizeH="0" baseline="0" dirty="0">
                <a:ln>
                  <a:noFill/>
                </a:ln>
                <a:solidFill>
                  <a:schemeClr val="tx1"/>
                </a:solidFill>
                <a:effectLst/>
                <a:latin typeface="Arial" panose="020B0604020202020204" pitchFamily="34" charset="0"/>
              </a:rPr>
              <a:t>Direct addressing </a:t>
            </a:r>
            <a:r>
              <a:rPr kumimoji="0" lang="en-US" altLang="en-US" sz="1800" b="0" i="0" u="none" strike="noStrike" cap="none" normalizeH="0" baseline="0" dirty="0">
                <a:ln>
                  <a:noFill/>
                </a:ln>
                <a:solidFill>
                  <a:schemeClr val="tx1"/>
                </a:solidFill>
                <a:effectLst/>
                <a:latin typeface="Arial" panose="020B0604020202020204" pitchFamily="34" charset="0"/>
              </a:rPr>
              <a:t>is a method used in computer architecture to specify the operand for an instruction directly by its address. This mode allows for efficient access to data since the actual memory address of the data is provided within the instruction itself, which eliminates the need for additional steps to locate the operand.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How Direct Addressing Works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Instruction Encoding:</a:t>
            </a:r>
            <a:r>
              <a:rPr kumimoji="0" lang="en-US" altLang="en-US" sz="1800" b="0" i="0" u="none" strike="noStrike" cap="none" normalizeH="0" baseline="0" dirty="0">
                <a:ln>
                  <a:noFill/>
                </a:ln>
                <a:solidFill>
                  <a:schemeClr val="tx1"/>
                </a:solidFill>
                <a:effectLst/>
                <a:latin typeface="Arial" panose="020B0604020202020204" pitchFamily="34" charset="0"/>
              </a:rPr>
              <a:t> The instruction itself contains the exact memory address of the operand.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Execution:</a:t>
            </a:r>
            <a:r>
              <a:rPr kumimoji="0" lang="en-US" altLang="en-US" sz="1800" b="0" i="0" u="none" strike="noStrike" cap="none" normalizeH="0" baseline="0" dirty="0">
                <a:ln>
                  <a:noFill/>
                </a:ln>
                <a:solidFill>
                  <a:schemeClr val="tx1"/>
                </a:solidFill>
                <a:effectLst/>
                <a:latin typeface="Arial" panose="020B0604020202020204" pitchFamily="34" charset="0"/>
              </a:rPr>
              <a:t> When the processor executes the instruction, it directly accesses the specified memory location to retrieve or store the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Advantages of Direct Addressing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Simplicity:</a:t>
            </a:r>
            <a:r>
              <a:rPr kumimoji="0" lang="en-US" altLang="en-US" sz="1800" b="0" i="0" u="none" strike="noStrike" cap="none" normalizeH="0" baseline="0" dirty="0">
                <a:ln>
                  <a:noFill/>
                </a:ln>
                <a:solidFill>
                  <a:schemeClr val="tx1"/>
                </a:solidFill>
                <a:effectLst/>
                <a:latin typeface="Arial" panose="020B0604020202020204" pitchFamily="34" charset="0"/>
              </a:rPr>
              <a:t> It's a straightforward and easy-to-understand addressing mode.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Efficiency:</a:t>
            </a:r>
            <a:r>
              <a:rPr kumimoji="0" lang="en-US" altLang="en-US" sz="1800" b="0" i="0" u="none" strike="noStrike" cap="none" normalizeH="0" baseline="0" dirty="0">
                <a:ln>
                  <a:noFill/>
                </a:ln>
                <a:solidFill>
                  <a:schemeClr val="tx1"/>
                </a:solidFill>
                <a:effectLst/>
                <a:latin typeface="Arial" panose="020B0604020202020204" pitchFamily="34" charset="0"/>
              </a:rPr>
              <a:t> Direct addressing is generally faster than other addressing modes because it doesn't require additional memory accesses to find the operand.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Disadvantages of Direct Addressing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Limited Address Space:</a:t>
            </a:r>
            <a:r>
              <a:rPr kumimoji="0" lang="en-US" altLang="en-US" sz="1800" b="0" i="0" u="none" strike="noStrike" cap="none" normalizeH="0" baseline="0" dirty="0">
                <a:ln>
                  <a:noFill/>
                </a:ln>
                <a:solidFill>
                  <a:schemeClr val="tx1"/>
                </a:solidFill>
                <a:effectLst/>
                <a:latin typeface="Arial" panose="020B0604020202020204" pitchFamily="34" charset="0"/>
              </a:rPr>
              <a:t> The address field in the instruction has a limited size, which restricts the range of memory addresses that can be directly accessed.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Relocation Issues:</a:t>
            </a:r>
            <a:r>
              <a:rPr kumimoji="0" lang="en-US" altLang="en-US" sz="1800" b="0" i="0" u="none" strike="noStrike" cap="none" normalizeH="0" baseline="0" dirty="0">
                <a:ln>
                  <a:noFill/>
                </a:ln>
                <a:solidFill>
                  <a:schemeClr val="tx1"/>
                </a:solidFill>
                <a:effectLst/>
                <a:latin typeface="Arial" panose="020B0604020202020204" pitchFamily="34" charset="0"/>
              </a:rPr>
              <a:t> If the program needs to be relocated in memory, the direct addresses in the instructions may need to be modified, which can be complex.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Use Cases of Direct Addressing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Accessing Global Variables:</a:t>
            </a:r>
            <a:r>
              <a:rPr kumimoji="0" lang="en-US" altLang="en-US" sz="1800" b="0" i="0" u="none" strike="noStrike" cap="none" normalizeH="0" baseline="0" dirty="0">
                <a:ln>
                  <a:noFill/>
                </a:ln>
                <a:solidFill>
                  <a:schemeClr val="tx1"/>
                </a:solidFill>
                <a:effectLst/>
                <a:latin typeface="Arial" panose="020B0604020202020204" pitchFamily="34" charset="0"/>
              </a:rPr>
              <a:t> Direct addressing is often used to access global variables that are stored in fixed memory locations.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Accessing I/O Devices:</a:t>
            </a:r>
            <a:r>
              <a:rPr kumimoji="0" lang="en-US" altLang="en-US" sz="1800" b="0" i="0" u="none" strike="noStrike" cap="none" normalizeH="0" baseline="0" dirty="0">
                <a:ln>
                  <a:noFill/>
                </a:ln>
                <a:solidFill>
                  <a:schemeClr val="tx1"/>
                </a:solidFill>
                <a:effectLst/>
                <a:latin typeface="Arial" panose="020B0604020202020204" pitchFamily="34" charset="0"/>
              </a:rPr>
              <a:t> In some systems, hardware devices are mapped to specific memory addresses, and direct addressing can be used to interact with these devices.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Jump Tables:</a:t>
            </a:r>
            <a:r>
              <a:rPr kumimoji="0" lang="en-US" altLang="en-US" sz="1800" b="0" i="0" u="none" strike="noStrike" cap="none" normalizeH="0" baseline="0" dirty="0">
                <a:ln>
                  <a:noFill/>
                </a:ln>
                <a:solidFill>
                  <a:schemeClr val="tx1"/>
                </a:solidFill>
                <a:effectLst/>
                <a:latin typeface="Arial" panose="020B0604020202020204" pitchFamily="34" charset="0"/>
              </a:rPr>
              <a:t> Direct addressing can be used to implement jump tables, which are arrays of addresses that are used to efficiently dispatch control flow based on a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5067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A36870-FB90-12D5-BEBC-2F7951141400}"/>
              </a:ext>
            </a:extLst>
          </p:cNvPr>
          <p:cNvSpPr>
            <a:spLocks noGrp="1"/>
          </p:cNvSpPr>
          <p:nvPr>
            <p:ph idx="1"/>
          </p:nvPr>
        </p:nvSpPr>
        <p:spPr/>
        <p:txBody>
          <a:bodyPr/>
          <a:lstStyle/>
          <a:p>
            <a:pPr marL="0" indent="0">
              <a:buNone/>
            </a:pPr>
            <a:r>
              <a:rPr lang="en-US" b="1" dirty="0"/>
              <a:t>Q23.</a:t>
            </a:r>
          </a:p>
          <a:p>
            <a:pPr marL="0" indent="0">
              <a:buNone/>
            </a:pPr>
            <a:r>
              <a:rPr lang="en-US" b="1" dirty="0"/>
              <a:t>Indirect Addressing</a:t>
            </a:r>
            <a:endParaRPr lang="en-US" dirty="0"/>
          </a:p>
          <a:p>
            <a:r>
              <a:rPr lang="en-US" dirty="0"/>
              <a:t>In the realm of computer architecture, indirect addressing is a technique that adds a layer of indirection to memory access. Instead of directly specifying the memory location of the data, the instruction provides an address that points to another memory location, which, in turn, holds the actual address of the data. </a:t>
            </a:r>
          </a:p>
          <a:p>
            <a:endParaRPr lang="en-US" dirty="0"/>
          </a:p>
        </p:txBody>
      </p:sp>
    </p:spTree>
    <p:extLst>
      <p:ext uri="{BB962C8B-B14F-4D97-AF65-F5344CB8AC3E}">
        <p14:creationId xmlns:p14="http://schemas.microsoft.com/office/powerpoint/2010/main" val="3241605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D530BCD-4378-8D2E-A8C5-B733EA178E2C}"/>
              </a:ext>
            </a:extLst>
          </p:cNvPr>
          <p:cNvSpPr>
            <a:spLocks noGrp="1" noChangeArrowheads="1"/>
          </p:cNvSpPr>
          <p:nvPr>
            <p:ph idx="1"/>
          </p:nvPr>
        </p:nvSpPr>
        <p:spPr bwMode="auto">
          <a:xfrm>
            <a:off x="838200" y="3364320"/>
            <a:ext cx="1026680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Q24.Indexed Addressing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computer architecture, indexed addressing is a technique that involves adding the contents of an index register to the address part of an instruction to calculate the effective memory address.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205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1F780-8DDE-A3E1-F648-1BE9C330CFD0}"/>
              </a:ext>
            </a:extLst>
          </p:cNvPr>
          <p:cNvSpPr>
            <a:spLocks noGrp="1"/>
          </p:cNvSpPr>
          <p:nvPr>
            <p:ph idx="1"/>
          </p:nvPr>
        </p:nvSpPr>
        <p:spPr/>
        <p:txBody>
          <a:bodyPr>
            <a:normAutofit fontScale="85000" lnSpcReduction="10000"/>
          </a:bodyPr>
          <a:lstStyle/>
          <a:p>
            <a:pPr marL="0" indent="0">
              <a:buNone/>
            </a:pPr>
            <a:r>
              <a:rPr lang="en-US" dirty="0"/>
              <a:t>Q25.Hobby kennel development can offer several benefits, including:</a:t>
            </a:r>
          </a:p>
          <a:p>
            <a:pPr>
              <a:buFont typeface="Arial" panose="020B0604020202020204" pitchFamily="34" charset="0"/>
              <a:buChar char="•"/>
            </a:pPr>
            <a:r>
              <a:rPr lang="en-US" b="1" dirty="0"/>
              <a:t>Fulfillment and Passion:</a:t>
            </a:r>
            <a:r>
              <a:rPr lang="en-US" dirty="0"/>
              <a:t> Breeding and raising dogs can be a deeply fulfilling hobby for those who love animals. It allows you to connect with a specific breed and contribute to its preservation.</a:t>
            </a:r>
          </a:p>
          <a:p>
            <a:pPr>
              <a:buFont typeface="Arial" panose="020B0604020202020204" pitchFamily="34" charset="0"/>
              <a:buChar char="•"/>
            </a:pPr>
            <a:r>
              <a:rPr lang="en-US" b="1" dirty="0"/>
              <a:t>Financial Gain:</a:t>
            </a:r>
            <a:r>
              <a:rPr lang="en-US" dirty="0"/>
              <a:t> While primarily a hobby, a well-managed kennel can generate some income through the sale of puppies.</a:t>
            </a:r>
          </a:p>
          <a:p>
            <a:pPr>
              <a:buFont typeface="Arial" panose="020B0604020202020204" pitchFamily="34" charset="0"/>
              <a:buChar char="•"/>
            </a:pPr>
            <a:r>
              <a:rPr lang="en-US" b="1" dirty="0"/>
              <a:t>Educational Experience:</a:t>
            </a:r>
            <a:r>
              <a:rPr lang="en-US" dirty="0"/>
              <a:t> Developing a hobby kennel involves learning about canine genetics, health, nutrition, and responsible breeding practices.</a:t>
            </a:r>
          </a:p>
          <a:p>
            <a:pPr>
              <a:buFont typeface="Arial" panose="020B0604020202020204" pitchFamily="34" charset="0"/>
              <a:buChar char="•"/>
            </a:pPr>
            <a:r>
              <a:rPr lang="en-US" b="1" dirty="0"/>
              <a:t>Community Building:</a:t>
            </a:r>
            <a:r>
              <a:rPr lang="en-US" dirty="0"/>
              <a:t> Connecting with other breeders and dog enthusiasts can create a supportive community and opportunities for knowledge sharing.</a:t>
            </a:r>
          </a:p>
          <a:p>
            <a:pPr>
              <a:buFont typeface="Arial" panose="020B0604020202020204" pitchFamily="34" charset="0"/>
              <a:buChar char="•"/>
            </a:pPr>
            <a:r>
              <a:rPr lang="en-US" b="1" dirty="0"/>
              <a:t>Preserving Breeds:</a:t>
            </a:r>
            <a:r>
              <a:rPr lang="en-US" dirty="0"/>
              <a:t> Responsible breeding practices help maintain the health and genetic diversity of purebred dogs.</a:t>
            </a:r>
          </a:p>
          <a:p>
            <a:endParaRPr lang="en-US" dirty="0"/>
          </a:p>
        </p:txBody>
      </p:sp>
    </p:spTree>
    <p:extLst>
      <p:ext uri="{BB962C8B-B14F-4D97-AF65-F5344CB8AC3E}">
        <p14:creationId xmlns:p14="http://schemas.microsoft.com/office/powerpoint/2010/main" val="36831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20832CE-E80D-FD27-EB36-C66CD97E3C9B}"/>
              </a:ext>
            </a:extLst>
          </p:cNvPr>
          <p:cNvSpPr>
            <a:spLocks noGrp="1" noChangeArrowheads="1"/>
          </p:cNvSpPr>
          <p:nvPr>
            <p:ph idx="1"/>
          </p:nvPr>
        </p:nvSpPr>
        <p:spPr bwMode="auto">
          <a:xfrm>
            <a:off x="838200" y="2301181"/>
            <a:ext cx="983714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Q26.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Register Addressing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the realm of computer architecture, register addressing is a method where the operand for an instruction is directly specified by its location within the CPU's registers. This means the data is stored in one of the CPU's high-speed memory locations, not in the main system memory.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How it Works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Instruction Encoding:</a:t>
            </a:r>
            <a:r>
              <a:rPr kumimoji="0" lang="en-US" altLang="en-US" sz="1800" b="0" i="0" u="none" strike="noStrike" cap="none" normalizeH="0" baseline="0" dirty="0">
                <a:ln>
                  <a:noFill/>
                </a:ln>
                <a:solidFill>
                  <a:schemeClr val="tx1"/>
                </a:solidFill>
                <a:effectLst/>
                <a:latin typeface="Arial" panose="020B0604020202020204" pitchFamily="34" charset="0"/>
              </a:rPr>
              <a:t> The instruction itself contains the identifier of the register that holds the operand.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Execution:</a:t>
            </a:r>
            <a:r>
              <a:rPr kumimoji="0" lang="en-US" altLang="en-US" sz="1800" b="0" i="0" u="none" strike="noStrike" cap="none" normalizeH="0" baseline="0" dirty="0">
                <a:ln>
                  <a:noFill/>
                </a:ln>
                <a:solidFill>
                  <a:schemeClr val="tx1"/>
                </a:solidFill>
                <a:effectLst/>
                <a:latin typeface="Arial" panose="020B0604020202020204" pitchFamily="34" charset="0"/>
              </a:rPr>
              <a:t> When the processor executes the instruction, it directly accesses the specified register to retrieve or store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0082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571C6D6-17B8-245B-3789-7F09560143CD}"/>
              </a:ext>
            </a:extLst>
          </p:cNvPr>
          <p:cNvSpPr>
            <a:spLocks noGrp="1" noChangeArrowheads="1"/>
          </p:cNvSpPr>
          <p:nvPr>
            <p:ph idx="1"/>
          </p:nvPr>
        </p:nvSpPr>
        <p:spPr bwMode="auto">
          <a:xfrm>
            <a:off x="838200" y="-14750"/>
            <a:ext cx="10189684"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Q27.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Virtualization plays a crucial role in OS development for several key reasons: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Isolation and Security: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Sandboxing:</a:t>
            </a:r>
            <a:r>
              <a:rPr kumimoji="0" lang="en-US" altLang="en-US" sz="1800" b="0" i="0" u="none" strike="noStrike" cap="none" normalizeH="0" baseline="0" dirty="0">
                <a:ln>
                  <a:noFill/>
                </a:ln>
                <a:solidFill>
                  <a:schemeClr val="tx1"/>
                </a:solidFill>
                <a:effectLst/>
                <a:latin typeface="Arial" panose="020B0604020202020204" pitchFamily="34" charset="0"/>
              </a:rPr>
              <a:t> Virtualization allows for the creation of isolated environments (virtual machines) where applications and operating systems can run without interfering with each other or the host system. This enhances security by preventing malicious software from affecting the underlying system.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Multi-tenancy:</a:t>
            </a:r>
            <a:r>
              <a:rPr kumimoji="0" lang="en-US" altLang="en-US" sz="1800" b="0" i="0" u="none" strike="noStrike" cap="none" normalizeH="0" baseline="0" dirty="0">
                <a:ln>
                  <a:noFill/>
                </a:ln>
                <a:solidFill>
                  <a:schemeClr val="tx1"/>
                </a:solidFill>
                <a:effectLst/>
                <a:latin typeface="Arial" panose="020B0604020202020204" pitchFamily="34" charset="0"/>
              </a:rPr>
              <a:t> In cloud environments, virtualization enables multiple virtual machines to share the resources of a single physical server, improving resource utilization and reducing costs.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Flexibility and Portability: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Hardware Independence:</a:t>
            </a:r>
            <a:r>
              <a:rPr kumimoji="0" lang="en-US" altLang="en-US" sz="1800" b="0" i="0" u="none" strike="noStrike" cap="none" normalizeH="0" baseline="0" dirty="0">
                <a:ln>
                  <a:noFill/>
                </a:ln>
                <a:solidFill>
                  <a:schemeClr val="tx1"/>
                </a:solidFill>
                <a:effectLst/>
                <a:latin typeface="Arial" panose="020B0604020202020204" pitchFamily="34" charset="0"/>
              </a:rPr>
              <a:t> Virtualization abstracts the underlying hardware, allowing operating systems and applications to run on different hardware platforms without modification. This improves portability and flexibility.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Rapid Prototyping:</a:t>
            </a:r>
            <a:r>
              <a:rPr kumimoji="0" lang="en-US" altLang="en-US" sz="1800" b="0" i="0" u="none" strike="noStrike" cap="none" normalizeH="0" baseline="0" dirty="0">
                <a:ln>
                  <a:noFill/>
                </a:ln>
                <a:solidFill>
                  <a:schemeClr val="tx1"/>
                </a:solidFill>
                <a:effectLst/>
                <a:latin typeface="Arial" panose="020B0604020202020204" pitchFamily="34" charset="0"/>
              </a:rPr>
              <a:t> Virtualization facilitates rapid prototyping and testing of new operating system features and configurations in a controlled environment.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Resource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Resource Allocation:</a:t>
            </a:r>
            <a:r>
              <a:rPr kumimoji="0" lang="en-US" altLang="en-US" sz="1800" b="0" i="0" u="none" strike="noStrike" cap="none" normalizeH="0" baseline="0" dirty="0">
                <a:ln>
                  <a:noFill/>
                </a:ln>
                <a:solidFill>
                  <a:schemeClr val="tx1"/>
                </a:solidFill>
                <a:effectLst/>
                <a:latin typeface="Arial" panose="020B0604020202020204" pitchFamily="34" charset="0"/>
              </a:rPr>
              <a:t> Virtualization provides fine-grained control over resource allocation, allowing for efficient resource sharing among multiple virtual machines.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Over-subscription:</a:t>
            </a:r>
            <a:r>
              <a:rPr kumimoji="0" lang="en-US" altLang="en-US" sz="1800" b="0" i="0" u="none" strike="noStrike" cap="none" normalizeH="0" baseline="0" dirty="0">
                <a:ln>
                  <a:noFill/>
                </a:ln>
                <a:solidFill>
                  <a:schemeClr val="tx1"/>
                </a:solidFill>
                <a:effectLst/>
                <a:latin typeface="Arial" panose="020B0604020202020204" pitchFamily="34" charset="0"/>
              </a:rPr>
              <a:t> Virtualization enables over-subscription of resources (e.g., running more virtual machines than the physical hardware can support), improving resource utilization and cost-effectiveness.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 and Testing: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Simplified Testing:</a:t>
            </a:r>
            <a:r>
              <a:rPr kumimoji="0" lang="en-US" altLang="en-US" sz="1800" b="0" i="0" u="none" strike="noStrike" cap="none" normalizeH="0" baseline="0" dirty="0">
                <a:ln>
                  <a:noFill/>
                </a:ln>
                <a:solidFill>
                  <a:schemeClr val="tx1"/>
                </a:solidFill>
                <a:effectLst/>
                <a:latin typeface="Arial" panose="020B0604020202020204" pitchFamily="34" charset="0"/>
              </a:rPr>
              <a:t> Virtualization simplifies the testing of operating systems and applications by providing isolated environments for different configurations and scenarios.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Debugging:</a:t>
            </a:r>
            <a:r>
              <a:rPr kumimoji="0" lang="en-US" altLang="en-US" sz="1800" b="0" i="0" u="none" strike="noStrike" cap="none" normalizeH="0" baseline="0" dirty="0">
                <a:ln>
                  <a:noFill/>
                </a:ln>
                <a:solidFill>
                  <a:schemeClr val="tx1"/>
                </a:solidFill>
                <a:effectLst/>
                <a:latin typeface="Arial" panose="020B0604020202020204" pitchFamily="34" charset="0"/>
              </a:rPr>
              <a:t> Virtualization aids in debugging by allowing developers to easily create and restore snapshots of virtual machines, making it easier to diagnose and fix issues.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5474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C528BA6-DF77-6F74-EF19-D8BF49115C4F}"/>
              </a:ext>
            </a:extLst>
          </p:cNvPr>
          <p:cNvSpPr>
            <a:spLocks noGrp="1" noChangeArrowheads="1"/>
          </p:cNvSpPr>
          <p:nvPr>
            <p:ph idx="1"/>
          </p:nvPr>
        </p:nvSpPr>
        <p:spPr bwMode="auto">
          <a:xfrm>
            <a:off x="838200" y="921696"/>
            <a:ext cx="10332904"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Q28.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Emulation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Mimics entire hardware:</a:t>
            </a:r>
            <a:r>
              <a:rPr kumimoji="0" lang="en-US" altLang="en-US" sz="1800" b="0" i="0" u="none" strike="noStrike" cap="none" normalizeH="0" baseline="0" dirty="0">
                <a:ln>
                  <a:noFill/>
                </a:ln>
                <a:solidFill>
                  <a:schemeClr val="tx1"/>
                </a:solidFill>
                <a:effectLst/>
                <a:latin typeface="Arial" panose="020B0604020202020204" pitchFamily="34" charset="0"/>
              </a:rPr>
              <a:t> Emulation creates a software-based replica of an entire computer system, including its CPU, memory, and peripherals.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Hardware-level simulation:</a:t>
            </a:r>
            <a:r>
              <a:rPr kumimoji="0" lang="en-US" altLang="en-US" sz="1800" b="0" i="0" u="none" strike="noStrike" cap="none" normalizeH="0" baseline="0" dirty="0">
                <a:ln>
                  <a:noFill/>
                </a:ln>
                <a:solidFill>
                  <a:schemeClr val="tx1"/>
                </a:solidFill>
                <a:effectLst/>
                <a:latin typeface="Arial" panose="020B0604020202020204" pitchFamily="34" charset="0"/>
              </a:rPr>
              <a:t> It simulates the behavior of the original hardware at a very low level.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Slower performance:</a:t>
            </a:r>
            <a:r>
              <a:rPr kumimoji="0" lang="en-US" altLang="en-US" sz="1800" b="0" i="0" u="none" strike="noStrike" cap="none" normalizeH="0" baseline="0" dirty="0">
                <a:ln>
                  <a:noFill/>
                </a:ln>
                <a:solidFill>
                  <a:schemeClr val="tx1"/>
                </a:solidFill>
                <a:effectLst/>
                <a:latin typeface="Arial" panose="020B0604020202020204" pitchFamily="34" charset="0"/>
              </a:rPr>
              <a:t> Emulation often results in slower performance due to the overhead of simulating hardware.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Enables running software designed for one platform (e.g., an old game console) on a completely different platform (e.g., a modern PC).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Running a Game Boy Advance game on a modern PC using an emulator.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Virtualization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Creates virtual instances of hardware:</a:t>
            </a:r>
            <a:r>
              <a:rPr kumimoji="0" lang="en-US" altLang="en-US" sz="1800" b="0" i="0" u="none" strike="noStrike" cap="none" normalizeH="0" baseline="0" dirty="0">
                <a:ln>
                  <a:noFill/>
                </a:ln>
                <a:solidFill>
                  <a:schemeClr val="tx1"/>
                </a:solidFill>
                <a:effectLst/>
                <a:latin typeface="Arial" panose="020B0604020202020204" pitchFamily="34" charset="0"/>
              </a:rPr>
              <a:t> Virtualization allows multiple operating systems to run concurrently on a single physical machine by creating virtual instances of hardware components.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Higher-level abstraction:</a:t>
            </a:r>
            <a:r>
              <a:rPr kumimoji="0" lang="en-US" altLang="en-US" sz="1800" b="0" i="0" u="none" strike="noStrike" cap="none" normalizeH="0" baseline="0" dirty="0">
                <a:ln>
                  <a:noFill/>
                </a:ln>
                <a:solidFill>
                  <a:schemeClr val="tx1"/>
                </a:solidFill>
                <a:effectLst/>
                <a:latin typeface="Arial" panose="020B0604020202020204" pitchFamily="34" charset="0"/>
              </a:rPr>
              <a:t> Focuses on abstracting hardware resources rather than simulating them at the hardware level.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Better performance:</a:t>
            </a:r>
            <a:r>
              <a:rPr kumimoji="0" lang="en-US" altLang="en-US" sz="1800" b="0" i="0" u="none" strike="noStrike" cap="none" normalizeH="0" baseline="0" dirty="0">
                <a:ln>
                  <a:noFill/>
                </a:ln>
                <a:solidFill>
                  <a:schemeClr val="tx1"/>
                </a:solidFill>
                <a:effectLst/>
                <a:latin typeface="Arial" panose="020B0604020202020204" pitchFamily="34" charset="0"/>
              </a:rPr>
              <a:t> Generally offers better performance than emulation due to more direct access to hardware resources.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Resource sharing:</a:t>
            </a:r>
            <a:r>
              <a:rPr kumimoji="0" lang="en-US" altLang="en-US" sz="1800" b="0" i="0" u="none" strike="noStrike" cap="none" normalizeH="0" baseline="0" dirty="0">
                <a:ln>
                  <a:noFill/>
                </a:ln>
                <a:solidFill>
                  <a:schemeClr val="tx1"/>
                </a:solidFill>
                <a:effectLst/>
                <a:latin typeface="Arial" panose="020B0604020202020204" pitchFamily="34" charset="0"/>
              </a:rPr>
              <a:t> Enables efficient resource sharing among multiple virtual machines.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Running multiple virtual machines (VMs) with different operating systems (e.g., Windows, Linux) on a single physical server.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7411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4A993FE-65A6-E1D9-7585-6B2BC8E8331E}"/>
              </a:ext>
            </a:extLst>
          </p:cNvPr>
          <p:cNvSpPr>
            <a:spLocks noGrp="1" noChangeArrowheads="1"/>
          </p:cNvSpPr>
          <p:nvPr>
            <p:ph idx="1"/>
          </p:nvPr>
        </p:nvSpPr>
        <p:spPr bwMode="auto">
          <a:xfrm>
            <a:off x="838200" y="511706"/>
            <a:ext cx="10189684"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Q29.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Debugging tools are essential for kernel development due to the following key purposes: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Identifying and Fixing Bugs: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Kernel development involves complex interactions between hardware and software. Bugs can lead to system crashes, data corruption, or security vulnerabilities. Debugging tools help pinpoint the root cause of these issues, allowing developers to fix them efficiently.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Understanding Kernel Behavior: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Kernel debugging tools provide insights into the internal workings of the operating system. Developers can use them to: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Trace system calls and interrupts.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Inspect memory contents and register values.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Analyze the execution flow of kernel code.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Monitor resource usage (CPU, memory, I/O).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Improving Kernel 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By analyzing the execution of kernel code, developers can identify performance bottlenecks and optimize critical code paths.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Ensuring System Stability: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Kernel debugging tools help ensure the stability and reliability of the operating system by allowing developers to identify and address potential issues before they impact users.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Debugging tools can be used to analyze the security posture of the kernel, identifying potential vulnerabilities that could be exploited by attackers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098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7D9B5-B46B-9BDC-FC30-1B6D48810D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FBCBB5-E60D-8807-855A-5A2883509AF4}"/>
              </a:ext>
            </a:extLst>
          </p:cNvPr>
          <p:cNvSpPr>
            <a:spLocks noGrp="1"/>
          </p:cNvSpPr>
          <p:nvPr>
            <p:ph idx="1"/>
          </p:nvPr>
        </p:nvSpPr>
        <p:spPr/>
        <p:txBody>
          <a:bodyPr/>
          <a:lstStyle/>
          <a:p>
            <a:pPr marL="0" indent="0">
              <a:buNone/>
            </a:pPr>
            <a:r>
              <a:rPr lang="en-US" dirty="0"/>
              <a:t>Q3. </a:t>
            </a:r>
            <a:r>
              <a:rPr lang="en-US" i="1" u="sng" dirty="0"/>
              <a:t>a hobby kernel </a:t>
            </a:r>
            <a:r>
              <a:rPr lang="en-US" dirty="0"/>
              <a:t>is a simplified operating system kernel developed for educational or personal purposes. It's a great way to learn about computer architecture and operating system concepts.</a:t>
            </a:r>
          </a:p>
        </p:txBody>
      </p:sp>
    </p:spTree>
    <p:extLst>
      <p:ext uri="{BB962C8B-B14F-4D97-AF65-F5344CB8AC3E}">
        <p14:creationId xmlns:p14="http://schemas.microsoft.com/office/powerpoint/2010/main" val="1686860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7E0DB01-32AC-307B-1FE2-2C370D65B72E}"/>
              </a:ext>
            </a:extLst>
          </p:cNvPr>
          <p:cNvSpPr>
            <a:spLocks noGrp="1" noChangeArrowheads="1"/>
          </p:cNvSpPr>
          <p:nvPr>
            <p:ph idx="1"/>
          </p:nvPr>
        </p:nvSpPr>
        <p:spPr bwMode="auto">
          <a:xfrm>
            <a:off x="838200" y="1774725"/>
            <a:ext cx="1021171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Cache memory significantly improves system performance by acting as a high-speed buffer between the CPU and main memory. Here's how: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Reducing Latency: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Proximity to the CPU:</a:t>
            </a:r>
            <a:r>
              <a:rPr kumimoji="0" lang="en-US" altLang="en-US" sz="1800" b="0" i="0" u="none" strike="noStrike" cap="none" normalizeH="0" baseline="0" dirty="0">
                <a:ln>
                  <a:noFill/>
                </a:ln>
                <a:solidFill>
                  <a:schemeClr val="tx1"/>
                </a:solidFill>
                <a:effectLst/>
                <a:latin typeface="Arial" panose="020B0604020202020204" pitchFamily="34" charset="0"/>
              </a:rPr>
              <a:t> Cache memory is physically located very close to the CPU, resulting in much faster access times compared to main memory.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Locality of Reference:</a:t>
            </a:r>
            <a:r>
              <a:rPr kumimoji="0" lang="en-US" altLang="en-US" sz="1800" b="0" i="0" u="none" strike="noStrike" cap="none" normalizeH="0" baseline="0" dirty="0">
                <a:ln>
                  <a:noFill/>
                </a:ln>
                <a:solidFill>
                  <a:schemeClr val="tx1"/>
                </a:solidFill>
                <a:effectLst/>
                <a:latin typeface="Arial" panose="020B0604020202020204" pitchFamily="34" charset="0"/>
              </a:rPr>
              <a:t> The principle of locality states that programs tend to access data and instructions that are located near to those they have recently accessed. Cache memory exploits this principle by storing frequently accessed data, making it readily available to the CPU.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Increasing Throughput: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Reduced Memory Accesses:</a:t>
            </a:r>
            <a:r>
              <a:rPr kumimoji="0" lang="en-US" altLang="en-US" sz="1800" b="0" i="0" u="none" strike="noStrike" cap="none" normalizeH="0" baseline="0" dirty="0">
                <a:ln>
                  <a:noFill/>
                </a:ln>
                <a:solidFill>
                  <a:schemeClr val="tx1"/>
                </a:solidFill>
                <a:effectLst/>
                <a:latin typeface="Arial" panose="020B0604020202020204" pitchFamily="34" charset="0"/>
              </a:rPr>
              <a:t> By storing frequently accessed data in cache, the number of accesses to slower main memory is reduced, leading to a higher overall data throughput.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Write-Back Caching:</a:t>
            </a:r>
            <a:r>
              <a:rPr kumimoji="0" lang="en-US" altLang="en-US" sz="1800" b="0" i="0" u="none" strike="noStrike" cap="none" normalizeH="0" baseline="0" dirty="0">
                <a:ln>
                  <a:noFill/>
                </a:ln>
                <a:solidFill>
                  <a:schemeClr val="tx1"/>
                </a:solidFill>
                <a:effectLst/>
                <a:latin typeface="Arial" panose="020B0604020202020204" pitchFamily="34" charset="0"/>
              </a:rPr>
              <a:t> In write-back caches, changes are initially made only to the cache. This reduces the number of writes to main memory, further improving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9187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15587-2819-EFA4-83BB-EAC99AAB7D11}"/>
              </a:ext>
            </a:extLst>
          </p:cNvPr>
          <p:cNvSpPr>
            <a:spLocks noGrp="1"/>
          </p:cNvSpPr>
          <p:nvPr>
            <p:ph idx="1"/>
          </p:nvPr>
        </p:nvSpPr>
        <p:spPr/>
        <p:txBody>
          <a:bodyPr/>
          <a:lstStyle/>
          <a:p>
            <a:pPr marL="0" indent="0">
              <a:buNone/>
            </a:pPr>
            <a:r>
              <a:rPr lang="en-US" dirty="0"/>
              <a:t>Q31.</a:t>
            </a:r>
          </a:p>
          <a:p>
            <a:pPr marL="0" indent="0">
              <a:buNone/>
            </a:pPr>
            <a:r>
              <a:rPr lang="en-US" dirty="0"/>
              <a:t>In software development, virtualization refers to the creation of virtual environments that mimic the behavior of real-world systems or components. These virtual environments allow developers to test, debug, and deploy software in a controlled and isolated manner.</a:t>
            </a:r>
          </a:p>
        </p:txBody>
      </p:sp>
    </p:spTree>
    <p:extLst>
      <p:ext uri="{BB962C8B-B14F-4D97-AF65-F5344CB8AC3E}">
        <p14:creationId xmlns:p14="http://schemas.microsoft.com/office/powerpoint/2010/main" val="2646350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EDFB5-9681-5CFF-9E4A-7AFBBBD749E8}"/>
              </a:ext>
            </a:extLst>
          </p:cNvPr>
          <p:cNvSpPr>
            <a:spLocks noGrp="1"/>
          </p:cNvSpPr>
          <p:nvPr>
            <p:ph idx="1"/>
          </p:nvPr>
        </p:nvSpPr>
        <p:spPr>
          <a:xfrm>
            <a:off x="782198" y="683046"/>
            <a:ext cx="10571602" cy="5493917"/>
          </a:xfrm>
        </p:spPr>
        <p:txBody>
          <a:bodyPr>
            <a:normAutofit fontScale="47500" lnSpcReduction="20000"/>
          </a:bodyPr>
          <a:lstStyle/>
          <a:p>
            <a:pPr marL="0" indent="0">
              <a:buNone/>
            </a:pPr>
            <a:r>
              <a:rPr lang="en-US" dirty="0"/>
              <a:t>Q32</a:t>
            </a:r>
          </a:p>
          <a:p>
            <a:pPr marL="0" indent="0">
              <a:buNone/>
            </a:pPr>
            <a:r>
              <a:rPr lang="en-US" dirty="0"/>
              <a:t>Memory addressing plays a crucial role in program performance by directly influencing how efficiently the CPU can access and process data. Here's how:</a:t>
            </a:r>
          </a:p>
          <a:p>
            <a:r>
              <a:rPr lang="en-US" b="1" dirty="0"/>
              <a:t>1. Speed of Access:</a:t>
            </a:r>
            <a:endParaRPr lang="en-US" dirty="0"/>
          </a:p>
          <a:p>
            <a:pPr>
              <a:buFont typeface="Arial" panose="020B0604020202020204" pitchFamily="34" charset="0"/>
              <a:buChar char="•"/>
            </a:pPr>
            <a:r>
              <a:rPr lang="en-US" b="1" dirty="0"/>
              <a:t>Direct Addressing:</a:t>
            </a:r>
            <a:r>
              <a:rPr lang="en-US" dirty="0"/>
              <a:t> When the address of the data is directly specified within the instruction, the CPU can access the data immediately. This is the fastest addressing mode as it requires no additional calculations or memory lookups.</a:t>
            </a:r>
          </a:p>
          <a:p>
            <a:pPr>
              <a:buFont typeface="Arial" panose="020B0604020202020204" pitchFamily="34" charset="0"/>
              <a:buChar char="•"/>
            </a:pPr>
            <a:r>
              <a:rPr lang="en-US" b="1" dirty="0"/>
              <a:t>Indirect Addressing:</a:t>
            </a:r>
            <a:r>
              <a:rPr lang="en-US" dirty="0"/>
              <a:t> While more flexible, indirect addressing requires an extra memory access to retrieve the actual address of the data, introducing a slight performance overhead.</a:t>
            </a:r>
          </a:p>
          <a:p>
            <a:pPr>
              <a:buFont typeface="Arial" panose="020B0604020202020204" pitchFamily="34" charset="0"/>
              <a:buChar char="•"/>
            </a:pPr>
            <a:r>
              <a:rPr lang="en-US" b="1" dirty="0"/>
              <a:t>Indexed Addressing:</a:t>
            </a:r>
            <a:r>
              <a:rPr lang="en-US" dirty="0"/>
              <a:t> While efficient for array access, it still involves an additional calculation (adding the index register value to the base address) before accessing the data.</a:t>
            </a:r>
          </a:p>
          <a:p>
            <a:r>
              <a:rPr lang="en-US" b="1" dirty="0"/>
              <a:t>2. Data Locality:</a:t>
            </a:r>
            <a:endParaRPr lang="en-US" dirty="0"/>
          </a:p>
          <a:p>
            <a:pPr>
              <a:buFont typeface="Arial" panose="020B0604020202020204" pitchFamily="34" charset="0"/>
              <a:buChar char="•"/>
            </a:pPr>
            <a:r>
              <a:rPr lang="en-US" b="1" dirty="0"/>
              <a:t>Effective Addressing Modes:</a:t>
            </a:r>
            <a:r>
              <a:rPr lang="en-US" dirty="0"/>
              <a:t> Addressing modes that promote data locality, such as indexed addressing for array access, can significantly improve performance by reducing the number of cache misses. When data is accessed sequentially or in a predictable pattern, the CPU can effectively utilize cache memory, leading to faster data retrieval.</a:t>
            </a:r>
          </a:p>
          <a:p>
            <a:r>
              <a:rPr lang="en-US" b="1" dirty="0"/>
              <a:t>3. Memory Fragmentation:</a:t>
            </a:r>
            <a:endParaRPr lang="en-US" dirty="0"/>
          </a:p>
          <a:p>
            <a:pPr>
              <a:buFont typeface="Arial" panose="020B0604020202020204" pitchFamily="34" charset="0"/>
              <a:buChar char="•"/>
            </a:pPr>
            <a:r>
              <a:rPr lang="en-US" b="1" dirty="0"/>
              <a:t>Inefficient Memory Allocation:</a:t>
            </a:r>
            <a:r>
              <a:rPr lang="en-US" dirty="0"/>
              <a:t> Inefficient memory allocation techniques can lead to memory fragmentation, where available memory is scattered in small, non-contiguous blocks. This can hinder program performance, especially for large data structures that require contiguous memory.</a:t>
            </a:r>
          </a:p>
          <a:p>
            <a:r>
              <a:rPr lang="en-US" b="1" dirty="0"/>
              <a:t>4. Virtual Memory:</a:t>
            </a:r>
            <a:endParaRPr lang="en-US" dirty="0"/>
          </a:p>
          <a:p>
            <a:pPr>
              <a:buFont typeface="Arial" panose="020B0604020202020204" pitchFamily="34" charset="0"/>
              <a:buChar char="•"/>
            </a:pPr>
            <a:r>
              <a:rPr lang="en-US" b="1" dirty="0"/>
              <a:t>Page Faults:</a:t>
            </a:r>
            <a:r>
              <a:rPr lang="en-US" dirty="0"/>
              <a:t> While virtual memory provides a larger address space, page faults (when a requested page is not in physical memory) can significantly impact performance. The CPU has to wait for the page to be loaded from disk, causing a significant performance slowdown.</a:t>
            </a:r>
          </a:p>
          <a:p>
            <a:r>
              <a:rPr lang="en-US" b="1" dirty="0"/>
              <a:t>5. Compiler Optimizations:</a:t>
            </a:r>
            <a:endParaRPr lang="en-US" dirty="0"/>
          </a:p>
          <a:p>
            <a:pPr>
              <a:buFont typeface="Arial" panose="020B0604020202020204" pitchFamily="34" charset="0"/>
              <a:buChar char="•"/>
            </a:pPr>
            <a:r>
              <a:rPr lang="en-US" b="1" dirty="0"/>
              <a:t>Effective Address Calculations:</a:t>
            </a:r>
            <a:r>
              <a:rPr lang="en-US" dirty="0"/>
              <a:t> Compilers can optimize address calculations by using appropriate addressing modes and register allocation techniques. This can significantly improve the performance of the generated code.</a:t>
            </a:r>
          </a:p>
          <a:p>
            <a:endParaRPr lang="en-US" dirty="0"/>
          </a:p>
        </p:txBody>
      </p:sp>
    </p:spTree>
    <p:extLst>
      <p:ext uri="{BB962C8B-B14F-4D97-AF65-F5344CB8AC3E}">
        <p14:creationId xmlns:p14="http://schemas.microsoft.com/office/powerpoint/2010/main" val="1284915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A117D8E-4ACE-04A3-DCF2-4484A7654451}"/>
              </a:ext>
            </a:extLst>
          </p:cNvPr>
          <p:cNvSpPr>
            <a:spLocks noGrp="1" noChangeArrowheads="1"/>
          </p:cNvSpPr>
          <p:nvPr>
            <p:ph idx="1"/>
          </p:nvPr>
        </p:nvSpPr>
        <p:spPr bwMode="auto">
          <a:xfrm>
            <a:off x="838200" y="1425329"/>
            <a:ext cx="1020070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Q33.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Register addressing is significantly faster than other addressing modes due to the following key reasons: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Proximity to the CPU:</a:t>
            </a:r>
            <a:r>
              <a:rPr kumimoji="0" lang="en-US" altLang="en-US" sz="1800" b="0" i="0" u="none" strike="noStrike" cap="none" normalizeH="0" baseline="0" dirty="0">
                <a:ln>
                  <a:noFill/>
                </a:ln>
                <a:solidFill>
                  <a:schemeClr val="tx1"/>
                </a:solidFill>
                <a:effectLst/>
                <a:latin typeface="Arial" panose="020B0604020202020204" pitchFamily="34" charset="0"/>
              </a:rPr>
              <a:t> Registers are physically located within the CPU itself. This means the data is stored in the fastest possible memory location accessible to the CPU. In contrast, other addressing modes involve accessing data from main memory, which is significantly slower due to its greater distance from the CPU.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Reduced Memory Accesses:</a:t>
            </a:r>
            <a:r>
              <a:rPr kumimoji="0" lang="en-US" altLang="en-US" sz="1800" b="0" i="0" u="none" strike="noStrike" cap="none" normalizeH="0" baseline="0" dirty="0">
                <a:ln>
                  <a:noFill/>
                </a:ln>
                <a:solidFill>
                  <a:schemeClr val="tx1"/>
                </a:solidFill>
                <a:effectLst/>
                <a:latin typeface="Arial" panose="020B0604020202020204" pitchFamily="34" charset="0"/>
              </a:rPr>
              <a:t> Register addressing eliminates the need for additional memory accesses.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Direct Addressing:</a:t>
            </a:r>
            <a:r>
              <a:rPr kumimoji="0" lang="en-US" altLang="en-US" sz="1800" b="0" i="0" u="none" strike="noStrike" cap="none" normalizeH="0" baseline="0" dirty="0">
                <a:ln>
                  <a:noFill/>
                </a:ln>
                <a:solidFill>
                  <a:schemeClr val="tx1"/>
                </a:solidFill>
                <a:effectLst/>
                <a:latin typeface="Arial" panose="020B0604020202020204" pitchFamily="34" charset="0"/>
              </a:rPr>
              <a:t> Requires fetching the data directly from main memory.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Indirect Addressing:</a:t>
            </a:r>
            <a:r>
              <a:rPr kumimoji="0" lang="en-US" altLang="en-US" sz="1800" b="0" i="0" u="none" strike="noStrike" cap="none" normalizeH="0" baseline="0" dirty="0">
                <a:ln>
                  <a:noFill/>
                </a:ln>
                <a:solidFill>
                  <a:schemeClr val="tx1"/>
                </a:solidFill>
                <a:effectLst/>
                <a:latin typeface="Arial" panose="020B0604020202020204" pitchFamily="34" charset="0"/>
              </a:rPr>
              <a:t> Requires two memory accesses: one to fetch the address of the data, and another to fetch the actual data.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Indexed Addressing:</a:t>
            </a:r>
            <a:r>
              <a:rPr kumimoji="0" lang="en-US" altLang="en-US" sz="1800" b="0" i="0" u="none" strike="noStrike" cap="none" normalizeH="0" baseline="0" dirty="0">
                <a:ln>
                  <a:noFill/>
                </a:ln>
                <a:solidFill>
                  <a:schemeClr val="tx1"/>
                </a:solidFill>
                <a:effectLst/>
                <a:latin typeface="Arial" panose="020B0604020202020204" pitchFamily="34" charset="0"/>
              </a:rPr>
              <a:t> Involves calculations and potentially multiple memory accesses to determine the effective address of the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Simplified Instruction Fetch:</a:t>
            </a:r>
            <a:r>
              <a:rPr kumimoji="0" lang="en-US" altLang="en-US" sz="1800" b="0" i="0" u="none" strike="noStrike" cap="none" normalizeH="0" baseline="0" dirty="0">
                <a:ln>
                  <a:noFill/>
                </a:ln>
                <a:solidFill>
                  <a:schemeClr val="tx1"/>
                </a:solidFill>
                <a:effectLst/>
                <a:latin typeface="Arial" panose="020B0604020202020204" pitchFamily="34" charset="0"/>
              </a:rPr>
              <a:t> Instructions using register addressing are often shorter and simpler, as they only need to specify the register number. This reduces the instruction fetch time and improves overall execution speed.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1283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55D5BAF-E04E-44F8-55A4-81441F99BFE0}"/>
              </a:ext>
            </a:extLst>
          </p:cNvPr>
          <p:cNvSpPr>
            <a:spLocks noGrp="1" noChangeArrowheads="1"/>
          </p:cNvSpPr>
          <p:nvPr>
            <p:ph idx="1"/>
          </p:nvPr>
        </p:nvSpPr>
        <p:spPr bwMode="auto">
          <a:xfrm>
            <a:off x="838200" y="3232118"/>
            <a:ext cx="101896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kernel development, the "target architecture" refers to the specific type of CPU and its instruction set that the kernel is being developed for.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30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FCCBE83-DDFF-BAF3-B261-6A33C1DA566B}"/>
              </a:ext>
            </a:extLst>
          </p:cNvPr>
          <p:cNvSpPr>
            <a:spLocks noGrp="1" noChangeArrowheads="1"/>
          </p:cNvSpPr>
          <p:nvPr>
            <p:ph idx="1"/>
          </p:nvPr>
        </p:nvSpPr>
        <p:spPr bwMode="auto">
          <a:xfrm>
            <a:off x="838200" y="30106"/>
            <a:ext cx="10310870" cy="7571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Virtualization tools are </a:t>
            </a:r>
            <a:r>
              <a:rPr kumimoji="0" lang="en-US" altLang="en-US" sz="1800" b="1" i="0" u="none" strike="noStrike" cap="none" normalizeH="0" baseline="0" dirty="0">
                <a:ln>
                  <a:noFill/>
                </a:ln>
                <a:solidFill>
                  <a:schemeClr val="tx1"/>
                </a:solidFill>
                <a:effectLst/>
                <a:latin typeface="Arial" panose="020B0604020202020204" pitchFamily="34" charset="0"/>
              </a:rPr>
              <a:t>essential</a:t>
            </a:r>
            <a:r>
              <a:rPr kumimoji="0" lang="en-US" altLang="en-US" sz="1800" b="0" i="0" u="none" strike="noStrike" cap="none" normalizeH="0" baseline="0" dirty="0">
                <a:ln>
                  <a:noFill/>
                </a:ln>
                <a:solidFill>
                  <a:schemeClr val="tx1"/>
                </a:solidFill>
                <a:effectLst/>
                <a:latin typeface="Arial" panose="020B0604020202020204" pitchFamily="34" charset="0"/>
              </a:rPr>
              <a:t> for kernel development for several key reasons: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Safe and Isolated Development Environment: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Crash Protection:</a:t>
            </a:r>
            <a:r>
              <a:rPr kumimoji="0" lang="en-US" altLang="en-US" sz="1800" b="0" i="0" u="none" strike="noStrike" cap="none" normalizeH="0" baseline="0" dirty="0">
                <a:ln>
                  <a:noFill/>
                </a:ln>
                <a:solidFill>
                  <a:schemeClr val="tx1"/>
                </a:solidFill>
                <a:effectLst/>
                <a:latin typeface="Arial" panose="020B0604020202020204" pitchFamily="34" charset="0"/>
              </a:rPr>
              <a:t> Kernel development often involves making significant changes to the core of the operating system. Errors can lead to system instability or even crashes. Virtualization provides a safe environment to experiment and test changes without risking the host system.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Rollback and Recovery:</a:t>
            </a:r>
            <a:r>
              <a:rPr kumimoji="0" lang="en-US" altLang="en-US" sz="1800" b="0" i="0" u="none" strike="noStrike" cap="none" normalizeH="0" baseline="0" dirty="0">
                <a:ln>
                  <a:noFill/>
                </a:ln>
                <a:solidFill>
                  <a:schemeClr val="tx1"/>
                </a:solidFill>
                <a:effectLst/>
                <a:latin typeface="Arial" panose="020B0604020202020204" pitchFamily="34" charset="0"/>
              </a:rPr>
              <a:t> If a kernel modification causes issues, developers can easily revert to a previous state by restoring a snapshot of the virtual machine. This significantly speeds up the development and debugging process.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Hardware Independence: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Testing:</a:t>
            </a:r>
            <a:r>
              <a:rPr kumimoji="0" lang="en-US" altLang="en-US" sz="1800" b="0" i="0" u="none" strike="noStrike" cap="none" normalizeH="0" baseline="0" dirty="0">
                <a:ln>
                  <a:noFill/>
                </a:ln>
                <a:solidFill>
                  <a:schemeClr val="tx1"/>
                </a:solidFill>
                <a:effectLst/>
                <a:latin typeface="Arial" panose="020B0604020202020204" pitchFamily="34" charset="0"/>
              </a:rPr>
              <a:t> Kernel developers can test their code on different hardware platforms (e.g., x86, ARM) without needing physical access to each system. Virtualization allows them to emulate different hardware environments on a single machine.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Hardware Abstraction:</a:t>
            </a:r>
            <a:r>
              <a:rPr kumimoji="0" lang="en-US" altLang="en-US" sz="1800" b="0" i="0" u="none" strike="noStrike" cap="none" normalizeH="0" baseline="0" dirty="0">
                <a:ln>
                  <a:noFill/>
                </a:ln>
                <a:solidFill>
                  <a:schemeClr val="tx1"/>
                </a:solidFill>
                <a:effectLst/>
                <a:latin typeface="Arial" panose="020B0604020202020204" pitchFamily="34" charset="0"/>
              </a:rPr>
              <a:t> Virtualization abstracts away many hardware-specific details, allowing developers to focus on the core kernel logic without being overly concerned about the nuances of specific hardware.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Resource Management and Control: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Resource Allocation:</a:t>
            </a:r>
            <a:r>
              <a:rPr kumimoji="0" lang="en-US" altLang="en-US" sz="1800" b="0" i="0" u="none" strike="noStrike" cap="none" normalizeH="0" baseline="0" dirty="0">
                <a:ln>
                  <a:noFill/>
                </a:ln>
                <a:solidFill>
                  <a:schemeClr val="tx1"/>
                </a:solidFill>
                <a:effectLst/>
                <a:latin typeface="Arial" panose="020B0604020202020204" pitchFamily="34" charset="0"/>
              </a:rPr>
              <a:t> Virtualization allows developers to control the resources allocated to the virtual machine running the kernel (e.g., CPU, memory, disk space). This enables them to test the kernel's behavior under various resource constraints.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Debugging and Analysis:</a:t>
            </a:r>
            <a:r>
              <a:rPr kumimoji="0" lang="en-US" altLang="en-US" sz="1800" b="0" i="0" u="none" strike="noStrike" cap="none" normalizeH="0" baseline="0" dirty="0">
                <a:ln>
                  <a:noFill/>
                </a:ln>
                <a:solidFill>
                  <a:schemeClr val="tx1"/>
                </a:solidFill>
                <a:effectLst/>
                <a:latin typeface="Arial" panose="020B0604020202020204" pitchFamily="34" charset="0"/>
              </a:rPr>
              <a:t> Virtualization provides tools for monitoring resource usage, identifying performance bottlenecks, and analyzing system behavior during kernel execution.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Rapid Prototyping and Iteration: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Quick Testing Cycles:</a:t>
            </a:r>
            <a:r>
              <a:rPr kumimoji="0" lang="en-US" altLang="en-US" sz="1800" b="0" i="0" u="none" strike="noStrike" cap="none" normalizeH="0" baseline="0" dirty="0">
                <a:ln>
                  <a:noFill/>
                </a:ln>
                <a:solidFill>
                  <a:schemeClr val="tx1"/>
                </a:solidFill>
                <a:effectLst/>
                <a:latin typeface="Arial" panose="020B0604020202020204" pitchFamily="34" charset="0"/>
              </a:rPr>
              <a:t> Virtualization facilitates rapid prototyping and testing of kernel modifications. Developers can quickly iterate on their code, test changes, and observe the results within the virtualized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8703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B4B6674-9E3E-597C-DF0C-5FA7CD067880}"/>
              </a:ext>
            </a:extLst>
          </p:cNvPr>
          <p:cNvSpPr>
            <a:spLocks noGrp="1" noChangeArrowheads="1"/>
          </p:cNvSpPr>
          <p:nvPr>
            <p:ph idx="1"/>
          </p:nvPr>
        </p:nvSpPr>
        <p:spPr bwMode="auto">
          <a:xfrm>
            <a:off x="838200" y="949238"/>
            <a:ext cx="10299853"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Q36.</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KVM (Kernel-based Virtual Machine):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powerful and widely used virtualization solution integrated directly into the Linux kernel.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Offers high performance and excellent support for various virtualization features.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QEMU (Quick Emulator):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versatile and open-source emulator and </a:t>
            </a:r>
            <a:r>
              <a:rPr kumimoji="0" lang="en-US" altLang="en-US" sz="1800" b="0" i="0" u="none" strike="noStrike" cap="none" normalizeH="0" baseline="0" dirty="0" err="1">
                <a:ln>
                  <a:noFill/>
                </a:ln>
                <a:solidFill>
                  <a:schemeClr val="tx1"/>
                </a:solidFill>
                <a:effectLst/>
                <a:latin typeface="Arial" panose="020B0604020202020204" pitchFamily="34" charset="0"/>
              </a:rPr>
              <a:t>virtualizer</a:t>
            </a:r>
            <a:r>
              <a:rPr kumimoji="0" lang="en-US" altLang="en-US" sz="1800" b="0" i="0" u="none" strike="noStrike" cap="none" normalizeH="0" baseline="0" dirty="0">
                <a:ln>
                  <a:noFill/>
                </a:ln>
                <a:solidFill>
                  <a:schemeClr val="tx1"/>
                </a:solidFill>
                <a:effectLst/>
                <a:latin typeface="Arial" panose="020B0604020202020204" pitchFamily="34" charset="0"/>
              </a:rPr>
              <a:t> that can emulate a wide range of hardware architectures.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Highly flexible but may have slightly lower performance compared to KVM.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VirtualBox: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popular and user-friendly virtualization platform developed by Oracle.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Easy to use and supports a wide range of guest operating systems.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While suitable for many development tasks, it might not be the most performant option for demanding kernel development workloads.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Xen: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Another widely used open-source virtualization platform known for its high performance and scalability.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Often used in enterprise environments and cloud computing.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tools provide a solid foundation for kernel development by enabling safe testing, hardware independence, and efficient resource management. The choice of the specific tool will depend on the specific needs and priorities of the development project.</a:t>
            </a:r>
          </a:p>
        </p:txBody>
      </p:sp>
    </p:spTree>
    <p:extLst>
      <p:ext uri="{BB962C8B-B14F-4D97-AF65-F5344CB8AC3E}">
        <p14:creationId xmlns:p14="http://schemas.microsoft.com/office/powerpoint/2010/main" val="2674682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82A12C4-A4B7-9D29-E74F-6269380225A0}"/>
              </a:ext>
            </a:extLst>
          </p:cNvPr>
          <p:cNvSpPr>
            <a:spLocks noGrp="1" noChangeArrowheads="1"/>
          </p:cNvSpPr>
          <p:nvPr>
            <p:ph idx="1"/>
          </p:nvPr>
        </p:nvSpPr>
        <p:spPr bwMode="auto">
          <a:xfrm>
            <a:off x="838200" y="-2473901"/>
            <a:ext cx="9903246" cy="12557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Q37.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Kernel development requires a specialized set of tools. Here are some of the essential ones: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Text Editor/IDE: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Vim/Emacs:</a:t>
            </a:r>
            <a:r>
              <a:rPr kumimoji="0" lang="en-US" altLang="en-US" sz="1800" b="0" i="0" u="none" strike="noStrike" cap="none" normalizeH="0" baseline="0" dirty="0">
                <a:ln>
                  <a:noFill/>
                </a:ln>
                <a:solidFill>
                  <a:schemeClr val="tx1"/>
                </a:solidFill>
                <a:effectLst/>
                <a:latin typeface="Arial" panose="020B0604020202020204" pitchFamily="34" charset="0"/>
              </a:rPr>
              <a:t> Powerful and highly customizable text editors favored by many kernel developers.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VS Code:</a:t>
            </a:r>
            <a:r>
              <a:rPr kumimoji="0" lang="en-US" altLang="en-US" sz="1800" b="0" i="0" u="none" strike="noStrike" cap="none" normalizeH="0" baseline="0" dirty="0">
                <a:ln>
                  <a:noFill/>
                </a:ln>
                <a:solidFill>
                  <a:schemeClr val="tx1"/>
                </a:solidFill>
                <a:effectLst/>
                <a:latin typeface="Arial" panose="020B0604020202020204" pitchFamily="34" charset="0"/>
              </a:rPr>
              <a:t> A modern, feature-rich IDE with excellent support for C/C++ and various extensions for kernel development.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Eclipse CDT:</a:t>
            </a:r>
            <a:r>
              <a:rPr kumimoji="0" lang="en-US" altLang="en-US" sz="1800" b="0" i="0" u="none" strike="noStrike" cap="none" normalizeH="0" baseline="0" dirty="0">
                <a:ln>
                  <a:noFill/>
                </a:ln>
                <a:solidFill>
                  <a:schemeClr val="tx1"/>
                </a:solidFill>
                <a:effectLst/>
                <a:latin typeface="Arial" panose="020B0604020202020204" pitchFamily="34" charset="0"/>
              </a:rPr>
              <a:t> A popular IDE with good C/C++ support, though it might require some configuration for kernel development.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Compiler: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GCC (GNU Compiler Collection):</a:t>
            </a:r>
            <a:r>
              <a:rPr kumimoji="0" lang="en-US" altLang="en-US" sz="1800" b="0" i="0" u="none" strike="noStrike" cap="none" normalizeH="0" baseline="0" dirty="0">
                <a:ln>
                  <a:noFill/>
                </a:ln>
                <a:solidFill>
                  <a:schemeClr val="tx1"/>
                </a:solidFill>
                <a:effectLst/>
                <a:latin typeface="Arial" panose="020B0604020202020204" pitchFamily="34" charset="0"/>
              </a:rPr>
              <a:t> The standard compiler for Linux kernel development, providing excellent optimization and support for various architectures.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Clang:</a:t>
            </a:r>
            <a:r>
              <a:rPr kumimoji="0" lang="en-US" altLang="en-US" sz="1800" b="0" i="0" u="none" strike="noStrike" cap="none" normalizeH="0" baseline="0" dirty="0">
                <a:ln>
                  <a:noFill/>
                </a:ln>
                <a:solidFill>
                  <a:schemeClr val="tx1"/>
                </a:solidFill>
                <a:effectLst/>
                <a:latin typeface="Arial" panose="020B0604020202020204" pitchFamily="34" charset="0"/>
              </a:rPr>
              <a:t> A modern C/C++ compiler that offers improved diagnostics and performance in some cases.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Build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GNU Make:</a:t>
            </a:r>
            <a:r>
              <a:rPr kumimoji="0" lang="en-US" altLang="en-US" sz="1800" b="0" i="0" u="none" strike="noStrike" cap="none" normalizeH="0" baseline="0" dirty="0">
                <a:ln>
                  <a:noFill/>
                </a:ln>
                <a:solidFill>
                  <a:schemeClr val="tx1"/>
                </a:solidFill>
                <a:effectLst/>
                <a:latin typeface="Arial" panose="020B0604020202020204" pitchFamily="34" charset="0"/>
              </a:rPr>
              <a:t> The primary build system used for the Linux kernel. It automates the compilation process, making it easier to build and rebuild the kernel with different configurations.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Version Control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Git:</a:t>
            </a:r>
            <a:r>
              <a:rPr kumimoji="0" lang="en-US" altLang="en-US" sz="1800" b="0" i="0" u="none" strike="noStrike" cap="none" normalizeH="0" baseline="0" dirty="0">
                <a:ln>
                  <a:noFill/>
                </a:ln>
                <a:solidFill>
                  <a:schemeClr val="tx1"/>
                </a:solidFill>
                <a:effectLst/>
                <a:latin typeface="Arial" panose="020B0604020202020204" pitchFamily="34" charset="0"/>
              </a:rPr>
              <a:t> The most widely used version control system for kernel development, enabling efficient collaboration, tracking changes, and reverting to previous versions.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Debugging Tools: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GDB (GNU Debugger):</a:t>
            </a:r>
            <a:r>
              <a:rPr kumimoji="0" lang="en-US" altLang="en-US" sz="1800" b="0" i="0" u="none" strike="noStrike" cap="none" normalizeH="0" baseline="0" dirty="0">
                <a:ln>
                  <a:noFill/>
                </a:ln>
                <a:solidFill>
                  <a:schemeClr val="tx1"/>
                </a:solidFill>
                <a:effectLst/>
                <a:latin typeface="Arial" panose="020B0604020202020204" pitchFamily="34" charset="0"/>
              </a:rPr>
              <a:t> A powerful debugger that can be used for both user-space and kernel-space debugging.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KGDB (Kernel GDB):</a:t>
            </a:r>
            <a:r>
              <a:rPr kumimoji="0" lang="en-US" altLang="en-US" sz="1800" b="0" i="0" u="none" strike="noStrike" cap="none" normalizeH="0" baseline="0" dirty="0">
                <a:ln>
                  <a:noFill/>
                </a:ln>
                <a:solidFill>
                  <a:schemeClr val="tx1"/>
                </a:solidFill>
                <a:effectLst/>
                <a:latin typeface="Arial" panose="020B0604020202020204" pitchFamily="34" charset="0"/>
              </a:rPr>
              <a:t> A variant of GDB specifically designed for kernel debugging.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KDB (Kernel Debugger):</a:t>
            </a:r>
            <a:r>
              <a:rPr kumimoji="0" lang="en-US" altLang="en-US" sz="1800" b="0" i="0" u="none" strike="noStrike" cap="none" normalizeH="0" baseline="0" dirty="0">
                <a:ln>
                  <a:noFill/>
                </a:ln>
                <a:solidFill>
                  <a:schemeClr val="tx1"/>
                </a:solidFill>
                <a:effectLst/>
                <a:latin typeface="Arial" panose="020B0604020202020204" pitchFamily="34" charset="0"/>
              </a:rPr>
              <a:t> A low-level debugger built into some operating systems.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Kernel Documentation: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Kernel Source Code:</a:t>
            </a:r>
            <a:r>
              <a:rPr kumimoji="0" lang="en-US" altLang="en-US" sz="1800" b="0" i="0" u="none" strike="noStrike" cap="none" normalizeH="0" baseline="0" dirty="0">
                <a:ln>
                  <a:noFill/>
                </a:ln>
                <a:solidFill>
                  <a:schemeClr val="tx1"/>
                </a:solidFill>
                <a:effectLst/>
                <a:latin typeface="Arial" panose="020B0604020202020204" pitchFamily="34" charset="0"/>
              </a:rPr>
              <a:t> The kernel source code itself is an invaluable resource, containing extensive documentation within the code itself.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Kernel Documentation Website:</a:t>
            </a:r>
            <a:r>
              <a:rPr kumimoji="0" lang="en-US" altLang="en-US" sz="1800" b="0" i="0" u="none" strike="noStrike" cap="none" normalizeH="0" baseline="0" dirty="0">
                <a:ln>
                  <a:noFill/>
                </a:ln>
                <a:solidFill>
                  <a:schemeClr val="tx1"/>
                </a:solidFill>
                <a:effectLst/>
                <a:latin typeface="Arial" panose="020B0604020202020204" pitchFamily="34" charset="0"/>
              </a:rPr>
              <a:t> The official kernel documentation provides comprehensive information on various kernel subsystems and development processes.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Virtualization Tools: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KVM (Kernel-based Virtual Machine):</a:t>
            </a:r>
            <a:r>
              <a:rPr kumimoji="0" lang="en-US" altLang="en-US" sz="1800" b="0" i="0" u="none" strike="noStrike" cap="none" normalizeH="0" baseline="0" dirty="0">
                <a:ln>
                  <a:noFill/>
                </a:ln>
                <a:solidFill>
                  <a:schemeClr val="tx1"/>
                </a:solidFill>
                <a:effectLst/>
                <a:latin typeface="Arial" panose="020B0604020202020204" pitchFamily="34" charset="0"/>
              </a:rPr>
              <a:t> A powerful and widely used virtualization solution for kernel development.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QEMU:</a:t>
            </a:r>
            <a:r>
              <a:rPr kumimoji="0" lang="en-US" altLang="en-US" sz="1800" b="0" i="0" u="none" strike="noStrike" cap="none" normalizeH="0" baseline="0" dirty="0">
                <a:ln>
                  <a:noFill/>
                </a:ln>
                <a:solidFill>
                  <a:schemeClr val="tx1"/>
                </a:solidFill>
                <a:effectLst/>
                <a:latin typeface="Arial" panose="020B0604020202020204" pitchFamily="34" charset="0"/>
              </a:rPr>
              <a:t> A versatile emulator and </a:t>
            </a:r>
            <a:r>
              <a:rPr kumimoji="0" lang="en-US" altLang="en-US" sz="1800" b="0" i="0" u="none" strike="noStrike" cap="none" normalizeH="0" baseline="0" dirty="0" err="1">
                <a:ln>
                  <a:noFill/>
                </a:ln>
                <a:solidFill>
                  <a:schemeClr val="tx1"/>
                </a:solidFill>
                <a:effectLst/>
                <a:latin typeface="Arial" panose="020B0604020202020204" pitchFamily="34" charset="0"/>
              </a:rPr>
              <a:t>virtualizer</a:t>
            </a:r>
            <a:r>
              <a:rPr kumimoji="0" lang="en-US" altLang="en-US" sz="1800" b="0" i="0" u="none" strike="noStrike" cap="none" normalizeH="0" baseline="0" dirty="0">
                <a:ln>
                  <a:noFill/>
                </a:ln>
                <a:solidFill>
                  <a:schemeClr val="tx1"/>
                </a:solidFill>
                <a:effectLst/>
                <a:latin typeface="Arial" panose="020B0604020202020204" pitchFamily="34" charset="0"/>
              </a:rPr>
              <a:t> that can be used to test kernels on different hardware architectures.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Testing and Analysis Tools: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Static Analysis Tools:</a:t>
            </a:r>
            <a:r>
              <a:rPr kumimoji="0" lang="en-US" altLang="en-US" sz="1800" b="0" i="0" u="none" strike="noStrike" cap="none" normalizeH="0" baseline="0" dirty="0">
                <a:ln>
                  <a:noFill/>
                </a:ln>
                <a:solidFill>
                  <a:schemeClr val="tx1"/>
                </a:solidFill>
                <a:effectLst/>
                <a:latin typeface="Arial" panose="020B0604020202020204" pitchFamily="34" charset="0"/>
              </a:rPr>
              <a:t> Tools like "sparse" can help identify potential issues in kernel code before compilation.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Code Coverage Tools:</a:t>
            </a:r>
            <a:r>
              <a:rPr kumimoji="0" lang="en-US" altLang="en-US" sz="1800" b="0" i="0" u="none" strike="noStrike" cap="none" normalizeH="0" baseline="0" dirty="0">
                <a:ln>
                  <a:noFill/>
                </a:ln>
                <a:solidFill>
                  <a:schemeClr val="tx1"/>
                </a:solidFill>
                <a:effectLst/>
                <a:latin typeface="Arial" panose="020B0604020202020204" pitchFamily="34" charset="0"/>
              </a:rPr>
              <a:t> Tools like "</a:t>
            </a:r>
            <a:r>
              <a:rPr kumimoji="0" lang="en-US" altLang="en-US" sz="1800" b="0" i="0" u="none" strike="noStrike" cap="none" normalizeH="0" baseline="0" dirty="0" err="1">
                <a:ln>
                  <a:noFill/>
                </a:ln>
                <a:solidFill>
                  <a:schemeClr val="tx1"/>
                </a:solidFill>
                <a:effectLst/>
                <a:latin typeface="Arial" panose="020B0604020202020204" pitchFamily="34" charset="0"/>
              </a:rPr>
              <a:t>kcov</a:t>
            </a:r>
            <a:r>
              <a:rPr kumimoji="0" lang="en-US" altLang="en-US" sz="1800" b="0" i="0" u="none" strike="noStrike" cap="none" normalizeH="0" baseline="0" dirty="0">
                <a:ln>
                  <a:noFill/>
                </a:ln>
                <a:solidFill>
                  <a:schemeClr val="tx1"/>
                </a:solidFill>
                <a:effectLst/>
                <a:latin typeface="Arial" panose="020B0604020202020204" pitchFamily="34" charset="0"/>
              </a:rPr>
              <a:t>" can measure how much of the kernel code is executed during testing.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Profiling Tools:</a:t>
            </a:r>
            <a:r>
              <a:rPr kumimoji="0" lang="en-US" altLang="en-US" sz="1800" b="0" i="0" u="none" strike="noStrike" cap="none" normalizeH="0" baseline="0" dirty="0">
                <a:ln>
                  <a:noFill/>
                </a:ln>
                <a:solidFill>
                  <a:schemeClr val="tx1"/>
                </a:solidFill>
                <a:effectLst/>
                <a:latin typeface="Arial" panose="020B0604020202020204" pitchFamily="34" charset="0"/>
              </a:rPr>
              <a:t> Tools like "perf" can help identify performance bottlenecks within the kernel.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tools, combined with a strong understanding of kernel concepts and best practices, are essential for successful kernel development.</a:t>
            </a:r>
          </a:p>
        </p:txBody>
      </p:sp>
    </p:spTree>
    <p:extLst>
      <p:ext uri="{BB962C8B-B14F-4D97-AF65-F5344CB8AC3E}">
        <p14:creationId xmlns:p14="http://schemas.microsoft.com/office/powerpoint/2010/main" val="1978267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32F5C7E-D597-3FBF-FFEE-50E331B7CFE8}"/>
              </a:ext>
            </a:extLst>
          </p:cNvPr>
          <p:cNvSpPr>
            <a:spLocks noGrp="1" noChangeArrowheads="1"/>
          </p:cNvSpPr>
          <p:nvPr>
            <p:ph idx="1"/>
          </p:nvPr>
        </p:nvSpPr>
        <p:spPr bwMode="auto">
          <a:xfrm>
            <a:off x="838200" y="367698"/>
            <a:ext cx="10145617"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Q38.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Identifying the right tools for kernel development involves considering several factors: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Target Architecture: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CPU Architecture:</a:t>
            </a:r>
            <a:r>
              <a:rPr kumimoji="0" lang="en-US" altLang="en-US" sz="1800" b="0" i="0" u="none" strike="noStrike" cap="none" normalizeH="0" baseline="0" dirty="0">
                <a:ln>
                  <a:noFill/>
                </a:ln>
                <a:solidFill>
                  <a:schemeClr val="tx1"/>
                </a:solidFill>
                <a:effectLst/>
                <a:latin typeface="Arial" panose="020B0604020202020204" pitchFamily="34" charset="0"/>
              </a:rPr>
              <a:t> The specific CPU architecture (x86, ARM, RISC-V, etc.) will dictate the choice of compiler, assembler, and other tools.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Hardware Features:</a:t>
            </a:r>
            <a:r>
              <a:rPr kumimoji="0" lang="en-US" altLang="en-US" sz="1800" b="0" i="0" u="none" strike="noStrike" cap="none" normalizeH="0" baseline="0" dirty="0">
                <a:ln>
                  <a:noFill/>
                </a:ln>
                <a:solidFill>
                  <a:schemeClr val="tx1"/>
                </a:solidFill>
                <a:effectLst/>
                <a:latin typeface="Arial" panose="020B0604020202020204" pitchFamily="34" charset="0"/>
              </a:rPr>
              <a:t> Consider specific hardware features of the target system, such as memory management units, interrupt controllers, and peripheral devices.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Development Workflow: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Build System:</a:t>
            </a:r>
            <a:r>
              <a:rPr kumimoji="0" lang="en-US" altLang="en-US" sz="1800" b="0" i="0" u="none" strike="noStrike" cap="none" normalizeH="0" baseline="0" dirty="0">
                <a:ln>
                  <a:noFill/>
                </a:ln>
                <a:solidFill>
                  <a:schemeClr val="tx1"/>
                </a:solidFill>
                <a:effectLst/>
                <a:latin typeface="Arial" panose="020B0604020202020204" pitchFamily="34" charset="0"/>
              </a:rPr>
              <a:t> Choose a build system that effectively manages dependencies, automates the compilation process, and supports parallel builds for faster development cycles. GNU Make is widely used in kernel development.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Version Control:</a:t>
            </a:r>
            <a:r>
              <a:rPr kumimoji="0" lang="en-US" altLang="en-US" sz="1800" b="0" i="0" u="none" strike="noStrike" cap="none" normalizeH="0" baseline="0" dirty="0">
                <a:ln>
                  <a:noFill/>
                </a:ln>
                <a:solidFill>
                  <a:schemeClr val="tx1"/>
                </a:solidFill>
                <a:effectLst/>
                <a:latin typeface="Arial" panose="020B0604020202020204" pitchFamily="34" charset="0"/>
              </a:rPr>
              <a:t> Git is the standard for kernel development, providing robust version control, branching, and collaboration features.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Debugging and Testing: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Debugger:</a:t>
            </a:r>
            <a:r>
              <a:rPr kumimoji="0" lang="en-US" altLang="en-US" sz="1800" b="0" i="0" u="none" strike="noStrike" cap="none" normalizeH="0" baseline="0" dirty="0">
                <a:ln>
                  <a:noFill/>
                </a:ln>
                <a:solidFill>
                  <a:schemeClr val="tx1"/>
                </a:solidFill>
                <a:effectLst/>
                <a:latin typeface="Arial" panose="020B0604020202020204" pitchFamily="34" charset="0"/>
              </a:rPr>
              <a:t> Select a debugger (like GDB or KGDB) that provides effective debugging capabilities in the kernel context, including breakpoints, single-stepping, and memory inspection.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Virtualization:</a:t>
            </a:r>
            <a:r>
              <a:rPr kumimoji="0" lang="en-US" altLang="en-US" sz="1800" b="0" i="0" u="none" strike="noStrike" cap="none" normalizeH="0" baseline="0" dirty="0">
                <a:ln>
                  <a:noFill/>
                </a:ln>
                <a:solidFill>
                  <a:schemeClr val="tx1"/>
                </a:solidFill>
                <a:effectLst/>
                <a:latin typeface="Arial" panose="020B0604020202020204" pitchFamily="34" charset="0"/>
              </a:rPr>
              <a:t> Utilize virtualization tools (like KVM or QEMU) to create isolated environments for testing kernel modifications without risking the host system.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Collaboration and Communication: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Communication Tools:</a:t>
            </a:r>
            <a:r>
              <a:rPr kumimoji="0" lang="en-US" altLang="en-US" sz="1800" b="0" i="0" u="none" strike="noStrike" cap="none" normalizeH="0" baseline="0" dirty="0">
                <a:ln>
                  <a:noFill/>
                </a:ln>
                <a:solidFill>
                  <a:schemeClr val="tx1"/>
                </a:solidFill>
                <a:effectLst/>
                <a:latin typeface="Arial" panose="020B0604020202020204" pitchFamily="34" charset="0"/>
              </a:rPr>
              <a:t> Choose tools for effective communication and collaboration within the development team, such as mailing lists, chat platforms, and bug tracking systems.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 Personal Preferences: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Text Editor/IDE:</a:t>
            </a:r>
            <a:r>
              <a:rPr kumimoji="0" lang="en-US" altLang="en-US" sz="1800" b="0" i="0" u="none" strike="noStrike" cap="none" normalizeH="0" baseline="0" dirty="0">
                <a:ln>
                  <a:noFill/>
                </a:ln>
                <a:solidFill>
                  <a:schemeClr val="tx1"/>
                </a:solidFill>
                <a:effectLst/>
                <a:latin typeface="Arial" panose="020B0604020202020204" pitchFamily="34" charset="0"/>
              </a:rPr>
              <a:t> Select a text editor or IDE that suits your coding style and preferences. Consider factors like code completion, debugging integration, and customization options.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1198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A576B-12EA-19AA-1ABE-35FC39005E95}"/>
              </a:ext>
            </a:extLst>
          </p:cNvPr>
          <p:cNvSpPr>
            <a:spLocks noGrp="1"/>
          </p:cNvSpPr>
          <p:nvPr>
            <p:ph idx="1"/>
          </p:nvPr>
        </p:nvSpPr>
        <p:spPr/>
        <p:txBody>
          <a:bodyPr/>
          <a:lstStyle/>
          <a:p>
            <a:pPr marL="0" indent="0">
              <a:buNone/>
            </a:pPr>
            <a:r>
              <a:rPr lang="en-US" dirty="0"/>
              <a:t>Q39.</a:t>
            </a:r>
          </a:p>
          <a:p>
            <a:pPr marL="0" indent="0">
              <a:buNone/>
            </a:pPr>
            <a:r>
              <a:rPr lang="en-US" dirty="0"/>
              <a:t>QEMU (Quick Emulator) is a powerful and versatile open-source emulator and </a:t>
            </a:r>
            <a:r>
              <a:rPr lang="en-US" dirty="0" err="1"/>
              <a:t>virtualizer</a:t>
            </a:r>
            <a:r>
              <a:rPr lang="en-US" dirty="0"/>
              <a:t>.</a:t>
            </a:r>
          </a:p>
        </p:txBody>
      </p:sp>
    </p:spTree>
    <p:extLst>
      <p:ext uri="{BB962C8B-B14F-4D97-AF65-F5344CB8AC3E}">
        <p14:creationId xmlns:p14="http://schemas.microsoft.com/office/powerpoint/2010/main" val="248370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59B2-9599-CBB9-6DF8-3A02FD3009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7DB132-832D-7C90-D5AD-D63944722B77}"/>
              </a:ext>
            </a:extLst>
          </p:cNvPr>
          <p:cNvSpPr>
            <a:spLocks noGrp="1"/>
          </p:cNvSpPr>
          <p:nvPr>
            <p:ph idx="1"/>
          </p:nvPr>
        </p:nvSpPr>
        <p:spPr/>
        <p:txBody>
          <a:bodyPr/>
          <a:lstStyle/>
          <a:p>
            <a:pPr marL="0" indent="0">
              <a:buNone/>
            </a:pPr>
            <a:r>
              <a:rPr lang="en-US" dirty="0"/>
              <a:t>Q4. The operating system plays a crucial role in hardware abstraction, acting as an intermediary between software applications and the underlying hardware components. This abstraction layer simplifies software development and enhances portability by providing a consistent interface that hides the complexities of the hardware.</a:t>
            </a:r>
          </a:p>
        </p:txBody>
      </p:sp>
    </p:spTree>
    <p:extLst>
      <p:ext uri="{BB962C8B-B14F-4D97-AF65-F5344CB8AC3E}">
        <p14:creationId xmlns:p14="http://schemas.microsoft.com/office/powerpoint/2010/main" val="413412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C961-8B00-62A2-BCDF-2609588920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7C586D-96D4-5195-BFB7-A19F4B0F7810}"/>
              </a:ext>
            </a:extLst>
          </p:cNvPr>
          <p:cNvSpPr>
            <a:spLocks noGrp="1"/>
          </p:cNvSpPr>
          <p:nvPr>
            <p:ph idx="1"/>
          </p:nvPr>
        </p:nvSpPr>
        <p:spPr/>
        <p:txBody>
          <a:bodyPr/>
          <a:lstStyle/>
          <a:p>
            <a:pPr marL="0" indent="0">
              <a:buNone/>
            </a:pPr>
            <a:r>
              <a:rPr lang="en-US" dirty="0"/>
              <a:t>Q5. </a:t>
            </a:r>
            <a:r>
              <a:rPr lang="en-US" dirty="0" err="1"/>
              <a:t>QtEmu</a:t>
            </a:r>
            <a:r>
              <a:rPr lang="en-US" dirty="0"/>
              <a:t> is a graphical user interface (GUI) specifically designed for QEMU</a:t>
            </a:r>
          </a:p>
        </p:txBody>
      </p:sp>
    </p:spTree>
    <p:extLst>
      <p:ext uri="{BB962C8B-B14F-4D97-AF65-F5344CB8AC3E}">
        <p14:creationId xmlns:p14="http://schemas.microsoft.com/office/powerpoint/2010/main" val="94197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A50709B6-5BC8-49C7-EA04-FC0472204A16}"/>
              </a:ext>
            </a:extLst>
          </p:cNvPr>
          <p:cNvSpPr>
            <a:spLocks noGrp="1" noChangeArrowheads="1"/>
          </p:cNvSpPr>
          <p:nvPr>
            <p:ph idx="1"/>
          </p:nvPr>
        </p:nvSpPr>
        <p:spPr bwMode="auto">
          <a:xfrm>
            <a:off x="590550" y="1114967"/>
            <a:ext cx="844927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Q6. Purpose of a Hex Editor in Kernel 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While kernel development primarily involves working with source code written in C or assembly, a hex editor can be a valuable tool in certain situations: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Debugging Low-Level Issues:</a:t>
            </a:r>
            <a:r>
              <a:rPr kumimoji="0" lang="en-US" altLang="en-US" sz="1800" b="0" i="0" u="none" strike="noStrike" cap="none" normalizeH="0" baseline="0" dirty="0">
                <a:ln>
                  <a:noFill/>
                </a:ln>
                <a:solidFill>
                  <a:schemeClr val="tx1"/>
                </a:solidFill>
                <a:effectLst/>
                <a:latin typeface="Arial" panose="020B0604020202020204" pitchFamily="34" charset="0"/>
              </a:rPr>
              <a:t> If you encounter issues at a very low level (e.g., kernel panics, boot failures), examining the raw binary data of the kernel image or specific system files with a hex editor can sometimes provide insights. You might be able to identify corrupted bytes or unexpected values.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Patching Binary Files (Advanced Use with Caution):</a:t>
            </a:r>
            <a:r>
              <a:rPr kumimoji="0" lang="en-US" altLang="en-US" sz="1800" b="0" i="0" u="none" strike="noStrike" cap="none" normalizeH="0" baseline="0" dirty="0">
                <a:ln>
                  <a:noFill/>
                </a:ln>
                <a:solidFill>
                  <a:schemeClr val="tx1"/>
                </a:solidFill>
                <a:effectLst/>
                <a:latin typeface="Arial" panose="020B0604020202020204" pitchFamily="34" charset="0"/>
              </a:rPr>
              <a:t> Experienced developers might use a hex editor to directly modify compiled kernel modules or other binary files </a:t>
            </a:r>
            <a:r>
              <a:rPr kumimoji="0" lang="en-US" altLang="en-US" sz="1800" b="1" i="0" u="none" strike="noStrike" cap="none" normalizeH="0" baseline="0" dirty="0">
                <a:ln>
                  <a:noFill/>
                </a:ln>
                <a:solidFill>
                  <a:schemeClr val="tx1"/>
                </a:solidFill>
                <a:effectLst/>
                <a:latin typeface="Arial" panose="020B0604020202020204" pitchFamily="34" charset="0"/>
              </a:rPr>
              <a:t>with extreme caution</a:t>
            </a:r>
            <a:r>
              <a:rPr kumimoji="0" lang="en-US" altLang="en-US" sz="1800" b="0" i="0" u="none" strike="noStrike" cap="none" normalizeH="0" baseline="0" dirty="0">
                <a:ln>
                  <a:noFill/>
                </a:ln>
                <a:solidFill>
                  <a:schemeClr val="tx1"/>
                </a:solidFill>
                <a:effectLst/>
                <a:latin typeface="Arial" panose="020B0604020202020204" pitchFamily="34" charset="0"/>
              </a:rPr>
              <a:t>. This is a risky approach and should only be attempted if you fully understand the implications and potential for introducing instability or security vulnerabilities. It's generally preferable to make changes at the source code level and rebuild.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Inspecting Boot Sectors or File Headers:</a:t>
            </a:r>
            <a:r>
              <a:rPr kumimoji="0" lang="en-US" altLang="en-US" sz="1800" b="0" i="0" u="none" strike="noStrike" cap="none" normalizeH="0" baseline="0" dirty="0">
                <a:ln>
                  <a:noFill/>
                </a:ln>
                <a:solidFill>
                  <a:schemeClr val="tx1"/>
                </a:solidFill>
                <a:effectLst/>
                <a:latin typeface="Arial" panose="020B0604020202020204" pitchFamily="34" charset="0"/>
              </a:rPr>
              <a:t> In rare cases, examining the boot sector of a disk or file headers (e.g., ELF headers) with a hex editor can be helpful for troubleshooting certain boot-related issues or understanding file formats.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251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325E-2302-57E0-622D-C2C2AC5F61AF}"/>
              </a:ext>
            </a:extLst>
          </p:cNvPr>
          <p:cNvSpPr>
            <a:spLocks noGrp="1"/>
          </p:cNvSpPr>
          <p:nvPr>
            <p:ph type="title"/>
          </p:nvPr>
        </p:nvSpPr>
        <p:spPr/>
        <p:txBody>
          <a:bodyPr/>
          <a:lstStyle/>
          <a:p>
            <a:endParaRPr lang="en-US" dirty="0"/>
          </a:p>
        </p:txBody>
      </p:sp>
      <p:sp>
        <p:nvSpPr>
          <p:cNvPr id="4" name="Rectangle 1">
            <a:extLst>
              <a:ext uri="{FF2B5EF4-FFF2-40B4-BE49-F238E27FC236}">
                <a16:creationId xmlns:a16="http://schemas.microsoft.com/office/drawing/2014/main" id="{1A6E4BD7-1288-A834-76CF-07B6DB95108F}"/>
              </a:ext>
            </a:extLst>
          </p:cNvPr>
          <p:cNvSpPr>
            <a:spLocks noGrp="1" noChangeArrowheads="1"/>
          </p:cNvSpPr>
          <p:nvPr>
            <p:ph idx="1"/>
          </p:nvPr>
        </p:nvSpPr>
        <p:spPr bwMode="auto">
          <a:xfrm>
            <a:off x="1967696" y="1649890"/>
            <a:ext cx="947882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Q7.Why VS Code is Recommended as a Text Editor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VS Code (Visual Studio Code) is a popular choice for kernel development due to its extensive features and customization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Works seamlessly on Windows, macOS, and Linux, important for development environments that might use different operating systems.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Syntax Highlighting and Code Completion:</a:t>
            </a:r>
            <a:r>
              <a:rPr kumimoji="0" lang="en-US" altLang="en-US" sz="1800" b="0" i="0" u="none" strike="noStrike" cap="none" normalizeH="0" baseline="0" dirty="0">
                <a:ln>
                  <a:noFill/>
                </a:ln>
                <a:solidFill>
                  <a:schemeClr val="tx1"/>
                </a:solidFill>
                <a:effectLst/>
                <a:latin typeface="Arial" panose="020B0604020202020204" pitchFamily="34" charset="0"/>
              </a:rPr>
              <a:t> Supports various programming languages, including C and assembly, providing visual cues and suggestions that improve code readability and efficiency.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Debugging Tools:</a:t>
            </a:r>
            <a:r>
              <a:rPr kumimoji="0" lang="en-US" altLang="en-US" sz="1800" b="0" i="0" u="none" strike="noStrike" cap="none" normalizeH="0" baseline="0" dirty="0">
                <a:ln>
                  <a:noFill/>
                </a:ln>
                <a:solidFill>
                  <a:schemeClr val="tx1"/>
                </a:solidFill>
                <a:effectLst/>
                <a:latin typeface="Arial" panose="020B0604020202020204" pitchFamily="34" charset="0"/>
              </a:rPr>
              <a:t> Integrates well with debuggers like GDB, allowing you to step through code, set breakpoints, and inspect variables within the editor.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Git Integration:</a:t>
            </a:r>
            <a:r>
              <a:rPr kumimoji="0" lang="en-US" altLang="en-US" sz="1800" b="0" i="0" u="none" strike="noStrike" cap="none" normalizeH="0" baseline="0" dirty="0">
                <a:ln>
                  <a:noFill/>
                </a:ln>
                <a:solidFill>
                  <a:schemeClr val="tx1"/>
                </a:solidFill>
                <a:effectLst/>
                <a:latin typeface="Arial" panose="020B0604020202020204" pitchFamily="34" charset="0"/>
              </a:rPr>
              <a:t> Provides built-in Git support for version control, making collaborative development and tracking changes easier.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Extensive Extensions:</a:t>
            </a:r>
            <a:r>
              <a:rPr kumimoji="0" lang="en-US" altLang="en-US" sz="1800" b="0" i="0" u="none" strike="noStrike" cap="none" normalizeH="0" baseline="0" dirty="0">
                <a:ln>
                  <a:noFill/>
                </a:ln>
                <a:solidFill>
                  <a:schemeClr val="tx1"/>
                </a:solidFill>
                <a:effectLst/>
                <a:latin typeface="Arial" panose="020B0604020202020204" pitchFamily="34" charset="0"/>
              </a:rPr>
              <a:t> Offers a vast ecosystem of extensions that can enhance functionality specific to kernel development tasks, such as kernel debugging extensions or code linters.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Lightweight and Customizable:</a:t>
            </a:r>
            <a:r>
              <a:rPr kumimoji="0" lang="en-US" altLang="en-US" sz="1800" b="0" i="0" u="none" strike="noStrike" cap="none" normalizeH="0" baseline="0" dirty="0">
                <a:ln>
                  <a:noFill/>
                </a:ln>
                <a:solidFill>
                  <a:schemeClr val="tx1"/>
                </a:solidFill>
                <a:effectLst/>
                <a:latin typeface="Arial" panose="020B0604020202020204" pitchFamily="34" charset="0"/>
              </a:rPr>
              <a:t> Runs smoothly on most systems and can be tailored to your preferences with themes, </a:t>
            </a:r>
            <a:r>
              <a:rPr kumimoji="0" lang="en-US" altLang="en-US" sz="1800" b="0" i="0" u="none" strike="noStrike" cap="none" normalizeH="0" baseline="0" dirty="0" err="1">
                <a:ln>
                  <a:noFill/>
                </a:ln>
                <a:solidFill>
                  <a:schemeClr val="tx1"/>
                </a:solidFill>
                <a:effectLst/>
                <a:latin typeface="Arial" panose="020B0604020202020204" pitchFamily="34" charset="0"/>
              </a:rPr>
              <a:t>keybindings</a:t>
            </a:r>
            <a:r>
              <a:rPr kumimoji="0" lang="en-US" altLang="en-US" sz="1800" b="0" i="0" u="none" strike="noStrike" cap="none" normalizeH="0" baseline="0" dirty="0">
                <a:ln>
                  <a:noFill/>
                </a:ln>
                <a:solidFill>
                  <a:schemeClr val="tx1"/>
                </a:solidFill>
                <a:effectLst/>
                <a:latin typeface="Arial" panose="020B0604020202020204" pitchFamily="34" charset="0"/>
              </a:rPr>
              <a:t>, and settings.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669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ACB7-D25C-81C5-FF6D-F20933CBBB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5D51DD-D17B-1D6E-DA97-892B8274BF5E}"/>
              </a:ext>
            </a:extLst>
          </p:cNvPr>
          <p:cNvSpPr>
            <a:spLocks noGrp="1"/>
          </p:cNvSpPr>
          <p:nvPr>
            <p:ph idx="1"/>
          </p:nvPr>
        </p:nvSpPr>
        <p:spPr/>
        <p:txBody>
          <a:bodyPr/>
          <a:lstStyle/>
          <a:p>
            <a:pPr marL="0" indent="0">
              <a:buNone/>
            </a:pPr>
            <a:r>
              <a:rPr lang="en-US" b="1" dirty="0"/>
              <a:t>Q8.What is NASM?</a:t>
            </a:r>
            <a:endParaRPr lang="en-US" dirty="0"/>
          </a:p>
          <a:p>
            <a:r>
              <a:rPr lang="en-US" dirty="0"/>
              <a:t>NASM (The Netwide Assembler) is a popular open-source assembler that can translate human-readable assembly language code into machine code for various architectures, including x86, PowerPC, ARM, and more. It is commonly used in kernel development to write assembly routines that interact directly with hardware or perform low-level operations.</a:t>
            </a:r>
          </a:p>
          <a:p>
            <a:endParaRPr lang="en-US" dirty="0"/>
          </a:p>
        </p:txBody>
      </p:sp>
    </p:spTree>
    <p:extLst>
      <p:ext uri="{BB962C8B-B14F-4D97-AF65-F5344CB8AC3E}">
        <p14:creationId xmlns:p14="http://schemas.microsoft.com/office/powerpoint/2010/main" val="2835755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D52E-A16B-1DAF-45D1-C58B9C22FC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2EFA53-BD6A-A99B-13C2-013CBB9BF9BE}"/>
              </a:ext>
            </a:extLst>
          </p:cNvPr>
          <p:cNvSpPr>
            <a:spLocks noGrp="1"/>
          </p:cNvSpPr>
          <p:nvPr>
            <p:ph idx="1"/>
          </p:nvPr>
        </p:nvSpPr>
        <p:spPr/>
        <p:txBody>
          <a:bodyPr>
            <a:normAutofit lnSpcReduction="10000"/>
          </a:bodyPr>
          <a:lstStyle/>
          <a:p>
            <a:pPr marL="0" indent="0">
              <a:buNone/>
            </a:pPr>
            <a:r>
              <a:rPr lang="en-US" b="1" dirty="0"/>
              <a:t>Q9. What is SASM (and How Does It Differ from NASM)?</a:t>
            </a:r>
            <a:endParaRPr lang="en-US" dirty="0"/>
          </a:p>
          <a:p>
            <a:r>
              <a:rPr lang="en-US" dirty="0"/>
              <a:t>SASM (Symbolic Assembler) is another assembler option, but it is less widely used than NASM in modern kernel development. Here's a comparison:</a:t>
            </a:r>
          </a:p>
          <a:p>
            <a:r>
              <a:rPr lang="en-US" dirty="0"/>
              <a:t>| Feature | NASM | SASM | |-------------------------|-----------------------------------------------|-------------------------------------------------| | Open Source | Yes | No (commercial or free according to version) | | Architecture Support | x86, PowerPC, ARM, and others | Primarily x86 | | Macro Support | Yes | Yes | | Popularity in Kernel Dev | More common (due to open source and multi-arch) | Less common | | Community and Resources | Larger, more active community | Smaller community |</a:t>
            </a:r>
          </a:p>
          <a:p>
            <a:endParaRPr lang="en-US" dirty="0"/>
          </a:p>
        </p:txBody>
      </p:sp>
    </p:spTree>
    <p:extLst>
      <p:ext uri="{BB962C8B-B14F-4D97-AF65-F5344CB8AC3E}">
        <p14:creationId xmlns:p14="http://schemas.microsoft.com/office/powerpoint/2010/main" val="2566843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6269</Words>
  <Application>Microsoft Office PowerPoint</Application>
  <PresentationFormat>Widescreen</PresentationFormat>
  <Paragraphs>348</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Arial Unicode MS</vt:lpstr>
      <vt:lpstr>Calibri</vt:lpstr>
      <vt:lpstr>Calibri Light</vt:lpstr>
      <vt:lpstr>Office Theme</vt:lpstr>
      <vt:lpstr>HOBBY TEST-ANSWERS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OSEE David</dc:creator>
  <cp:lastModifiedBy>OSEE David</cp:lastModifiedBy>
  <cp:revision>4</cp:revision>
  <dcterms:created xsi:type="dcterms:W3CDTF">2024-12-31T19:02:43Z</dcterms:created>
  <dcterms:modified xsi:type="dcterms:W3CDTF">2025-01-04T10:08:01Z</dcterms:modified>
</cp:coreProperties>
</file>