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58" d="100"/>
          <a:sy n="58" d="100"/>
        </p:scale>
        <p:origin x="8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DAFA-E4DF-2068-2B8D-BE9D54F301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87A16C-F346-AE79-C3A0-7497D8137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B7B3DD-C1A9-4F7E-AF91-9B7F8F8D2858}"/>
              </a:ext>
            </a:extLst>
          </p:cNvPr>
          <p:cNvSpPr>
            <a:spLocks noGrp="1"/>
          </p:cNvSpPr>
          <p:nvPr>
            <p:ph type="dt" sz="half" idx="10"/>
          </p:nvPr>
        </p:nvSpPr>
        <p:spPr/>
        <p:txBody>
          <a:bodyPr/>
          <a:lstStyle/>
          <a:p>
            <a:fld id="{3BC7A5C8-C57A-4056-A596-0494A9823D63}" type="datetimeFigureOut">
              <a:rPr lang="en-US" smtClean="0"/>
              <a:t>1/1/2025</a:t>
            </a:fld>
            <a:endParaRPr lang="en-US"/>
          </a:p>
        </p:txBody>
      </p:sp>
      <p:sp>
        <p:nvSpPr>
          <p:cNvPr id="5" name="Footer Placeholder 4">
            <a:extLst>
              <a:ext uri="{FF2B5EF4-FFF2-40B4-BE49-F238E27FC236}">
                <a16:creationId xmlns:a16="http://schemas.microsoft.com/office/drawing/2014/main" id="{B6828CE3-17C9-9A37-397C-AAE8147E5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B5389-BA6A-73CC-5602-9B6AFABF0D90}"/>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135562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2C6A-E186-A7DC-7B3C-28A15D475C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F0A067-2014-57E5-3A7D-3AD6E4D28D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8F74E-BEE3-FAD2-9AA7-CD867D6AEF6E}"/>
              </a:ext>
            </a:extLst>
          </p:cNvPr>
          <p:cNvSpPr>
            <a:spLocks noGrp="1"/>
          </p:cNvSpPr>
          <p:nvPr>
            <p:ph type="dt" sz="half" idx="10"/>
          </p:nvPr>
        </p:nvSpPr>
        <p:spPr/>
        <p:txBody>
          <a:bodyPr/>
          <a:lstStyle/>
          <a:p>
            <a:fld id="{3BC7A5C8-C57A-4056-A596-0494A9823D63}" type="datetimeFigureOut">
              <a:rPr lang="en-US" smtClean="0"/>
              <a:t>1/1/2025</a:t>
            </a:fld>
            <a:endParaRPr lang="en-US"/>
          </a:p>
        </p:txBody>
      </p:sp>
      <p:sp>
        <p:nvSpPr>
          <p:cNvPr id="5" name="Footer Placeholder 4">
            <a:extLst>
              <a:ext uri="{FF2B5EF4-FFF2-40B4-BE49-F238E27FC236}">
                <a16:creationId xmlns:a16="http://schemas.microsoft.com/office/drawing/2014/main" id="{F3B256DA-25E5-0AAA-C617-01AB11003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ADD71-B5EF-DCA9-7B1F-257648E88F18}"/>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318854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408CF-8968-724B-14D6-EA3D87A319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81DE6-9957-60EE-91ED-1ED4212F20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7E1E1-B090-4E02-1DFB-A35606D76169}"/>
              </a:ext>
            </a:extLst>
          </p:cNvPr>
          <p:cNvSpPr>
            <a:spLocks noGrp="1"/>
          </p:cNvSpPr>
          <p:nvPr>
            <p:ph type="dt" sz="half" idx="10"/>
          </p:nvPr>
        </p:nvSpPr>
        <p:spPr/>
        <p:txBody>
          <a:bodyPr/>
          <a:lstStyle/>
          <a:p>
            <a:fld id="{3BC7A5C8-C57A-4056-A596-0494A9823D63}" type="datetimeFigureOut">
              <a:rPr lang="en-US" smtClean="0"/>
              <a:t>1/1/2025</a:t>
            </a:fld>
            <a:endParaRPr lang="en-US"/>
          </a:p>
        </p:txBody>
      </p:sp>
      <p:sp>
        <p:nvSpPr>
          <p:cNvPr id="5" name="Footer Placeholder 4">
            <a:extLst>
              <a:ext uri="{FF2B5EF4-FFF2-40B4-BE49-F238E27FC236}">
                <a16:creationId xmlns:a16="http://schemas.microsoft.com/office/drawing/2014/main" id="{7BB44A75-7B10-2470-5D5C-C9BE1E593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7BF65-309F-BECC-8A85-AFFC0DD8AB1E}"/>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195998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16CC-494A-4FF7-0FDC-6B1372DDC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90347-BDD5-0149-09B9-AB56AE8B9F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9BA57-15CC-602E-96AD-FC69FD43D390}"/>
              </a:ext>
            </a:extLst>
          </p:cNvPr>
          <p:cNvSpPr>
            <a:spLocks noGrp="1"/>
          </p:cNvSpPr>
          <p:nvPr>
            <p:ph type="dt" sz="half" idx="10"/>
          </p:nvPr>
        </p:nvSpPr>
        <p:spPr/>
        <p:txBody>
          <a:bodyPr/>
          <a:lstStyle/>
          <a:p>
            <a:fld id="{3BC7A5C8-C57A-4056-A596-0494A9823D63}" type="datetimeFigureOut">
              <a:rPr lang="en-US" smtClean="0"/>
              <a:t>1/1/2025</a:t>
            </a:fld>
            <a:endParaRPr lang="en-US"/>
          </a:p>
        </p:txBody>
      </p:sp>
      <p:sp>
        <p:nvSpPr>
          <p:cNvPr id="5" name="Footer Placeholder 4">
            <a:extLst>
              <a:ext uri="{FF2B5EF4-FFF2-40B4-BE49-F238E27FC236}">
                <a16:creationId xmlns:a16="http://schemas.microsoft.com/office/drawing/2014/main" id="{8760FD4A-C790-D422-DA6B-2690B1FE7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98DDF-B89E-223D-F15C-8F12FAED4A35}"/>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91586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A062-69A2-6415-F763-C1091C5A25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AE694A-A319-41F7-8893-DEEC991C2F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9B3592-EE44-F200-7A35-177F9EEE8219}"/>
              </a:ext>
            </a:extLst>
          </p:cNvPr>
          <p:cNvSpPr>
            <a:spLocks noGrp="1"/>
          </p:cNvSpPr>
          <p:nvPr>
            <p:ph type="dt" sz="half" idx="10"/>
          </p:nvPr>
        </p:nvSpPr>
        <p:spPr/>
        <p:txBody>
          <a:bodyPr/>
          <a:lstStyle/>
          <a:p>
            <a:fld id="{3BC7A5C8-C57A-4056-A596-0494A9823D63}" type="datetimeFigureOut">
              <a:rPr lang="en-US" smtClean="0"/>
              <a:t>1/1/2025</a:t>
            </a:fld>
            <a:endParaRPr lang="en-US"/>
          </a:p>
        </p:txBody>
      </p:sp>
      <p:sp>
        <p:nvSpPr>
          <p:cNvPr id="5" name="Footer Placeholder 4">
            <a:extLst>
              <a:ext uri="{FF2B5EF4-FFF2-40B4-BE49-F238E27FC236}">
                <a16:creationId xmlns:a16="http://schemas.microsoft.com/office/drawing/2014/main" id="{D9FE8091-B61E-E15C-03FE-F2BCD41AA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37DAA-89C3-5706-0734-5880559F4B10}"/>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235981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AFD8-885A-29D1-7402-2C4D7C3F9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EE5A1-30FB-BA34-7A56-10B1406C14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E6E8A0-602A-24F1-422A-511A1405D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0C5BB3-4D4F-A947-7735-9EB07864BF59}"/>
              </a:ext>
            </a:extLst>
          </p:cNvPr>
          <p:cNvSpPr>
            <a:spLocks noGrp="1"/>
          </p:cNvSpPr>
          <p:nvPr>
            <p:ph type="dt" sz="half" idx="10"/>
          </p:nvPr>
        </p:nvSpPr>
        <p:spPr/>
        <p:txBody>
          <a:bodyPr/>
          <a:lstStyle/>
          <a:p>
            <a:fld id="{3BC7A5C8-C57A-4056-A596-0494A9823D63}" type="datetimeFigureOut">
              <a:rPr lang="en-US" smtClean="0"/>
              <a:t>1/1/2025</a:t>
            </a:fld>
            <a:endParaRPr lang="en-US"/>
          </a:p>
        </p:txBody>
      </p:sp>
      <p:sp>
        <p:nvSpPr>
          <p:cNvPr id="6" name="Footer Placeholder 5">
            <a:extLst>
              <a:ext uri="{FF2B5EF4-FFF2-40B4-BE49-F238E27FC236}">
                <a16:creationId xmlns:a16="http://schemas.microsoft.com/office/drawing/2014/main" id="{033DB715-664C-213B-4763-E417FDC13B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10A400-B1E2-E100-DE59-8FD996041F41}"/>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79154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8072-8C7C-472E-4F12-809BC93EAD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C63F10-1D89-7C99-29C8-C091146D1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051EAA-FBFF-8EC5-BA0E-B9C14A9230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462872-C797-B5C8-4CD4-B75A10AAD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A6FE54-517A-3B8C-D3D7-4B0D986217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C5FF3A-895F-746A-2E66-3FC8A58A83A1}"/>
              </a:ext>
            </a:extLst>
          </p:cNvPr>
          <p:cNvSpPr>
            <a:spLocks noGrp="1"/>
          </p:cNvSpPr>
          <p:nvPr>
            <p:ph type="dt" sz="half" idx="10"/>
          </p:nvPr>
        </p:nvSpPr>
        <p:spPr/>
        <p:txBody>
          <a:bodyPr/>
          <a:lstStyle/>
          <a:p>
            <a:fld id="{3BC7A5C8-C57A-4056-A596-0494A9823D63}" type="datetimeFigureOut">
              <a:rPr lang="en-US" smtClean="0"/>
              <a:t>1/1/2025</a:t>
            </a:fld>
            <a:endParaRPr lang="en-US"/>
          </a:p>
        </p:txBody>
      </p:sp>
      <p:sp>
        <p:nvSpPr>
          <p:cNvPr id="8" name="Footer Placeholder 7">
            <a:extLst>
              <a:ext uri="{FF2B5EF4-FFF2-40B4-BE49-F238E27FC236}">
                <a16:creationId xmlns:a16="http://schemas.microsoft.com/office/drawing/2014/main" id="{C49DACD7-8EC0-B334-0933-D8B92E5E57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0BB7F9-7A1F-78AD-E97D-DDEF4FA5C347}"/>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330765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B9DA-53EB-9BFD-A9FE-37E19E90FA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4882E1-5E36-D408-A53E-019F78D3AF57}"/>
              </a:ext>
            </a:extLst>
          </p:cNvPr>
          <p:cNvSpPr>
            <a:spLocks noGrp="1"/>
          </p:cNvSpPr>
          <p:nvPr>
            <p:ph type="dt" sz="half" idx="10"/>
          </p:nvPr>
        </p:nvSpPr>
        <p:spPr/>
        <p:txBody>
          <a:bodyPr/>
          <a:lstStyle/>
          <a:p>
            <a:fld id="{3BC7A5C8-C57A-4056-A596-0494A9823D63}" type="datetimeFigureOut">
              <a:rPr lang="en-US" smtClean="0"/>
              <a:t>1/1/2025</a:t>
            </a:fld>
            <a:endParaRPr lang="en-US"/>
          </a:p>
        </p:txBody>
      </p:sp>
      <p:sp>
        <p:nvSpPr>
          <p:cNvPr id="4" name="Footer Placeholder 3">
            <a:extLst>
              <a:ext uri="{FF2B5EF4-FFF2-40B4-BE49-F238E27FC236}">
                <a16:creationId xmlns:a16="http://schemas.microsoft.com/office/drawing/2014/main" id="{85CF29AC-4129-3B53-B5F4-90D708C331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6223C5-1562-F2A4-E1C6-4573E75677AF}"/>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208736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5826B-CE8B-776E-EDEB-374CF751C172}"/>
              </a:ext>
            </a:extLst>
          </p:cNvPr>
          <p:cNvSpPr>
            <a:spLocks noGrp="1"/>
          </p:cNvSpPr>
          <p:nvPr>
            <p:ph type="dt" sz="half" idx="10"/>
          </p:nvPr>
        </p:nvSpPr>
        <p:spPr/>
        <p:txBody>
          <a:bodyPr/>
          <a:lstStyle/>
          <a:p>
            <a:fld id="{3BC7A5C8-C57A-4056-A596-0494A9823D63}" type="datetimeFigureOut">
              <a:rPr lang="en-US" smtClean="0"/>
              <a:t>1/1/2025</a:t>
            </a:fld>
            <a:endParaRPr lang="en-US"/>
          </a:p>
        </p:txBody>
      </p:sp>
      <p:sp>
        <p:nvSpPr>
          <p:cNvPr id="3" name="Footer Placeholder 2">
            <a:extLst>
              <a:ext uri="{FF2B5EF4-FFF2-40B4-BE49-F238E27FC236}">
                <a16:creationId xmlns:a16="http://schemas.microsoft.com/office/drawing/2014/main" id="{6486B1DF-B28F-B492-E162-0982A0EFFB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7FF655-A2EF-FD3A-67D0-506DEE2306DA}"/>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2630002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12FD-CEBA-3142-2BD8-6A69C8F1B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4BA8EB-24C0-ADA0-FA9C-B93B92F8D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018AE-248E-5ACF-76AD-3B06983ED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55D08-E60B-35BB-7449-7A4F9DF88FDC}"/>
              </a:ext>
            </a:extLst>
          </p:cNvPr>
          <p:cNvSpPr>
            <a:spLocks noGrp="1"/>
          </p:cNvSpPr>
          <p:nvPr>
            <p:ph type="dt" sz="half" idx="10"/>
          </p:nvPr>
        </p:nvSpPr>
        <p:spPr/>
        <p:txBody>
          <a:bodyPr/>
          <a:lstStyle/>
          <a:p>
            <a:fld id="{3BC7A5C8-C57A-4056-A596-0494A9823D63}" type="datetimeFigureOut">
              <a:rPr lang="en-US" smtClean="0"/>
              <a:t>1/1/2025</a:t>
            </a:fld>
            <a:endParaRPr lang="en-US"/>
          </a:p>
        </p:txBody>
      </p:sp>
      <p:sp>
        <p:nvSpPr>
          <p:cNvPr id="6" name="Footer Placeholder 5">
            <a:extLst>
              <a:ext uri="{FF2B5EF4-FFF2-40B4-BE49-F238E27FC236}">
                <a16:creationId xmlns:a16="http://schemas.microsoft.com/office/drawing/2014/main" id="{014C1405-CBFD-3530-B8C8-D8253B114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56614-FB9C-89D2-2D7F-152F7DA0D6FD}"/>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58454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90A5-3B63-E268-A315-8E81559E8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403B9F-D39B-EA75-9EBD-C908D5959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7ED61E-286F-9AF0-5866-54197479F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386EC-7F99-5FA8-F278-B4E4F657DECE}"/>
              </a:ext>
            </a:extLst>
          </p:cNvPr>
          <p:cNvSpPr>
            <a:spLocks noGrp="1"/>
          </p:cNvSpPr>
          <p:nvPr>
            <p:ph type="dt" sz="half" idx="10"/>
          </p:nvPr>
        </p:nvSpPr>
        <p:spPr/>
        <p:txBody>
          <a:bodyPr/>
          <a:lstStyle/>
          <a:p>
            <a:fld id="{3BC7A5C8-C57A-4056-A596-0494A9823D63}" type="datetimeFigureOut">
              <a:rPr lang="en-US" smtClean="0"/>
              <a:t>1/1/2025</a:t>
            </a:fld>
            <a:endParaRPr lang="en-US"/>
          </a:p>
        </p:txBody>
      </p:sp>
      <p:sp>
        <p:nvSpPr>
          <p:cNvPr id="6" name="Footer Placeholder 5">
            <a:extLst>
              <a:ext uri="{FF2B5EF4-FFF2-40B4-BE49-F238E27FC236}">
                <a16:creationId xmlns:a16="http://schemas.microsoft.com/office/drawing/2014/main" id="{06DE35AE-322E-A5BD-0E96-BA4030209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3336D-25D0-47AF-9C5E-53C2197E8A51}"/>
              </a:ext>
            </a:extLst>
          </p:cNvPr>
          <p:cNvSpPr>
            <a:spLocks noGrp="1"/>
          </p:cNvSpPr>
          <p:nvPr>
            <p:ph type="sldNum" sz="quarter" idx="12"/>
          </p:nvPr>
        </p:nvSpPr>
        <p:spPr/>
        <p:txBody>
          <a:bodyPr/>
          <a:lstStyle/>
          <a:p>
            <a:fld id="{CB2EE791-2F72-4129-B533-9A9336DC696E}" type="slidenum">
              <a:rPr lang="en-US" smtClean="0"/>
              <a:t>‹#›</a:t>
            </a:fld>
            <a:endParaRPr lang="en-US"/>
          </a:p>
        </p:txBody>
      </p:sp>
    </p:spTree>
    <p:extLst>
      <p:ext uri="{BB962C8B-B14F-4D97-AF65-F5344CB8AC3E}">
        <p14:creationId xmlns:p14="http://schemas.microsoft.com/office/powerpoint/2010/main" val="413812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B09554-7FD3-54B2-D5DD-96A1699508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8835B4-6022-B8FB-B675-5CCDF42D9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A9ACD-7E5B-C03D-E5A1-34C0C3628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7A5C8-C57A-4056-A596-0494A9823D63}" type="datetimeFigureOut">
              <a:rPr lang="en-US" smtClean="0"/>
              <a:t>1/1/2025</a:t>
            </a:fld>
            <a:endParaRPr lang="en-US"/>
          </a:p>
        </p:txBody>
      </p:sp>
      <p:sp>
        <p:nvSpPr>
          <p:cNvPr id="5" name="Footer Placeholder 4">
            <a:extLst>
              <a:ext uri="{FF2B5EF4-FFF2-40B4-BE49-F238E27FC236}">
                <a16:creationId xmlns:a16="http://schemas.microsoft.com/office/drawing/2014/main" id="{23BB05C5-4559-2BF9-85B9-0AB2D18BD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8296A4-B806-581C-0551-658F73808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EE791-2F72-4129-B533-9A9336DC696E}" type="slidenum">
              <a:rPr lang="en-US" smtClean="0"/>
              <a:t>‹#›</a:t>
            </a:fld>
            <a:endParaRPr lang="en-US"/>
          </a:p>
        </p:txBody>
      </p:sp>
    </p:spTree>
    <p:extLst>
      <p:ext uri="{BB962C8B-B14F-4D97-AF65-F5344CB8AC3E}">
        <p14:creationId xmlns:p14="http://schemas.microsoft.com/office/powerpoint/2010/main" val="3279514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oogle.com/url?sa=E&amp;source=gmail&amp;q=https://www.mingw-w64.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A4DB-521C-F5C6-28BE-1C9FBC914657}"/>
              </a:ext>
            </a:extLst>
          </p:cNvPr>
          <p:cNvSpPr>
            <a:spLocks noGrp="1"/>
          </p:cNvSpPr>
          <p:nvPr>
            <p:ph type="ctrTitle"/>
          </p:nvPr>
        </p:nvSpPr>
        <p:spPr/>
        <p:txBody>
          <a:bodyPr/>
          <a:lstStyle/>
          <a:p>
            <a:r>
              <a:rPr lang="en-US" dirty="0"/>
              <a:t>HOBBY TEST-ANSWERS</a:t>
            </a:r>
          </a:p>
        </p:txBody>
      </p:sp>
      <p:sp>
        <p:nvSpPr>
          <p:cNvPr id="3" name="Subtitle 2">
            <a:extLst>
              <a:ext uri="{FF2B5EF4-FFF2-40B4-BE49-F238E27FC236}">
                <a16:creationId xmlns:a16="http://schemas.microsoft.com/office/drawing/2014/main" id="{C87898C6-1294-E310-5F34-8C957D3C3836}"/>
              </a:ext>
            </a:extLst>
          </p:cNvPr>
          <p:cNvSpPr>
            <a:spLocks noGrp="1"/>
          </p:cNvSpPr>
          <p:nvPr>
            <p:ph type="subTitle" idx="1"/>
          </p:nvPr>
        </p:nvSpPr>
        <p:spPr/>
        <p:txBody>
          <a:bodyPr/>
          <a:lstStyle/>
          <a:p>
            <a:r>
              <a:rPr lang="en-US" dirty="0"/>
              <a:t>2</a:t>
            </a:r>
            <a:r>
              <a:rPr lang="en-US" baseline="30000" dirty="0"/>
              <a:t>ND</a:t>
            </a:r>
            <a:r>
              <a:rPr lang="en-US" dirty="0"/>
              <a:t> TERM</a:t>
            </a:r>
          </a:p>
        </p:txBody>
      </p:sp>
    </p:spTree>
    <p:extLst>
      <p:ext uri="{BB962C8B-B14F-4D97-AF65-F5344CB8AC3E}">
        <p14:creationId xmlns:p14="http://schemas.microsoft.com/office/powerpoint/2010/main" val="1657695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A892-95F0-A378-53F6-D2145E6401BA}"/>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5DEEFF4B-47F0-CB59-B0B3-CB9C0E0A2492}"/>
              </a:ext>
            </a:extLst>
          </p:cNvPr>
          <p:cNvSpPr>
            <a:spLocks noGrp="1" noChangeArrowheads="1"/>
          </p:cNvSpPr>
          <p:nvPr>
            <p:ph idx="1"/>
          </p:nvPr>
        </p:nvSpPr>
        <p:spPr bwMode="auto">
          <a:xfrm>
            <a:off x="838200" y="2950730"/>
            <a:ext cx="1071849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Q10.</a:t>
            </a:r>
            <a:r>
              <a:rPr kumimoji="0" lang="en-US" altLang="en-US" sz="1800" b="1" i="0" u="none" strike="noStrike" cap="none" normalizeH="0" baseline="0" dirty="0">
                <a:ln>
                  <a:noFill/>
                </a:ln>
                <a:solidFill>
                  <a:schemeClr val="tx1"/>
                </a:solidFill>
                <a:effectLst/>
                <a:latin typeface="Arial" panose="020B0604020202020204" pitchFamily="34" charset="0"/>
              </a:rPr>
              <a:t> Why is MinGW Important for Compiling C Programs?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MinGW (Minimalist GNU for Windows) is a development environment that provides a collection of GNU tools (like the GNU Compiler Collection, GCC) for compiling C and C++ programs on Windows systems. Here's why it's important: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Allows you to write C code on Windows but target other architectures like x86 or ARM, useful if you need to develop programs that will run on Linux or embedded systems.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Open-Source and Free Tools:</a:t>
            </a:r>
            <a:r>
              <a:rPr kumimoji="0" lang="en-US" altLang="en-US" sz="1800" b="0" i="0" u="none" strike="noStrike" cap="none" normalizeH="0" baseline="0" dirty="0">
                <a:ln>
                  <a:noFill/>
                </a:ln>
                <a:solidFill>
                  <a:schemeClr val="tx1"/>
                </a:solidFill>
                <a:effectLst/>
                <a:latin typeface="Arial" panose="020B0604020202020204" pitchFamily="34" charset="0"/>
              </a:rPr>
              <a:t> Leverages the power and established reputation of GCC, providing a robust and reliable compilation toolchain for C development on Windows.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Widely Used:</a:t>
            </a:r>
            <a:r>
              <a:rPr kumimoji="0" lang="en-US" altLang="en-US" sz="1800" b="0" i="0" u="none" strike="noStrike" cap="none" normalizeH="0" baseline="0" dirty="0">
                <a:ln>
                  <a:noFill/>
                </a:ln>
                <a:solidFill>
                  <a:schemeClr val="tx1"/>
                </a:solidFill>
                <a:effectLst/>
                <a:latin typeface="Arial" panose="020B0604020202020204" pitchFamily="34" charset="0"/>
              </a:rPr>
              <a:t> MinGW is a popular choice for C development on Windows, making it easier to find online resources and tutorials if you encounter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398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C765-B413-1E23-301F-1D4A41BC3EB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21C4437F-70EA-5BB1-BD5E-E0629B54F507}"/>
              </a:ext>
            </a:extLst>
          </p:cNvPr>
          <p:cNvSpPr>
            <a:spLocks noGrp="1" noChangeArrowheads="1"/>
          </p:cNvSpPr>
          <p:nvPr>
            <p:ph idx="1"/>
          </p:nvPr>
        </p:nvSpPr>
        <p:spPr bwMode="auto">
          <a:xfrm>
            <a:off x="924040" y="1690688"/>
            <a:ext cx="9726976" cy="1188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Installation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Download:</a:t>
            </a:r>
            <a:r>
              <a:rPr kumimoji="0" lang="en-US" altLang="en-US" sz="1800" b="0" i="0" u="none" strike="noStrike" cap="none" normalizeH="0" baseline="0" dirty="0">
                <a:ln>
                  <a:noFill/>
                </a:ln>
                <a:solidFill>
                  <a:schemeClr val="tx1"/>
                </a:solidFill>
                <a:effectLst/>
                <a:latin typeface="Arial" panose="020B0604020202020204" pitchFamily="34" charset="0"/>
              </a:rPr>
              <a:t> Download the MinGW installation files from the official MinGW website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https://www.mingw-w64.org/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Installation: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Run the installer.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the installation directory.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Select the desired components: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Base Packages:</a:t>
            </a:r>
            <a:r>
              <a:rPr kumimoji="0" lang="en-US" altLang="en-US" sz="1800" b="0" i="0" u="none" strike="noStrike" cap="none" normalizeH="0" baseline="0" dirty="0">
                <a:ln>
                  <a:noFill/>
                </a:ln>
                <a:solidFill>
                  <a:schemeClr val="tx1"/>
                </a:solidFill>
                <a:effectLst/>
                <a:latin typeface="Arial" panose="020B0604020202020204" pitchFamily="34" charset="0"/>
              </a:rPr>
              <a:t> Essential components like the C compiler (</a:t>
            </a:r>
            <a:r>
              <a:rPr kumimoji="0" lang="en-US" altLang="en-US" sz="1800" b="0" i="0" u="none" strike="noStrike" cap="none" normalizeH="0" baseline="0" dirty="0" err="1">
                <a:ln>
                  <a:noFill/>
                </a:ln>
                <a:solidFill>
                  <a:schemeClr val="tx1"/>
                </a:solidFill>
                <a:effectLst/>
                <a:latin typeface="Arial" panose="020B0604020202020204" pitchFamily="34" charset="0"/>
              </a:rPr>
              <a:t>gcc</a:t>
            </a:r>
            <a:r>
              <a:rPr kumimoji="0" lang="en-US" altLang="en-US" sz="1800" b="0" i="0" u="none" strike="noStrike" cap="none" normalizeH="0" baseline="0" dirty="0">
                <a:ln>
                  <a:noFill/>
                </a:ln>
                <a:solidFill>
                  <a:schemeClr val="tx1"/>
                </a:solidFill>
                <a:effectLst/>
                <a:latin typeface="Arial" panose="020B0604020202020204" pitchFamily="34" charset="0"/>
              </a:rPr>
              <a:t>), linker (</a:t>
            </a:r>
            <a:r>
              <a:rPr kumimoji="0" lang="en-US" altLang="en-US" sz="1800" b="0" i="0" u="none" strike="noStrike" cap="none" normalizeH="0" baseline="0" dirty="0" err="1">
                <a:ln>
                  <a:noFill/>
                </a:ln>
                <a:solidFill>
                  <a:schemeClr val="tx1"/>
                </a:solidFill>
                <a:effectLst/>
                <a:latin typeface="Arial" panose="020B0604020202020204" pitchFamily="34" charset="0"/>
              </a:rPr>
              <a:t>ld</a:t>
            </a:r>
            <a:r>
              <a:rPr kumimoji="0" lang="en-US" altLang="en-US" sz="1800" b="0" i="0" u="none" strike="noStrike" cap="none" normalizeH="0" baseline="0" dirty="0">
                <a:ln>
                  <a:noFill/>
                </a:ln>
                <a:solidFill>
                  <a:schemeClr val="tx1"/>
                </a:solidFill>
                <a:effectLst/>
                <a:latin typeface="Arial" panose="020B0604020202020204" pitchFamily="34" charset="0"/>
              </a:rPr>
              <a:t>), and standard libraries.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Headers:</a:t>
            </a:r>
            <a:r>
              <a:rPr kumimoji="0" lang="en-US" altLang="en-US" sz="1800" b="0" i="0" u="none" strike="noStrike" cap="none" normalizeH="0" baseline="0" dirty="0">
                <a:ln>
                  <a:noFill/>
                </a:ln>
                <a:solidFill>
                  <a:schemeClr val="tx1"/>
                </a:solidFill>
                <a:effectLst/>
                <a:latin typeface="Arial" panose="020B0604020202020204" pitchFamily="34" charset="0"/>
              </a:rPr>
              <a:t> Include files for C and C++ standard libraries.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Make:</a:t>
            </a:r>
            <a:r>
              <a:rPr kumimoji="0" lang="en-US" altLang="en-US" sz="1800" b="0" i="0" u="none" strike="noStrike" cap="none" normalizeH="0" baseline="0" dirty="0">
                <a:ln>
                  <a:noFill/>
                </a:ln>
                <a:solidFill>
                  <a:schemeClr val="tx1"/>
                </a:solidFill>
                <a:effectLst/>
                <a:latin typeface="Arial" panose="020B0604020202020204" pitchFamily="34" charset="0"/>
              </a:rPr>
              <a:t> The GNU make utility for building projects.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Complete the installation.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Environment Setup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Add MinGW to the System Path:</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Windows 10/11: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Right-click on "This PC" (or "My Computer") and select "Properties."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Click on "Advanced system settings."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the "System Properties" window, click on "Environment Variables."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Under "System variables," find the "Path" variable and click "Edit."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the path to the MinGW bin directory (e.g., </a:t>
            </a:r>
            <a:r>
              <a:rPr kumimoji="0" lang="en-US" altLang="en-US" sz="1000" b="0" i="0" u="none" strike="noStrike" cap="none" normalizeH="0" baseline="0" dirty="0">
                <a:ln>
                  <a:noFill/>
                </a:ln>
                <a:solidFill>
                  <a:schemeClr val="tx1"/>
                </a:solidFill>
                <a:effectLst/>
                <a:latin typeface="Arial Unicode MS"/>
              </a:rPr>
              <a:t>C:\MinGW\bin</a:t>
            </a:r>
            <a:r>
              <a:rPr kumimoji="0" lang="en-US" altLang="en-US" sz="800" b="0" i="0" u="none" strike="noStrike" cap="none" normalizeH="0" baseline="0" dirty="0">
                <a:ln>
                  <a:noFill/>
                </a:ln>
                <a:solidFill>
                  <a:schemeClr val="tx1"/>
                </a:solidFill>
                <a:effectLst/>
              </a:rPr>
              <a:t>) to the list of paths.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Click "OK" to save the changes.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Restart the terminal:</a:t>
            </a:r>
            <a:r>
              <a:rPr kumimoji="0" lang="en-US" altLang="en-US" sz="1800" b="0" i="0" u="none" strike="noStrike" cap="none" normalizeH="0" baseline="0" dirty="0">
                <a:ln>
                  <a:noFill/>
                </a:ln>
                <a:solidFill>
                  <a:schemeClr val="tx1"/>
                </a:solidFill>
                <a:effectLst/>
                <a:latin typeface="Arial" panose="020B0604020202020204" pitchFamily="34" charset="0"/>
              </a:rPr>
              <a:t> Open a new command prompt or terminal window for the changes to take effect.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Verify Installation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Open a command prompt or terminal.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Type </a:t>
            </a:r>
            <a:r>
              <a:rPr kumimoji="0" lang="en-US" altLang="en-US" sz="1000" b="0" i="0" u="none" strike="noStrike" cap="none" normalizeH="0" baseline="0" dirty="0" err="1">
                <a:ln>
                  <a:noFill/>
                </a:ln>
                <a:solidFill>
                  <a:schemeClr val="tx1"/>
                </a:solidFill>
                <a:effectLst/>
                <a:latin typeface="Arial Unicode MS"/>
              </a:rPr>
              <a:t>gcc</a:t>
            </a:r>
            <a:r>
              <a:rPr kumimoji="0" lang="en-US" altLang="en-US" sz="1000" b="0" i="0" u="none" strike="noStrike" cap="none" normalizeH="0" baseline="0" dirty="0">
                <a:ln>
                  <a:noFill/>
                </a:ln>
                <a:solidFill>
                  <a:schemeClr val="tx1"/>
                </a:solidFill>
                <a:effectLst/>
                <a:latin typeface="Arial Unicode MS"/>
              </a:rPr>
              <a:t> --version</a:t>
            </a:r>
            <a:r>
              <a:rPr kumimoji="0" lang="en-US" altLang="en-US" sz="800" b="0" i="0" u="none" strike="noStrike" cap="none" normalizeH="0" baseline="0" dirty="0">
                <a:ln>
                  <a:noFill/>
                </a:ln>
                <a:solidFill>
                  <a:schemeClr val="tx1"/>
                </a:solidFill>
                <a:effectLst/>
              </a:rPr>
              <a:t> and press Enter.</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MinGW is installed correctly, you should see the version information of the GCC compiler.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Create a Simple C Program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new file named </a:t>
            </a:r>
            <a:r>
              <a:rPr kumimoji="0" lang="en-US" altLang="en-US" sz="1000" b="0" i="0" u="none" strike="noStrike" cap="none" normalizeH="0" baseline="0" dirty="0" err="1">
                <a:ln>
                  <a:noFill/>
                </a:ln>
                <a:solidFill>
                  <a:schemeClr val="tx1"/>
                </a:solidFill>
                <a:effectLst/>
                <a:latin typeface="Arial Unicode MS"/>
              </a:rPr>
              <a:t>hello.c</a:t>
            </a:r>
            <a:r>
              <a:rPr kumimoji="0" lang="en-US" altLang="en-US" sz="800" b="0" i="0" u="none" strike="noStrike" cap="none" normalizeH="0" baseline="0" dirty="0">
                <a:ln>
                  <a:noFill/>
                </a:ln>
                <a:solidFill>
                  <a:schemeClr val="tx1"/>
                </a:solidFill>
                <a:effectLst/>
              </a:rPr>
              <a:t> with the following content: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&lt;!-- end list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#include &lt;</a:t>
            </a:r>
            <a:r>
              <a:rPr kumimoji="0" lang="en-US" altLang="en-US" sz="1000" b="0" i="0" u="none" strike="noStrike" cap="none" normalizeH="0" baseline="0" dirty="0" err="1">
                <a:ln>
                  <a:noFill/>
                </a:ln>
                <a:solidFill>
                  <a:schemeClr val="tx1"/>
                </a:solidFill>
                <a:effectLst/>
                <a:latin typeface="Arial Unicode MS"/>
              </a:rPr>
              <a:t>stdio.h</a:t>
            </a:r>
            <a:r>
              <a:rPr kumimoji="0" lang="en-US" altLang="en-US" sz="1000" b="0" i="0" u="none" strike="noStrike" cap="none" normalizeH="0" baseline="0" dirty="0">
                <a:ln>
                  <a:noFill/>
                </a:ln>
                <a:solidFill>
                  <a:schemeClr val="tx1"/>
                </a:solidFill>
                <a:effectLst/>
                <a:latin typeface="Arial Unicode MS"/>
              </a:rPr>
              <a:t>&gt; int main() { </a:t>
            </a:r>
            <a:r>
              <a:rPr kumimoji="0" lang="en-US" altLang="en-US" sz="1000" b="0" i="0" u="none" strike="noStrike" cap="none" normalizeH="0" baseline="0" dirty="0" err="1">
                <a:ln>
                  <a:noFill/>
                </a:ln>
                <a:solidFill>
                  <a:schemeClr val="tx1"/>
                </a:solidFill>
                <a:effectLst/>
                <a:latin typeface="Arial Unicode MS"/>
              </a:rPr>
              <a:t>printf</a:t>
            </a:r>
            <a:r>
              <a:rPr kumimoji="0" lang="en-US" altLang="en-US" sz="1000" b="0" i="0" u="none" strike="noStrike" cap="none" normalizeH="0" baseline="0" dirty="0">
                <a:ln>
                  <a:noFill/>
                </a:ln>
                <a:solidFill>
                  <a:schemeClr val="tx1"/>
                </a:solidFill>
                <a:effectLst/>
                <a:latin typeface="Arial Unicode MS"/>
              </a:rPr>
              <a:t>("Hello, world!\n"); return 0; }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Compile the Program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Open the command prompt or terminal and navigate to the directory where you saved the </a:t>
            </a:r>
            <a:r>
              <a:rPr kumimoji="0" lang="en-US" altLang="en-US" sz="1000" b="0" i="0" u="none" strike="noStrike" cap="none" normalizeH="0" baseline="0" dirty="0" err="1">
                <a:ln>
                  <a:noFill/>
                </a:ln>
                <a:solidFill>
                  <a:schemeClr val="tx1"/>
                </a:solidFill>
                <a:effectLst/>
                <a:latin typeface="Arial Unicode MS"/>
              </a:rPr>
              <a:t>hello.c</a:t>
            </a:r>
            <a:r>
              <a:rPr kumimoji="0" lang="en-US" altLang="en-US" sz="800" b="0" i="0" u="none" strike="noStrike" cap="none" normalizeH="0" baseline="0" dirty="0">
                <a:ln>
                  <a:noFill/>
                </a:ln>
                <a:solidFill>
                  <a:schemeClr val="tx1"/>
                </a:solidFill>
                <a:effectLst/>
              </a:rPr>
              <a:t> file.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Type </a:t>
            </a:r>
            <a:r>
              <a:rPr kumimoji="0" lang="en-US" altLang="en-US" sz="1000" b="0" i="0" u="none" strike="noStrike" cap="none" normalizeH="0" baseline="0" dirty="0" err="1">
                <a:ln>
                  <a:noFill/>
                </a:ln>
                <a:solidFill>
                  <a:schemeClr val="tx1"/>
                </a:solidFill>
                <a:effectLst/>
                <a:latin typeface="Arial Unicode MS"/>
              </a:rPr>
              <a:t>gcc</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hello.c</a:t>
            </a:r>
            <a:r>
              <a:rPr kumimoji="0" lang="en-US" altLang="en-US" sz="1000" b="0" i="0" u="none" strike="noStrike" cap="none" normalizeH="0" baseline="0" dirty="0">
                <a:ln>
                  <a:noFill/>
                </a:ln>
                <a:solidFill>
                  <a:schemeClr val="tx1"/>
                </a:solidFill>
                <a:effectLst/>
                <a:latin typeface="Arial Unicode MS"/>
              </a:rPr>
              <a:t> -o hello.exe</a:t>
            </a:r>
            <a:r>
              <a:rPr kumimoji="0" lang="en-US" altLang="en-US" sz="800" b="0" i="0" u="none" strike="noStrike" cap="none" normalizeH="0" baseline="0" dirty="0">
                <a:ln>
                  <a:noFill/>
                </a:ln>
                <a:solidFill>
                  <a:schemeClr val="tx1"/>
                </a:solidFill>
                <a:effectLst/>
              </a:rPr>
              <a:t> and press Enter.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Arial Unicode MS"/>
              </a:rPr>
              <a:t>gcc</a:t>
            </a:r>
            <a:r>
              <a:rPr kumimoji="0" lang="en-US" altLang="en-US" sz="800" b="0" i="0" u="none" strike="noStrike" cap="none" normalizeH="0" baseline="0" dirty="0">
                <a:ln>
                  <a:noFill/>
                </a:ln>
                <a:solidFill>
                  <a:schemeClr val="tx1"/>
                </a:solidFill>
                <a:effectLst/>
              </a:rPr>
              <a:t>: The GCC compiler.</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Arial Unicode MS"/>
              </a:rPr>
              <a:t>hello.c</a:t>
            </a:r>
            <a:r>
              <a:rPr kumimoji="0" lang="en-US" altLang="en-US" sz="800" b="0" i="0" u="none" strike="noStrike" cap="none" normalizeH="0" baseline="0" dirty="0">
                <a:ln>
                  <a:noFill/>
                </a:ln>
                <a:solidFill>
                  <a:schemeClr val="tx1"/>
                </a:solidFill>
                <a:effectLst/>
              </a:rPr>
              <a:t>: The source code file.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-o hello.exe</a:t>
            </a:r>
            <a:r>
              <a:rPr kumimoji="0" lang="en-US" altLang="en-US" sz="800" b="0" i="0" u="none" strike="noStrike" cap="none" normalizeH="0" baseline="0" dirty="0">
                <a:ln>
                  <a:noFill/>
                </a:ln>
                <a:solidFill>
                  <a:schemeClr val="tx1"/>
                </a:solidFill>
                <a:effectLst/>
              </a:rPr>
              <a:t>: Specifies the output file name (</a:t>
            </a:r>
            <a:r>
              <a:rPr kumimoji="0" lang="en-US" altLang="en-US" sz="1000" b="0" i="0" u="none" strike="noStrike" cap="none" normalizeH="0" baseline="0" dirty="0">
                <a:ln>
                  <a:noFill/>
                </a:ln>
                <a:solidFill>
                  <a:schemeClr val="tx1"/>
                </a:solidFill>
                <a:effectLst/>
                <a:latin typeface="Arial Unicode MS"/>
              </a:rPr>
              <a:t>hello.exe</a:t>
            </a:r>
            <a:r>
              <a:rPr kumimoji="0" lang="en-US" altLang="en-US" sz="800" b="0"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 Run the Program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Type </a:t>
            </a:r>
            <a:r>
              <a:rPr kumimoji="0" lang="en-US" altLang="en-US" sz="1000" b="0" i="0" u="none" strike="noStrike" cap="none" normalizeH="0" baseline="0" dirty="0">
                <a:ln>
                  <a:noFill/>
                </a:ln>
                <a:solidFill>
                  <a:schemeClr val="tx1"/>
                </a:solidFill>
                <a:effectLst/>
                <a:latin typeface="Arial Unicode MS"/>
              </a:rPr>
              <a:t>hello.exe</a:t>
            </a:r>
            <a:r>
              <a:rPr kumimoji="0" lang="en-US" altLang="en-US" sz="800" b="0" i="0" u="none" strike="noStrike" cap="none" normalizeH="0" baseline="0" dirty="0">
                <a:ln>
                  <a:noFill/>
                </a:ln>
                <a:solidFill>
                  <a:schemeClr val="tx1"/>
                </a:solidFill>
                <a:effectLst/>
              </a:rPr>
              <a:t> in the command prompt and press Enter.</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You should see the output "Hello, world!" on the screen.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856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A6F6452-3E76-C52F-1EBA-4366C019F629}"/>
              </a:ext>
            </a:extLst>
          </p:cNvPr>
          <p:cNvSpPr>
            <a:spLocks noGrp="1" noChangeArrowheads="1"/>
          </p:cNvSpPr>
          <p:nvPr>
            <p:ph idx="1"/>
          </p:nvPr>
        </p:nvSpPr>
        <p:spPr bwMode="auto">
          <a:xfrm>
            <a:off x="604550" y="523188"/>
            <a:ext cx="10982899" cy="564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Hardware compatibility is crucial for virtual environments for several reasons: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a:ln>
                  <a:noFill/>
                </a:ln>
                <a:solidFill>
                  <a:schemeClr val="tx1"/>
                </a:solidFill>
                <a:effectLst/>
                <a:latin typeface="Arial" panose="020B0604020202020204" pitchFamily="34" charset="0"/>
              </a:rPr>
              <a:t>Performance:</a:t>
            </a:r>
            <a:r>
              <a:rPr kumimoji="0" lang="en-US" altLang="en-US" sz="1800" b="0" i="0" u="none" strike="noStrike" cap="none" normalizeH="0" baseline="0">
                <a:ln>
                  <a:noFill/>
                </a:ln>
                <a:solidFill>
                  <a:schemeClr val="tx1"/>
                </a:solidFill>
                <a:effectLst/>
                <a:latin typeface="Arial" panose="020B0604020202020204" pitchFamily="34" charset="0"/>
              </a:rPr>
              <a:t> Virtual machines rely on the host machine's hardware to function. If the virtual machine's hardware requirements (CPU, RAM, storage, etc.) exceed the host's capabilities, performance will suffer. This can lead to slowdowns, application crashes, and an overall degraded user experience.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a:ln>
                  <a:noFill/>
                </a:ln>
                <a:solidFill>
                  <a:schemeClr val="tx1"/>
                </a:solidFill>
                <a:effectLst/>
                <a:latin typeface="Arial" panose="020B0604020202020204" pitchFamily="34" charset="0"/>
              </a:rPr>
              <a:t>Stability:</a:t>
            </a:r>
            <a:r>
              <a:rPr kumimoji="0" lang="en-US" altLang="en-US" sz="1800" b="0" i="0" u="none" strike="noStrike" cap="none" normalizeH="0" baseline="0">
                <a:ln>
                  <a:noFill/>
                </a:ln>
                <a:solidFill>
                  <a:schemeClr val="tx1"/>
                </a:solidFill>
                <a:effectLst/>
                <a:latin typeface="Arial" panose="020B0604020202020204" pitchFamily="34" charset="0"/>
              </a:rPr>
              <a:t> Incompatibility between virtual machine hardware and the host can cause instability issues. This can manifest as frequent crashes, system freezes, or data corruption. Ensuring compatibility helps maintain a stable and reliable virtual environment.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a:ln>
                  <a:noFill/>
                </a:ln>
                <a:solidFill>
                  <a:schemeClr val="tx1"/>
                </a:solidFill>
                <a:effectLst/>
                <a:latin typeface="Arial" panose="020B0604020202020204" pitchFamily="34" charset="0"/>
              </a:rPr>
              <a:t>Feature Support:</a:t>
            </a:r>
            <a:r>
              <a:rPr kumimoji="0" lang="en-US" altLang="en-US" sz="1800" b="0" i="0" u="none" strike="noStrike" cap="none" normalizeH="0" baseline="0">
                <a:ln>
                  <a:noFill/>
                </a:ln>
                <a:solidFill>
                  <a:schemeClr val="tx1"/>
                </a:solidFill>
                <a:effectLst/>
                <a:latin typeface="Arial" panose="020B0604020202020204" pitchFamily="34" charset="0"/>
              </a:rPr>
              <a:t> Virtual machines often rely on specific hardware features for optimal performance or to support certain functionalities. If the host machine lacks these features, the virtual machine may not function correctly or may be limited in its capabilities.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a:ln>
                  <a:noFill/>
                </a:ln>
                <a:solidFill>
                  <a:schemeClr val="tx1"/>
                </a:solidFill>
                <a:effectLst/>
                <a:latin typeface="Arial" panose="020B0604020202020204" pitchFamily="34" charset="0"/>
              </a:rPr>
              <a:t>Resource Allocation:</a:t>
            </a:r>
            <a:r>
              <a:rPr kumimoji="0" lang="en-US" altLang="en-US" sz="1800" b="0" i="0" u="none" strike="noStrike" cap="none" normalizeH="0" baseline="0">
                <a:ln>
                  <a:noFill/>
                </a:ln>
                <a:solidFill>
                  <a:schemeClr val="tx1"/>
                </a:solidFill>
                <a:effectLst/>
                <a:latin typeface="Arial" panose="020B0604020202020204" pitchFamily="34" charset="0"/>
              </a:rPr>
              <a:t> Proper hardware compatibility ensures that resources are allocated efficiently within the virtual environment. This prevents conflicts and maximizes the utilization of available hardware resources.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a:ln>
                  <a:noFill/>
                </a:ln>
                <a:solidFill>
                  <a:schemeClr val="tx1"/>
                </a:solidFill>
                <a:effectLst/>
                <a:latin typeface="Arial" panose="020B0604020202020204" pitchFamily="34" charset="0"/>
              </a:rPr>
              <a:t>Compatibility with Guest Operating Systems:</a:t>
            </a:r>
            <a:r>
              <a:rPr kumimoji="0" lang="en-US" altLang="en-US" sz="1800" b="0" i="0" u="none" strike="noStrike" cap="none" normalizeH="0" baseline="0">
                <a:ln>
                  <a:noFill/>
                </a:ln>
                <a:solidFill>
                  <a:schemeClr val="tx1"/>
                </a:solidFill>
                <a:effectLst/>
                <a:latin typeface="Arial" panose="020B0604020202020204" pitchFamily="34" charset="0"/>
              </a:rPr>
              <a:t> Virtual machines run guest operating systems within them. Compatibility between the guest OS, the virtual machine's hardware, and the host machine's hardware is essential for smooth operation.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a:ln>
                  <a:noFill/>
                </a:ln>
                <a:solidFill>
                  <a:schemeClr val="tx1"/>
                </a:solidFill>
                <a:effectLst/>
                <a:latin typeface="Arial" panose="020B0604020202020204" pitchFamily="34" charset="0"/>
              </a:rPr>
              <a:t>Security:</a:t>
            </a:r>
            <a:r>
              <a:rPr kumimoji="0" lang="en-US" altLang="en-US" sz="1800" b="0" i="0" u="none" strike="noStrike" cap="none" normalizeH="0" baseline="0">
                <a:ln>
                  <a:noFill/>
                </a:ln>
                <a:solidFill>
                  <a:schemeClr val="tx1"/>
                </a:solidFill>
                <a:effectLst/>
                <a:latin typeface="Arial" panose="020B0604020202020204" pitchFamily="34" charset="0"/>
              </a:rPr>
              <a:t> Hardware compatibility plays a role in security as well. Incompatibilities can create vulnerabilities that malicious actors could exploit. Ensuring compatibility helps maintain a secure virtual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940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8F56AF0-59A3-EA98-FF98-5F965B9C2611}"/>
              </a:ext>
            </a:extLst>
          </p:cNvPr>
          <p:cNvSpPr>
            <a:spLocks noGrp="1" noChangeArrowheads="1"/>
          </p:cNvSpPr>
          <p:nvPr>
            <p:ph idx="1"/>
          </p:nvPr>
        </p:nvSpPr>
        <p:spPr bwMode="auto">
          <a:xfrm>
            <a:off x="710396" y="292525"/>
            <a:ext cx="10771208"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Configuring installed software to the environment path is a critical step in making it easily accessible and usable within your system. Here's why: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 Convenience and Ease of Use:</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Direct Access:</a:t>
            </a:r>
            <a:r>
              <a:rPr kumimoji="0" lang="en-US" altLang="en-US" sz="1800" b="0" i="0" u="none" strike="noStrike" cap="none" normalizeH="0" baseline="0">
                <a:ln>
                  <a:noFill/>
                </a:ln>
                <a:solidFill>
                  <a:schemeClr val="tx1"/>
                </a:solidFill>
                <a:effectLst/>
                <a:latin typeface="Arial" panose="020B0604020202020204" pitchFamily="34" charset="0"/>
              </a:rPr>
              <a:t> By adding the software's installation directory to the PATH, you can directly execute its commands or programs from any location in your terminal or command prompt.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No Full Path Required:</a:t>
            </a:r>
            <a:r>
              <a:rPr kumimoji="0" lang="en-US" altLang="en-US" sz="1800" b="0" i="0" u="none" strike="noStrike" cap="none" normalizeH="0" baseline="0">
                <a:ln>
                  <a:noFill/>
                </a:ln>
                <a:solidFill>
                  <a:schemeClr val="tx1"/>
                </a:solidFill>
                <a:effectLst/>
                <a:latin typeface="Arial" panose="020B0604020202020204" pitchFamily="34" charset="0"/>
              </a:rPr>
              <a:t> Instead of typing the full path to the executable every time, you can simply type the command name. For example, instead of typing "C:\Program Files\MySoftware\myprogram.exe", you can just type "myprogram".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2. Scripting and Automation: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Simplified Scripts:</a:t>
            </a:r>
            <a:r>
              <a:rPr kumimoji="0" lang="en-US" altLang="en-US" sz="1800" b="0" i="0" u="none" strike="noStrike" cap="none" normalizeH="0" baseline="0">
                <a:ln>
                  <a:noFill/>
                </a:ln>
                <a:solidFill>
                  <a:schemeClr val="tx1"/>
                </a:solidFill>
                <a:effectLst/>
                <a:latin typeface="Arial" panose="020B0604020202020204" pitchFamily="34" charset="0"/>
              </a:rPr>
              <a:t> Scripts and automation tools can easily invoke the software without needing to hardcode the full path, making them more portable and easier to maintain.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Improved Maintainability:</a:t>
            </a:r>
            <a:r>
              <a:rPr kumimoji="0" lang="en-US" altLang="en-US" sz="1800" b="0" i="0" u="none" strike="noStrike" cap="none" normalizeH="0" baseline="0">
                <a:ln>
                  <a:noFill/>
                </a:ln>
                <a:solidFill>
                  <a:schemeClr val="tx1"/>
                </a:solidFill>
                <a:effectLst/>
                <a:latin typeface="Arial" panose="020B0604020202020204" pitchFamily="34" charset="0"/>
              </a:rPr>
              <a:t> If the software is moved or reinstalled, scripts don't need to be updated with the new path.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3. System-Wide Availability:</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Consistent Access:</a:t>
            </a:r>
            <a:r>
              <a:rPr kumimoji="0" lang="en-US" altLang="en-US" sz="1800" b="0" i="0" u="none" strike="noStrike" cap="none" normalizeH="0" baseline="0">
                <a:ln>
                  <a:noFill/>
                </a:ln>
                <a:solidFill>
                  <a:schemeClr val="tx1"/>
                </a:solidFill>
                <a:effectLst/>
                <a:latin typeface="Arial" panose="020B0604020202020204" pitchFamily="34" charset="0"/>
              </a:rPr>
              <a:t> The PATH is typically a system-wide setting, ensuring that all users on the system can access the software without additional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4. Integration with Other Tools: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Seamless Integration:</a:t>
            </a:r>
            <a:r>
              <a:rPr kumimoji="0" lang="en-US" altLang="en-US" sz="1800" b="0" i="0" u="none" strike="noStrike" cap="none" normalizeH="0" baseline="0">
                <a:ln>
                  <a:noFill/>
                </a:ln>
                <a:solidFill>
                  <a:schemeClr val="tx1"/>
                </a:solidFill>
                <a:effectLst/>
                <a:latin typeface="Arial" panose="020B0604020202020204" pitchFamily="34" charset="0"/>
              </a:rPr>
              <a:t> Many tools and applications rely on the PATH to locate and execute external programs. Adding your software to the PATH ensures it can be seamlessly integrated into these workflows.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0819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C5352C8-CB16-65C4-8C72-6C626C0850A8}"/>
              </a:ext>
            </a:extLst>
          </p:cNvPr>
          <p:cNvSpPr>
            <a:spLocks noGrp="1" noChangeArrowheads="1"/>
          </p:cNvSpPr>
          <p:nvPr>
            <p:ph idx="1"/>
          </p:nvPr>
        </p:nvSpPr>
        <p:spPr bwMode="auto">
          <a:xfrm>
            <a:off x="0" y="0"/>
            <a:ext cx="12735499" cy="9664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Configuring QEMU can be done through various methods, including command-line options, configuration files, and graphical user interfaces (GUIs). Here's a general overview of the process: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Installation: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Check for pre-installed QEMU:</a:t>
            </a:r>
            <a:r>
              <a:rPr kumimoji="0" lang="en-US" altLang="en-US" sz="1800" b="0" i="0" u="none" strike="noStrike" cap="none" normalizeH="0" baseline="0" dirty="0">
                <a:ln>
                  <a:noFill/>
                </a:ln>
                <a:solidFill>
                  <a:schemeClr val="tx1"/>
                </a:solidFill>
                <a:effectLst/>
                <a:latin typeface="Arial" panose="020B0604020202020204" pitchFamily="34" charset="0"/>
              </a:rPr>
              <a:t> On many Linux distributions, QEMU is already available in the package repositories. Use your distribution's package manager to install it (e.g., </a:t>
            </a:r>
            <a:r>
              <a:rPr kumimoji="0" lang="en-US" altLang="en-US" sz="1000" b="0" i="0" u="none" strike="noStrike" cap="none" normalizeH="0" baseline="0" dirty="0" err="1">
                <a:ln>
                  <a:noFill/>
                </a:ln>
                <a:solidFill>
                  <a:schemeClr val="tx1"/>
                </a:solidFill>
                <a:effectLst/>
                <a:latin typeface="Arial Unicode MS"/>
              </a:rPr>
              <a:t>sudo</a:t>
            </a:r>
            <a:r>
              <a:rPr kumimoji="0" lang="en-US" altLang="en-US" sz="1000" b="0" i="0" u="none" strike="noStrike" cap="none" normalizeH="0" baseline="0" dirty="0">
                <a:ln>
                  <a:noFill/>
                </a:ln>
                <a:solidFill>
                  <a:schemeClr val="tx1"/>
                </a:solidFill>
                <a:effectLst/>
                <a:latin typeface="Arial Unicode MS"/>
              </a:rPr>
              <a:t> apt install </a:t>
            </a:r>
            <a:r>
              <a:rPr kumimoji="0" lang="en-US" altLang="en-US" sz="1000" b="0" i="0" u="none" strike="noStrike" cap="none" normalizeH="0" baseline="0" dirty="0" err="1">
                <a:ln>
                  <a:noFill/>
                </a:ln>
                <a:solidFill>
                  <a:schemeClr val="tx1"/>
                </a:solidFill>
                <a:effectLst/>
                <a:latin typeface="Arial Unicode MS"/>
              </a:rPr>
              <a:t>qemu-kvm</a:t>
            </a:r>
            <a:r>
              <a:rPr kumimoji="0" lang="en-US" altLang="en-US" sz="800" b="0" i="0" u="none" strike="noStrike" cap="none" normalizeH="0" baseline="0" dirty="0">
                <a:ln>
                  <a:noFill/>
                </a:ln>
                <a:solidFill>
                  <a:schemeClr val="tx1"/>
                </a:solidFill>
                <a:effectLst/>
              </a:rPr>
              <a:t> on Debian/Ubuntu).</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Verify KVM support:</a:t>
            </a:r>
            <a:r>
              <a:rPr kumimoji="0" lang="en-US" altLang="en-US" sz="1800" b="0" i="0" u="none" strike="noStrike" cap="none" normalizeH="0" baseline="0" dirty="0">
                <a:ln>
                  <a:noFill/>
                </a:ln>
                <a:solidFill>
                  <a:schemeClr val="tx1"/>
                </a:solidFill>
                <a:effectLst/>
                <a:latin typeface="Arial" panose="020B0604020202020204" pitchFamily="34" charset="0"/>
              </a:rPr>
              <a:t> If you plan to use hardware virtualization (KVM), ensure your CPU supports it and that KVM is enabled in your system's BIOS.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Command-Line Options: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Basic Usage: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qemu-system-x86_64 -m 2G -</a:t>
            </a:r>
            <a:r>
              <a:rPr kumimoji="0" lang="en-US" altLang="en-US" sz="1000" b="0" i="0" u="none" strike="noStrike" cap="none" normalizeH="0" baseline="0" dirty="0" err="1">
                <a:ln>
                  <a:noFill/>
                </a:ln>
                <a:solidFill>
                  <a:schemeClr val="tx1"/>
                </a:solidFill>
                <a:effectLst/>
                <a:latin typeface="Arial Unicode MS"/>
              </a:rPr>
              <a:t>hda</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my_disk.img</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cdrom</a:t>
            </a:r>
            <a:r>
              <a:rPr kumimoji="0" lang="en-US" altLang="en-US" sz="1000" b="0" i="0" u="none" strike="noStrike" cap="none" normalizeH="0" baseline="0" dirty="0">
                <a:ln>
                  <a:noFill/>
                </a:ln>
                <a:solidFill>
                  <a:schemeClr val="tx1"/>
                </a:solidFill>
                <a:effectLst/>
                <a:latin typeface="Arial Unicode MS"/>
              </a:rPr>
              <a:t> ubuntu-</a:t>
            </a:r>
            <a:r>
              <a:rPr kumimoji="0" lang="en-US" altLang="en-US" sz="1000" b="0" i="0" u="none" strike="noStrike" cap="none" normalizeH="0" baseline="0" dirty="0" err="1">
                <a:ln>
                  <a:noFill/>
                </a:ln>
                <a:solidFill>
                  <a:schemeClr val="tx1"/>
                </a:solidFill>
                <a:effectLst/>
                <a:latin typeface="Arial Unicode MS"/>
              </a:rPr>
              <a:t>iso.iso</a:t>
            </a:r>
            <a:r>
              <a:rPr kumimoji="0" lang="en-US" altLang="en-US" sz="1000" b="0" i="0" u="none" strike="noStrike" cap="none" normalizeH="0" baseline="0" dirty="0">
                <a:ln>
                  <a:noFill/>
                </a:ln>
                <a:solidFill>
                  <a:schemeClr val="tx1"/>
                </a:solidFill>
                <a:effectLst/>
                <a:latin typeface="Arial Unicode MS"/>
              </a:rPr>
              <a:t> </a:t>
            </a:r>
            <a:endParaRPr kumimoji="0" lang="en-US" altLang="en-US" sz="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-m 2G</a:t>
            </a:r>
            <a:r>
              <a:rPr kumimoji="0" lang="en-US" altLang="en-US" sz="800" b="0" i="0" u="none" strike="noStrike" cap="none" normalizeH="0" baseline="0" dirty="0">
                <a:ln>
                  <a:noFill/>
                </a:ln>
                <a:solidFill>
                  <a:schemeClr val="tx1"/>
                </a:solidFill>
                <a:effectLst/>
              </a:rPr>
              <a:t>: Allocates 2GB of RAM to the virtual machine.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hda</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my_disk.img</a:t>
            </a:r>
            <a:r>
              <a:rPr kumimoji="0" lang="en-US" altLang="en-US" sz="800" b="0" i="0" u="none" strike="noStrike" cap="none" normalizeH="0" baseline="0" dirty="0">
                <a:ln>
                  <a:noFill/>
                </a:ln>
                <a:solidFill>
                  <a:schemeClr val="tx1"/>
                </a:solidFill>
                <a:effectLst/>
              </a:rPr>
              <a:t>: Specifies the path to the virtual hard disk image.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cdrom</a:t>
            </a:r>
            <a:r>
              <a:rPr kumimoji="0" lang="en-US" altLang="en-US" sz="1000" b="0" i="0" u="none" strike="noStrike" cap="none" normalizeH="0" baseline="0" dirty="0">
                <a:ln>
                  <a:noFill/>
                </a:ln>
                <a:solidFill>
                  <a:schemeClr val="tx1"/>
                </a:solidFill>
                <a:effectLst/>
                <a:latin typeface="Arial Unicode MS"/>
              </a:rPr>
              <a:t> ubuntu-</a:t>
            </a:r>
            <a:r>
              <a:rPr kumimoji="0" lang="en-US" altLang="en-US" sz="1000" b="0" i="0" u="none" strike="noStrike" cap="none" normalizeH="0" baseline="0" dirty="0" err="1">
                <a:ln>
                  <a:noFill/>
                </a:ln>
                <a:solidFill>
                  <a:schemeClr val="tx1"/>
                </a:solidFill>
                <a:effectLst/>
                <a:latin typeface="Arial Unicode MS"/>
              </a:rPr>
              <a:t>iso.iso</a:t>
            </a:r>
            <a:r>
              <a:rPr kumimoji="0" lang="en-US" altLang="en-US" sz="800" b="0" i="0" u="none" strike="noStrike" cap="none" normalizeH="0" baseline="0" dirty="0">
                <a:ln>
                  <a:noFill/>
                </a:ln>
                <a:solidFill>
                  <a:schemeClr val="tx1"/>
                </a:solidFill>
                <a:effectLst/>
              </a:rPr>
              <a:t>: Specifies the path to the ISO image of the guest operating system.</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Common Options: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-enable-</a:t>
            </a:r>
            <a:r>
              <a:rPr kumimoji="0" lang="en-US" altLang="en-US" sz="1000" b="0" i="0" u="none" strike="noStrike" cap="none" normalizeH="0" baseline="0" dirty="0" err="1">
                <a:ln>
                  <a:noFill/>
                </a:ln>
                <a:solidFill>
                  <a:schemeClr val="tx1"/>
                </a:solidFill>
                <a:effectLst/>
                <a:latin typeface="Arial Unicode MS"/>
              </a:rPr>
              <a:t>kvm</a:t>
            </a:r>
            <a:r>
              <a:rPr kumimoji="0" lang="en-US" altLang="en-US" sz="800" b="0" i="0" u="none" strike="noStrike" cap="none" normalizeH="0" baseline="0" dirty="0">
                <a:ln>
                  <a:noFill/>
                </a:ln>
                <a:solidFill>
                  <a:schemeClr val="tx1"/>
                </a:solidFill>
                <a:effectLst/>
              </a:rPr>
              <a:t>: Enables hardware virtualization (KVM).</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cpu</a:t>
            </a:r>
            <a:r>
              <a:rPr kumimoji="0" lang="en-US" altLang="en-US" sz="1000" b="0" i="0" u="none" strike="noStrike" cap="none" normalizeH="0" baseline="0" dirty="0">
                <a:ln>
                  <a:noFill/>
                </a:ln>
                <a:solidFill>
                  <a:schemeClr val="tx1"/>
                </a:solidFill>
                <a:effectLst/>
                <a:latin typeface="Arial Unicode MS"/>
              </a:rPr>
              <a:t> host</a:t>
            </a:r>
            <a:r>
              <a:rPr kumimoji="0" lang="en-US" altLang="en-US" sz="800" b="0" i="0" u="none" strike="noStrike" cap="none" normalizeH="0" baseline="0" dirty="0">
                <a:ln>
                  <a:noFill/>
                </a:ln>
                <a:solidFill>
                  <a:schemeClr val="tx1"/>
                </a:solidFill>
                <a:effectLst/>
              </a:rPr>
              <a:t>: Uses the host CPU's features.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-net </a:t>
            </a:r>
            <a:r>
              <a:rPr kumimoji="0" lang="en-US" altLang="en-US" sz="1000" b="0" i="0" u="none" strike="noStrike" cap="none" normalizeH="0" baseline="0" dirty="0" err="1">
                <a:ln>
                  <a:noFill/>
                </a:ln>
                <a:solidFill>
                  <a:schemeClr val="tx1"/>
                </a:solidFill>
                <a:effectLst/>
                <a:latin typeface="Arial Unicode MS"/>
              </a:rPr>
              <a:t>nic,model</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virtio</a:t>
            </a:r>
            <a:r>
              <a:rPr kumimoji="0" lang="en-US" altLang="en-US" sz="800" b="0" i="0" u="none" strike="noStrike" cap="none" normalizeH="0" baseline="0" dirty="0">
                <a:ln>
                  <a:noFill/>
                </a:ln>
                <a:solidFill>
                  <a:schemeClr val="tx1"/>
                </a:solidFill>
                <a:effectLst/>
              </a:rPr>
              <a:t>: Configures a virtual network interface.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usb</a:t>
            </a:r>
            <a:r>
              <a:rPr kumimoji="0" lang="en-US" altLang="en-US" sz="800" b="0" i="0" u="none" strike="noStrike" cap="none" normalizeH="0" baseline="0" dirty="0">
                <a:ln>
                  <a:noFill/>
                </a:ln>
                <a:solidFill>
                  <a:schemeClr val="tx1"/>
                </a:solidFill>
                <a:effectLst/>
              </a:rPr>
              <a:t>: Enables USB support.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vga</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qxl</a:t>
            </a:r>
            <a:r>
              <a:rPr kumimoji="0" lang="en-US" altLang="en-US" sz="800" b="0" i="0" u="none" strike="noStrike" cap="none" normalizeH="0" baseline="0" dirty="0">
                <a:ln>
                  <a:noFill/>
                </a:ln>
                <a:solidFill>
                  <a:schemeClr val="tx1"/>
                </a:solidFill>
                <a:effectLst/>
              </a:rPr>
              <a:t>: Selects a video card for the guest OS.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Configuration Files: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QEMU supports configuration files in various formats (e.g., XML, JSON). These files allow for more complex and persistent configurations.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You can create a configuration file and then use the </a:t>
            </a:r>
            <a:r>
              <a:rPr kumimoji="0" lang="en-US" altLang="en-US" sz="1000" b="0" i="0" u="none" strike="noStrike" cap="none" normalizeH="0" baseline="0" dirty="0">
                <a:ln>
                  <a:noFill/>
                </a:ln>
                <a:solidFill>
                  <a:schemeClr val="tx1"/>
                </a:solidFill>
                <a:effectLst/>
                <a:latin typeface="Arial Unicode MS"/>
              </a:rPr>
              <a:t>-machine</a:t>
            </a:r>
            <a:r>
              <a:rPr kumimoji="0" lang="en-US" altLang="en-US" sz="800" b="0" i="0" u="none" strike="noStrike" cap="none" normalizeH="0" baseline="0" dirty="0">
                <a:ln>
                  <a:noFill/>
                </a:ln>
                <a:solidFill>
                  <a:schemeClr val="tx1"/>
                </a:solidFill>
                <a:effectLst/>
              </a:rPr>
              <a:t> option to specify it when launching QEMU.</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Graphical User Interfaces (GUIs):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Virtual Machine Managers:</a:t>
            </a:r>
            <a:r>
              <a:rPr kumimoji="0" lang="en-US" altLang="en-US" sz="1800" b="0" i="0" u="none" strike="noStrike" cap="none" normalizeH="0" baseline="0" dirty="0">
                <a:ln>
                  <a:noFill/>
                </a:ln>
                <a:solidFill>
                  <a:schemeClr val="tx1"/>
                </a:solidFill>
                <a:effectLst/>
                <a:latin typeface="Arial" panose="020B0604020202020204" pitchFamily="34" charset="0"/>
              </a:rPr>
              <a:t> Several GUIs like VirtualBox and </a:t>
            </a:r>
            <a:r>
              <a:rPr kumimoji="0" lang="en-US" altLang="en-US" sz="1800" b="0" i="0" u="none" strike="noStrike" cap="none" normalizeH="0" baseline="0" dirty="0" err="1">
                <a:ln>
                  <a:noFill/>
                </a:ln>
                <a:solidFill>
                  <a:schemeClr val="tx1"/>
                </a:solidFill>
                <a:effectLst/>
                <a:latin typeface="Arial" panose="020B0604020202020204" pitchFamily="34" charset="0"/>
              </a:rPr>
              <a:t>virt</a:t>
            </a:r>
            <a:r>
              <a:rPr kumimoji="0" lang="en-US" altLang="en-US" sz="1800" b="0" i="0" u="none" strike="noStrike" cap="none" normalizeH="0" baseline="0" dirty="0">
                <a:ln>
                  <a:noFill/>
                </a:ln>
                <a:solidFill>
                  <a:schemeClr val="tx1"/>
                </a:solidFill>
                <a:effectLst/>
                <a:latin typeface="Arial" panose="020B0604020202020204" pitchFamily="34" charset="0"/>
              </a:rPr>
              <a:t>-manager provide a user-friendly interface for creating and managing QEMU-based virtual machines.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tools often simplify the process of configuring hardware, networking, and storage for your virtual machines.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Additional Considerations: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Guest Operating System:</a:t>
            </a:r>
            <a:r>
              <a:rPr kumimoji="0" lang="en-US" altLang="en-US" sz="1800" b="0" i="0" u="none" strike="noStrike" cap="none" normalizeH="0" baseline="0" dirty="0">
                <a:ln>
                  <a:noFill/>
                </a:ln>
                <a:solidFill>
                  <a:schemeClr val="tx1"/>
                </a:solidFill>
                <a:effectLst/>
                <a:latin typeface="Arial" panose="020B0604020202020204" pitchFamily="34" charset="0"/>
              </a:rPr>
              <a:t> Choose a guest operating system that is compatible with your host system and your intended use case.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Virtual Hard Disk Format:</a:t>
            </a:r>
            <a:r>
              <a:rPr kumimoji="0" lang="en-US" altLang="en-US" sz="1800" b="0" i="0" u="none" strike="noStrike" cap="none" normalizeH="0" baseline="0" dirty="0">
                <a:ln>
                  <a:noFill/>
                </a:ln>
                <a:solidFill>
                  <a:schemeClr val="tx1"/>
                </a:solidFill>
                <a:effectLst/>
                <a:latin typeface="Arial" panose="020B0604020202020204" pitchFamily="34" charset="0"/>
              </a:rPr>
              <a:t> Select a virtual hard disk format (e.g., raw, qcow2) that suits your needs.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Networking:</a:t>
            </a:r>
            <a:r>
              <a:rPr kumimoji="0" lang="en-US" altLang="en-US" sz="1800" b="0" i="0" u="none" strike="noStrike" cap="none" normalizeH="0" baseline="0" dirty="0">
                <a:ln>
                  <a:noFill/>
                </a:ln>
                <a:solidFill>
                  <a:schemeClr val="tx1"/>
                </a:solidFill>
                <a:effectLst/>
                <a:latin typeface="Arial" panose="020B0604020202020204" pitchFamily="34" charset="0"/>
              </a:rPr>
              <a:t> Configure networking for your virtual machine (e.g., bridged, NAT) to allow it to communicate with the host system and the internet.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726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3D85-DE37-3695-D555-23294A526B3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8A18BA27-4373-C37F-EE03-BA62FDC6C083}"/>
              </a:ext>
            </a:extLst>
          </p:cNvPr>
          <p:cNvSpPr>
            <a:spLocks noGrp="1" noChangeArrowheads="1"/>
          </p:cNvSpPr>
          <p:nvPr>
            <p:ph idx="1"/>
          </p:nvPr>
        </p:nvSpPr>
        <p:spPr bwMode="auto">
          <a:xfrm>
            <a:off x="838200" y="1736102"/>
            <a:ext cx="1071333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 Role of the Kernel in an Operating System:</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kernel is the core component of an operating system. It acts as an intermediary between hardware and software, managing system resources and ensuring smooth operation. Key functions include: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Resource Management:</a:t>
            </a:r>
            <a:r>
              <a:rPr kumimoji="0" lang="en-US" altLang="en-US" sz="18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CPU Scheduling:</a:t>
            </a:r>
            <a:r>
              <a:rPr kumimoji="0" lang="en-US" altLang="en-US" sz="1800" b="0" i="0" u="none" strike="noStrike" cap="none" normalizeH="0" baseline="0">
                <a:ln>
                  <a:noFill/>
                </a:ln>
                <a:solidFill>
                  <a:schemeClr val="tx1"/>
                </a:solidFill>
                <a:effectLst/>
                <a:latin typeface="Arial" panose="020B0604020202020204" pitchFamily="34" charset="0"/>
              </a:rPr>
              <a:t> Allocates CPU time to different processes efficiently.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Memory Management:</a:t>
            </a:r>
            <a:r>
              <a:rPr kumimoji="0" lang="en-US" altLang="en-US" sz="1800" b="0" i="0" u="none" strike="noStrike" cap="none" normalizeH="0" baseline="0">
                <a:ln>
                  <a:noFill/>
                </a:ln>
                <a:solidFill>
                  <a:schemeClr val="tx1"/>
                </a:solidFill>
                <a:effectLst/>
                <a:latin typeface="Arial" panose="020B0604020202020204" pitchFamily="34" charset="0"/>
              </a:rPr>
              <a:t> Manages memory allocation and deallocation to prevent conflicts and optimize usage.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Device Management:</a:t>
            </a:r>
            <a:r>
              <a:rPr kumimoji="0" lang="en-US" altLang="en-US" sz="1800" b="0" i="0" u="none" strike="noStrike" cap="none" normalizeH="0" baseline="0">
                <a:ln>
                  <a:noFill/>
                </a:ln>
                <a:solidFill>
                  <a:schemeClr val="tx1"/>
                </a:solidFill>
                <a:effectLst/>
                <a:latin typeface="Arial" panose="020B0604020202020204" pitchFamily="34" charset="0"/>
              </a:rPr>
              <a:t> Controls access to and operation of peripheral devices (e.g., hard drives, network cards).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Process Management:</a:t>
            </a:r>
            <a:r>
              <a:rPr kumimoji="0" lang="en-US" altLang="en-US" sz="18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Creates, schedules, and terminates processes.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Handles inter-process communication and synchronization.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Security:</a:t>
            </a:r>
            <a:r>
              <a:rPr kumimoji="0" lang="en-US" altLang="en-US" sz="18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Enforces access control mechanisms to protect system resources.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Provides security features like user authentication and file system permissions.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System Calls:</a:t>
            </a:r>
            <a:r>
              <a:rPr kumimoji="0" lang="en-US" altLang="en-US" sz="18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Provides an interface for applications to interact with hardware and system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5789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11F0373-C2CB-2A4F-1DC4-406548EEBBCF}"/>
              </a:ext>
            </a:extLst>
          </p:cNvPr>
          <p:cNvSpPr>
            <a:spLocks noGrp="1" noChangeArrowheads="1"/>
          </p:cNvSpPr>
          <p:nvPr>
            <p:ph idx="1"/>
          </p:nvPr>
        </p:nvSpPr>
        <p:spPr bwMode="auto">
          <a:xfrm>
            <a:off x="838200" y="805229"/>
            <a:ext cx="969392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Significance of Testing Tools and the Environment After Setup:</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Testing tools and a well-configured environment are crucial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Quality Assurance:</a:t>
            </a:r>
            <a:r>
              <a:rPr kumimoji="0" lang="en-US" altLang="en-US" sz="18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Identify and Fix Bugs:</a:t>
            </a:r>
            <a:r>
              <a:rPr kumimoji="0" lang="en-US" altLang="en-US" sz="1800" b="0" i="0" u="none" strike="noStrike" cap="none" normalizeH="0" baseline="0">
                <a:ln>
                  <a:noFill/>
                </a:ln>
                <a:solidFill>
                  <a:schemeClr val="tx1"/>
                </a:solidFill>
                <a:effectLst/>
                <a:latin typeface="Arial" panose="020B0604020202020204" pitchFamily="34" charset="0"/>
              </a:rPr>
              <a:t> Thorough testing helps uncover and resolve software defects early in the development cycle.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Ensure Reliability:</a:t>
            </a:r>
            <a:r>
              <a:rPr kumimoji="0" lang="en-US" altLang="en-US" sz="1800" b="0" i="0" u="none" strike="noStrike" cap="none" normalizeH="0" baseline="0">
                <a:ln>
                  <a:noFill/>
                </a:ln>
                <a:solidFill>
                  <a:schemeClr val="tx1"/>
                </a:solidFill>
                <a:effectLst/>
                <a:latin typeface="Arial" panose="020B0604020202020204" pitchFamily="34" charset="0"/>
              </a:rPr>
              <a:t> Rigorous testing ensures the software functions as expected under various conditions.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Improve Performance:</a:t>
            </a:r>
            <a:r>
              <a:rPr kumimoji="0" lang="en-US" altLang="en-US" sz="1800" b="0" i="0" u="none" strike="noStrike" cap="none" normalizeH="0" baseline="0">
                <a:ln>
                  <a:noFill/>
                </a:ln>
                <a:solidFill>
                  <a:schemeClr val="tx1"/>
                </a:solidFill>
                <a:effectLst/>
                <a:latin typeface="Arial" panose="020B0604020202020204" pitchFamily="34" charset="0"/>
              </a:rPr>
              <a:t> Testing can help optimize software performance and resource utilization.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Security:</a:t>
            </a:r>
            <a:r>
              <a:rPr kumimoji="0" lang="en-US" altLang="en-US" sz="18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Vulnerability Assessment:</a:t>
            </a:r>
            <a:r>
              <a:rPr kumimoji="0" lang="en-US" altLang="en-US" sz="1800" b="0" i="0" u="none" strike="noStrike" cap="none" normalizeH="0" baseline="0">
                <a:ln>
                  <a:noFill/>
                </a:ln>
                <a:solidFill>
                  <a:schemeClr val="tx1"/>
                </a:solidFill>
                <a:effectLst/>
                <a:latin typeface="Arial" panose="020B0604020202020204" pitchFamily="34" charset="0"/>
              </a:rPr>
              <a:t> Testing can identify security vulnerabilities that could be exploited by attackers.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Penetration Testing:</a:t>
            </a:r>
            <a:r>
              <a:rPr kumimoji="0" lang="en-US" altLang="en-US" sz="1800" b="0" i="0" u="none" strike="noStrike" cap="none" normalizeH="0" baseline="0">
                <a:ln>
                  <a:noFill/>
                </a:ln>
                <a:solidFill>
                  <a:schemeClr val="tx1"/>
                </a:solidFill>
                <a:effectLst/>
                <a:latin typeface="Arial" panose="020B0604020202020204" pitchFamily="34" charset="0"/>
              </a:rPr>
              <a:t> Simulates real-world attacks to evaluate the system's security posture.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Compatibility:</a:t>
            </a:r>
            <a:r>
              <a:rPr kumimoji="0" lang="en-US" altLang="en-US" sz="18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Cross-Platform Testing:</a:t>
            </a:r>
            <a:r>
              <a:rPr kumimoji="0" lang="en-US" altLang="en-US" sz="1800" b="0" i="0" u="none" strike="noStrike" cap="none" normalizeH="0" baseline="0">
                <a:ln>
                  <a:noFill/>
                </a:ln>
                <a:solidFill>
                  <a:schemeClr val="tx1"/>
                </a:solidFill>
                <a:effectLst/>
                <a:latin typeface="Arial" panose="020B0604020202020204" pitchFamily="34" charset="0"/>
              </a:rPr>
              <a:t> Ensures the software functions correctly on different hardware and software platforms.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Browser Compatibility:</a:t>
            </a:r>
            <a:r>
              <a:rPr kumimoji="0" lang="en-US" altLang="en-US" sz="1800" b="0" i="0" u="none" strike="noStrike" cap="none" normalizeH="0" baseline="0">
                <a:ln>
                  <a:noFill/>
                </a:ln>
                <a:solidFill>
                  <a:schemeClr val="tx1"/>
                </a:solidFill>
                <a:effectLst/>
                <a:latin typeface="Arial" panose="020B0604020202020204" pitchFamily="34" charset="0"/>
              </a:rPr>
              <a:t> Verifies compatibility with different web browsers.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Usability:</a:t>
            </a:r>
            <a:r>
              <a:rPr kumimoji="0" lang="en-US" altLang="en-US" sz="18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User Acceptance Testing:</a:t>
            </a:r>
            <a:r>
              <a:rPr kumimoji="0" lang="en-US" altLang="en-US" sz="1800" b="0" i="0" u="none" strike="noStrike" cap="none" normalizeH="0" baseline="0">
                <a:ln>
                  <a:noFill/>
                </a:ln>
                <a:solidFill>
                  <a:schemeClr val="tx1"/>
                </a:solidFill>
                <a:effectLst/>
                <a:latin typeface="Arial" panose="020B0604020202020204" pitchFamily="34" charset="0"/>
              </a:rPr>
              <a:t> Gathers feedback from end-users to improve the user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353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6F08C0A-89B4-85E6-CB10-646336AD1C84}"/>
              </a:ext>
            </a:extLst>
          </p:cNvPr>
          <p:cNvSpPr>
            <a:spLocks noGrp="1" noChangeArrowheads="1"/>
          </p:cNvSpPr>
          <p:nvPr>
            <p:ph idx="1"/>
          </p:nvPr>
        </p:nvSpPr>
        <p:spPr bwMode="auto">
          <a:xfrm>
            <a:off x="749300" y="1625449"/>
            <a:ext cx="978366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Memory Hierarchy in Computer Systems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memory hierarchy is a fundamental concept in computer architecture that organizes different types of memory based on their speed, capacity, and cost. The key principle is that faster memory is typically more expensive and has a smaller capacity.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Registers:</a:t>
            </a:r>
            <a:r>
              <a:rPr kumimoji="0" lang="en-US" altLang="en-US" sz="1800" b="0" i="0" u="none" strike="noStrike" cap="none" normalizeH="0" baseline="0">
                <a:ln>
                  <a:noFill/>
                </a:ln>
                <a:solidFill>
                  <a:schemeClr val="tx1"/>
                </a:solidFill>
                <a:effectLst/>
                <a:latin typeface="Arial" panose="020B0604020202020204" pitchFamily="34" charset="0"/>
              </a:rPr>
              <a:t> The fastest and smallest type of memory, located within the CPU. They store data that the CPU needs to access immediately.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Cache Memory:</a:t>
            </a:r>
            <a:r>
              <a:rPr kumimoji="0" lang="en-US" altLang="en-US" sz="1800" b="0" i="0" u="none" strike="noStrike" cap="none" normalizeH="0" baseline="0">
                <a:ln>
                  <a:noFill/>
                </a:ln>
                <a:solidFill>
                  <a:schemeClr val="tx1"/>
                </a:solidFill>
                <a:effectLst/>
                <a:latin typeface="Arial" panose="020B0604020202020204" pitchFamily="34" charset="0"/>
              </a:rPr>
              <a:t> A small, high-speed memory that stores frequently accessed data from main memory. It acts as a buffer between the CPU and main memory, significantly improving performance.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Main Memory (RAM):</a:t>
            </a:r>
            <a:r>
              <a:rPr kumimoji="0" lang="en-US" altLang="en-US" sz="1800" b="0" i="0" u="none" strike="noStrike" cap="none" normalizeH="0" baseline="0">
                <a:ln>
                  <a:noFill/>
                </a:ln>
                <a:solidFill>
                  <a:schemeClr val="tx1"/>
                </a:solidFill>
                <a:effectLst/>
                <a:latin typeface="Arial" panose="020B0604020202020204" pitchFamily="34" charset="0"/>
              </a:rPr>
              <a:t> The primary storage location for programs and data that the CPU is actively working on. It's slower than cache but has a much larger capacity.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Secondary Storage (e.g., Hard Drives, SSDs):</a:t>
            </a:r>
            <a:r>
              <a:rPr kumimoji="0" lang="en-US" altLang="en-US" sz="1800" b="0" i="0" u="none" strike="noStrike" cap="none" normalizeH="0" baseline="0">
                <a:ln>
                  <a:noFill/>
                </a:ln>
                <a:solidFill>
                  <a:schemeClr val="tx1"/>
                </a:solidFill>
                <a:effectLst/>
                <a:latin typeface="Arial" panose="020B0604020202020204" pitchFamily="34" charset="0"/>
              </a:rPr>
              <a:t> Stores data persistently even when the power is off. It has the largest capacity but is much slower than main memory.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826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F207B92-7AF6-200B-B635-EA3F65EFEEF5}"/>
              </a:ext>
            </a:extLst>
          </p:cNvPr>
          <p:cNvSpPr>
            <a:spLocks noGrp="1" noChangeArrowheads="1"/>
          </p:cNvSpPr>
          <p:nvPr>
            <p:ph idx="1"/>
          </p:nvPr>
        </p:nvSpPr>
        <p:spPr bwMode="auto">
          <a:xfrm>
            <a:off x="838200" y="1728291"/>
            <a:ext cx="987019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Addressing Modes in Memory Management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Addressing modes are methods used to specify the location of operands in memory. They help in efficient memory access and code optimization.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Immediate Addressing:</a:t>
            </a:r>
            <a:r>
              <a:rPr kumimoji="0" lang="en-US" altLang="en-US" sz="1800" b="0" i="0" u="none" strike="noStrike" cap="none" normalizeH="0" baseline="0">
                <a:ln>
                  <a:noFill/>
                </a:ln>
                <a:solidFill>
                  <a:schemeClr val="tx1"/>
                </a:solidFill>
                <a:effectLst/>
                <a:latin typeface="Arial" panose="020B0604020202020204" pitchFamily="34" charset="0"/>
              </a:rPr>
              <a:t> The operand itself is part of the instruction.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Direct Addressing:</a:t>
            </a:r>
            <a:r>
              <a:rPr kumimoji="0" lang="en-US" altLang="en-US" sz="1800" b="0" i="0" u="none" strike="noStrike" cap="none" normalizeH="0" baseline="0">
                <a:ln>
                  <a:noFill/>
                </a:ln>
                <a:solidFill>
                  <a:schemeClr val="tx1"/>
                </a:solidFill>
                <a:effectLst/>
                <a:latin typeface="Arial" panose="020B0604020202020204" pitchFamily="34" charset="0"/>
              </a:rPr>
              <a:t> The operand's address is directly specified in the instruction.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Indirect Addressing:</a:t>
            </a:r>
            <a:r>
              <a:rPr kumimoji="0" lang="en-US" altLang="en-US" sz="1800" b="0" i="0" u="none" strike="noStrike" cap="none" normalizeH="0" baseline="0">
                <a:ln>
                  <a:noFill/>
                </a:ln>
                <a:solidFill>
                  <a:schemeClr val="tx1"/>
                </a:solidFill>
                <a:effectLst/>
                <a:latin typeface="Arial" panose="020B0604020202020204" pitchFamily="34" charset="0"/>
              </a:rPr>
              <a:t> The instruction specifies the address of a memory location that holds the actual address of the operand.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Register Addressing:</a:t>
            </a:r>
            <a:r>
              <a:rPr kumimoji="0" lang="en-US" altLang="en-US" sz="1800" b="0" i="0" u="none" strike="noStrike" cap="none" normalizeH="0" baseline="0">
                <a:ln>
                  <a:noFill/>
                </a:ln>
                <a:solidFill>
                  <a:schemeClr val="tx1"/>
                </a:solidFill>
                <a:effectLst/>
                <a:latin typeface="Arial" panose="020B0604020202020204" pitchFamily="34" charset="0"/>
              </a:rPr>
              <a:t> The operand is stored in a register, and the instruction specifies the register.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Register Indirect Addressing:</a:t>
            </a:r>
            <a:r>
              <a:rPr kumimoji="0" lang="en-US" altLang="en-US" sz="1800" b="0" i="0" u="none" strike="noStrike" cap="none" normalizeH="0" baseline="0">
                <a:ln>
                  <a:noFill/>
                </a:ln>
                <a:solidFill>
                  <a:schemeClr val="tx1"/>
                </a:solidFill>
                <a:effectLst/>
                <a:latin typeface="Arial" panose="020B0604020202020204" pitchFamily="34" charset="0"/>
              </a:rPr>
              <a:t> The instruction specifies a register that holds the address of the operand.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Indexed Addressing:</a:t>
            </a:r>
            <a:r>
              <a:rPr kumimoji="0" lang="en-US" altLang="en-US" sz="1800" b="0" i="0" u="none" strike="noStrike" cap="none" normalizeH="0" baseline="0">
                <a:ln>
                  <a:noFill/>
                </a:ln>
                <a:solidFill>
                  <a:schemeClr val="tx1"/>
                </a:solidFill>
                <a:effectLst/>
                <a:latin typeface="Arial" panose="020B0604020202020204" pitchFamily="34" charset="0"/>
              </a:rPr>
              <a:t> The effective address is calculated by adding an index value to a base address.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Base-Indexed Addressing:</a:t>
            </a:r>
            <a:r>
              <a:rPr kumimoji="0" lang="en-US" altLang="en-US" sz="1800" b="0" i="0" u="none" strike="noStrike" cap="none" normalizeH="0" baseline="0">
                <a:ln>
                  <a:noFill/>
                </a:ln>
                <a:solidFill>
                  <a:schemeClr val="tx1"/>
                </a:solidFill>
                <a:effectLst/>
                <a:latin typeface="Arial" panose="020B0604020202020204" pitchFamily="34" charset="0"/>
              </a:rPr>
              <a:t> The effective address is calculated by adding an index value to a base address stored in a register.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Relative Addressing:</a:t>
            </a:r>
            <a:r>
              <a:rPr kumimoji="0" lang="en-US" altLang="en-US" sz="1800" b="0" i="0" u="none" strike="noStrike" cap="none" normalizeH="0" baseline="0">
                <a:ln>
                  <a:noFill/>
                </a:ln>
                <a:solidFill>
                  <a:schemeClr val="tx1"/>
                </a:solidFill>
                <a:effectLst/>
                <a:latin typeface="Arial" panose="020B0604020202020204" pitchFamily="34" charset="0"/>
              </a:rPr>
              <a:t> The effective address is calculated by adding an offset to the current instruction address.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529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C04E804-F017-46B9-A05C-F6B3E12C81F4}"/>
              </a:ext>
            </a:extLst>
          </p:cNvPr>
          <p:cNvSpPr>
            <a:spLocks noGrp="1" noChangeArrowheads="1"/>
          </p:cNvSpPr>
          <p:nvPr>
            <p:ph idx="1"/>
          </p:nvPr>
        </p:nvSpPr>
        <p:spPr bwMode="auto">
          <a:xfrm>
            <a:off x="838200" y="2277731"/>
            <a:ext cx="98452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Cache Management in Memory Systems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Cache management techniques are crucial for optimizing cache performance and minimizing cache misses.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Cache Replacement Policies:</a:t>
            </a:r>
            <a:r>
              <a:rPr kumimoji="0" lang="en-US" altLang="en-US" sz="1800" b="0" i="0" u="none" strike="noStrike" cap="none" normalizeH="0" baseline="0">
                <a:ln>
                  <a:noFill/>
                </a:ln>
                <a:solidFill>
                  <a:schemeClr val="tx1"/>
                </a:solidFill>
                <a:effectLst/>
                <a:latin typeface="Arial" panose="020B0604020202020204" pitchFamily="34" charset="0"/>
              </a:rPr>
              <a:t> Determine which block of data to evict from the cache when a new block needs to be brought in. Common policies include LRU (Least Recently Used), FIFO (First-In, First-Out), and optimal replacement.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Cache Write Policies:</a:t>
            </a:r>
            <a:r>
              <a:rPr kumimoji="0" lang="en-US" altLang="en-US" sz="1800" b="0" i="0" u="none" strike="noStrike" cap="none" normalizeH="0" baseline="0">
                <a:ln>
                  <a:noFill/>
                </a:ln>
                <a:solidFill>
                  <a:schemeClr val="tx1"/>
                </a:solidFill>
                <a:effectLst/>
                <a:latin typeface="Arial" panose="020B0604020202020204" pitchFamily="34" charset="0"/>
              </a:rPr>
              <a:t> Determine how data is written back to main memory. Common policies include write-through (write to both cache and main memory) and write-back (write only to the cache and write back to main memory later).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Cache Coherence Protocols:</a:t>
            </a:r>
            <a:r>
              <a:rPr kumimoji="0" lang="en-US" altLang="en-US" sz="1800" b="0" i="0" u="none" strike="noStrike" cap="none" normalizeH="0" baseline="0">
                <a:ln>
                  <a:noFill/>
                </a:ln>
                <a:solidFill>
                  <a:schemeClr val="tx1"/>
                </a:solidFill>
                <a:effectLst/>
                <a:latin typeface="Arial" panose="020B0604020202020204" pitchFamily="34" charset="0"/>
              </a:rPr>
              <a:t> Ensure that all caches in a multiprocessor system have a consistent view of memory. This is essential to maintain data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596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D698-D9D1-141E-C902-24ED150A8E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3DEE06-F51F-35BF-A8F8-86353DE68964}"/>
              </a:ext>
            </a:extLst>
          </p:cNvPr>
          <p:cNvSpPr>
            <a:spLocks noGrp="1"/>
          </p:cNvSpPr>
          <p:nvPr>
            <p:ph idx="1"/>
          </p:nvPr>
        </p:nvSpPr>
        <p:spPr/>
        <p:txBody>
          <a:bodyPr/>
          <a:lstStyle/>
          <a:p>
            <a:pPr marL="0" indent="0">
              <a:buNone/>
            </a:pPr>
            <a:r>
              <a:rPr lang="en-US" dirty="0"/>
              <a:t>Q1.</a:t>
            </a:r>
            <a:r>
              <a:rPr lang="en-US" i="1" u="sng" dirty="0"/>
              <a:t>An address translation scheme </a:t>
            </a:r>
            <a:r>
              <a:rPr lang="en-US" dirty="0"/>
              <a:t>is a mechanism used in computer systems to map virtual addresses generated by a program to physical addresses in memory. This process is crucial for efficient memory management, memory protection, and virtual memory implementation. </a:t>
            </a:r>
          </a:p>
          <a:p>
            <a:pPr marL="0" indent="0">
              <a:buNone/>
            </a:pPr>
            <a:endParaRPr lang="en-US" dirty="0"/>
          </a:p>
        </p:txBody>
      </p:sp>
    </p:spTree>
    <p:extLst>
      <p:ext uri="{BB962C8B-B14F-4D97-AF65-F5344CB8AC3E}">
        <p14:creationId xmlns:p14="http://schemas.microsoft.com/office/powerpoint/2010/main" val="52151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F5FB-3998-2CEB-77D5-4309C8FFBB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825792-264A-A4BB-2421-1830B31827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994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D9B5-B46B-9BDC-FC30-1B6D48810D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FBCBB5-E60D-8807-855A-5A2883509AF4}"/>
              </a:ext>
            </a:extLst>
          </p:cNvPr>
          <p:cNvSpPr>
            <a:spLocks noGrp="1"/>
          </p:cNvSpPr>
          <p:nvPr>
            <p:ph idx="1"/>
          </p:nvPr>
        </p:nvSpPr>
        <p:spPr/>
        <p:txBody>
          <a:bodyPr/>
          <a:lstStyle/>
          <a:p>
            <a:pPr marL="0" indent="0">
              <a:buNone/>
            </a:pPr>
            <a:r>
              <a:rPr lang="en-US" dirty="0"/>
              <a:t>Q3. </a:t>
            </a:r>
            <a:r>
              <a:rPr lang="en-US" i="1" u="sng" dirty="0"/>
              <a:t>a hobby kernel </a:t>
            </a:r>
            <a:r>
              <a:rPr lang="en-US" dirty="0"/>
              <a:t>is a simplified operating system kernel developed for educational or personal purposes. It's a great way to learn about computer architecture and operating system concepts.</a:t>
            </a:r>
          </a:p>
        </p:txBody>
      </p:sp>
    </p:spTree>
    <p:extLst>
      <p:ext uri="{BB962C8B-B14F-4D97-AF65-F5344CB8AC3E}">
        <p14:creationId xmlns:p14="http://schemas.microsoft.com/office/powerpoint/2010/main" val="168686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59B2-9599-CBB9-6DF8-3A02FD3009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7DB132-832D-7C90-D5AD-D63944722B77}"/>
              </a:ext>
            </a:extLst>
          </p:cNvPr>
          <p:cNvSpPr>
            <a:spLocks noGrp="1"/>
          </p:cNvSpPr>
          <p:nvPr>
            <p:ph idx="1"/>
          </p:nvPr>
        </p:nvSpPr>
        <p:spPr/>
        <p:txBody>
          <a:bodyPr/>
          <a:lstStyle/>
          <a:p>
            <a:pPr marL="0" indent="0">
              <a:buNone/>
            </a:pPr>
            <a:r>
              <a:rPr lang="en-US" dirty="0"/>
              <a:t>Q4. The operating system plays a crucial role in hardware abstraction, acting as an intermediary between software applications and the underlying hardware components. This abstraction layer simplifies software development and enhances portability by providing a consistent interface that hides the complexities of the hardware.</a:t>
            </a:r>
          </a:p>
        </p:txBody>
      </p:sp>
    </p:spTree>
    <p:extLst>
      <p:ext uri="{BB962C8B-B14F-4D97-AF65-F5344CB8AC3E}">
        <p14:creationId xmlns:p14="http://schemas.microsoft.com/office/powerpoint/2010/main" val="413412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C961-8B00-62A2-BCDF-2609588920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7C586D-96D4-5195-BFB7-A19F4B0F7810}"/>
              </a:ext>
            </a:extLst>
          </p:cNvPr>
          <p:cNvSpPr>
            <a:spLocks noGrp="1"/>
          </p:cNvSpPr>
          <p:nvPr>
            <p:ph idx="1"/>
          </p:nvPr>
        </p:nvSpPr>
        <p:spPr/>
        <p:txBody>
          <a:bodyPr/>
          <a:lstStyle/>
          <a:p>
            <a:pPr marL="0" indent="0">
              <a:buNone/>
            </a:pPr>
            <a:r>
              <a:rPr lang="en-US" dirty="0"/>
              <a:t>Q5. </a:t>
            </a:r>
            <a:r>
              <a:rPr lang="en-US" dirty="0" err="1"/>
              <a:t>QtEmu</a:t>
            </a:r>
            <a:r>
              <a:rPr lang="en-US" dirty="0"/>
              <a:t> is a graphical user interface (GUI) specifically designed for QEMU</a:t>
            </a:r>
          </a:p>
        </p:txBody>
      </p:sp>
    </p:spTree>
    <p:extLst>
      <p:ext uri="{BB962C8B-B14F-4D97-AF65-F5344CB8AC3E}">
        <p14:creationId xmlns:p14="http://schemas.microsoft.com/office/powerpoint/2010/main" val="94197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A50709B6-5BC8-49C7-EA04-FC0472204A16}"/>
              </a:ext>
            </a:extLst>
          </p:cNvPr>
          <p:cNvSpPr>
            <a:spLocks noGrp="1" noChangeArrowheads="1"/>
          </p:cNvSpPr>
          <p:nvPr>
            <p:ph idx="1"/>
          </p:nvPr>
        </p:nvSpPr>
        <p:spPr bwMode="auto">
          <a:xfrm>
            <a:off x="590550" y="1114967"/>
            <a:ext cx="844927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Q6. Purpose of a Hex Editor in Kernel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While kernel development primarily involves working with source code written in C or assembly, a hex editor can be a valuable tool in certain situations: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Debugging Low-Level Issues:</a:t>
            </a:r>
            <a:r>
              <a:rPr kumimoji="0" lang="en-US" altLang="en-US" sz="1800" b="0" i="0" u="none" strike="noStrike" cap="none" normalizeH="0" baseline="0" dirty="0">
                <a:ln>
                  <a:noFill/>
                </a:ln>
                <a:solidFill>
                  <a:schemeClr val="tx1"/>
                </a:solidFill>
                <a:effectLst/>
                <a:latin typeface="Arial" panose="020B0604020202020204" pitchFamily="34" charset="0"/>
              </a:rPr>
              <a:t> If you encounter issues at a very low level (e.g., kernel panics, boot failures), examining the raw binary data of the kernel image or specific system files with a hex editor can sometimes provide insights. You might be able to identify corrupted bytes or unexpected values.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Patching Binary Files (Advanced Use with Caution):</a:t>
            </a:r>
            <a:r>
              <a:rPr kumimoji="0" lang="en-US" altLang="en-US" sz="1800" b="0" i="0" u="none" strike="noStrike" cap="none" normalizeH="0" baseline="0" dirty="0">
                <a:ln>
                  <a:noFill/>
                </a:ln>
                <a:solidFill>
                  <a:schemeClr val="tx1"/>
                </a:solidFill>
                <a:effectLst/>
                <a:latin typeface="Arial" panose="020B0604020202020204" pitchFamily="34" charset="0"/>
              </a:rPr>
              <a:t> Experienced developers might use a hex editor to directly modify compiled kernel modules or other binary files </a:t>
            </a:r>
            <a:r>
              <a:rPr kumimoji="0" lang="en-US" altLang="en-US" sz="1800" b="1" i="0" u="none" strike="noStrike" cap="none" normalizeH="0" baseline="0" dirty="0">
                <a:ln>
                  <a:noFill/>
                </a:ln>
                <a:solidFill>
                  <a:schemeClr val="tx1"/>
                </a:solidFill>
                <a:effectLst/>
                <a:latin typeface="Arial" panose="020B0604020202020204" pitchFamily="34" charset="0"/>
              </a:rPr>
              <a:t>with extreme caution</a:t>
            </a:r>
            <a:r>
              <a:rPr kumimoji="0" lang="en-US" altLang="en-US" sz="1800" b="0" i="0" u="none" strike="noStrike" cap="none" normalizeH="0" baseline="0" dirty="0">
                <a:ln>
                  <a:noFill/>
                </a:ln>
                <a:solidFill>
                  <a:schemeClr val="tx1"/>
                </a:solidFill>
                <a:effectLst/>
                <a:latin typeface="Arial" panose="020B0604020202020204" pitchFamily="34" charset="0"/>
              </a:rPr>
              <a:t>. This is a risky approach and should only be attempted if you fully understand the implications and potential for introducing instability or security vulnerabilities. It's generally preferable to make changes at the source code level and rebuild.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Inspecting Boot Sectors or File Headers:</a:t>
            </a:r>
            <a:r>
              <a:rPr kumimoji="0" lang="en-US" altLang="en-US" sz="1800" b="0" i="0" u="none" strike="noStrike" cap="none" normalizeH="0" baseline="0" dirty="0">
                <a:ln>
                  <a:noFill/>
                </a:ln>
                <a:solidFill>
                  <a:schemeClr val="tx1"/>
                </a:solidFill>
                <a:effectLst/>
                <a:latin typeface="Arial" panose="020B0604020202020204" pitchFamily="34" charset="0"/>
              </a:rPr>
              <a:t> In rare cases, examining the boot sector of a disk or file headers (e.g., ELF headers) with a hex editor can be helpful for troubleshooting certain boot-related issues or understanding file formats.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251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325E-2302-57E0-622D-C2C2AC5F61AF}"/>
              </a:ext>
            </a:extLst>
          </p:cNvPr>
          <p:cNvSpPr>
            <a:spLocks noGrp="1"/>
          </p:cNvSpPr>
          <p:nvPr>
            <p:ph type="title"/>
          </p:nvPr>
        </p:nvSpPr>
        <p:spPr/>
        <p:txBody>
          <a:bodyPr/>
          <a:lstStyle/>
          <a:p>
            <a:endParaRPr lang="en-US" dirty="0"/>
          </a:p>
        </p:txBody>
      </p:sp>
      <p:sp>
        <p:nvSpPr>
          <p:cNvPr id="4" name="Rectangle 1">
            <a:extLst>
              <a:ext uri="{FF2B5EF4-FFF2-40B4-BE49-F238E27FC236}">
                <a16:creationId xmlns:a16="http://schemas.microsoft.com/office/drawing/2014/main" id="{1A6E4BD7-1288-A834-76CF-07B6DB95108F}"/>
              </a:ext>
            </a:extLst>
          </p:cNvPr>
          <p:cNvSpPr>
            <a:spLocks noGrp="1" noChangeArrowheads="1"/>
          </p:cNvSpPr>
          <p:nvPr>
            <p:ph idx="1"/>
          </p:nvPr>
        </p:nvSpPr>
        <p:spPr bwMode="auto">
          <a:xfrm>
            <a:off x="1967696" y="1649890"/>
            <a:ext cx="947882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Q7.Why VS Code is Recommended as a Text Editor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VS Code (Visual Studio Code) is a popular choice for kernel development due to its extensive features and customization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Works seamlessly on Windows, macOS, and Linux, important for development environments that might use different operating systems.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Syntax Highlighting and Code Completion:</a:t>
            </a:r>
            <a:r>
              <a:rPr kumimoji="0" lang="en-US" altLang="en-US" sz="1800" b="0" i="0" u="none" strike="noStrike" cap="none" normalizeH="0" baseline="0" dirty="0">
                <a:ln>
                  <a:noFill/>
                </a:ln>
                <a:solidFill>
                  <a:schemeClr val="tx1"/>
                </a:solidFill>
                <a:effectLst/>
                <a:latin typeface="Arial" panose="020B0604020202020204" pitchFamily="34" charset="0"/>
              </a:rPr>
              <a:t> Supports various programming languages, including C and assembly, providing visual cues and suggestions that improve code readability and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Debugging Tools:</a:t>
            </a:r>
            <a:r>
              <a:rPr kumimoji="0" lang="en-US" altLang="en-US" sz="1800" b="0" i="0" u="none" strike="noStrike" cap="none" normalizeH="0" baseline="0" dirty="0">
                <a:ln>
                  <a:noFill/>
                </a:ln>
                <a:solidFill>
                  <a:schemeClr val="tx1"/>
                </a:solidFill>
                <a:effectLst/>
                <a:latin typeface="Arial" panose="020B0604020202020204" pitchFamily="34" charset="0"/>
              </a:rPr>
              <a:t> Integrates well with debuggers like GDB, allowing you to step through code, set breakpoints, and inspect variables within the editor.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Git Integration:</a:t>
            </a:r>
            <a:r>
              <a:rPr kumimoji="0" lang="en-US" altLang="en-US" sz="1800" b="0" i="0" u="none" strike="noStrike" cap="none" normalizeH="0" baseline="0" dirty="0">
                <a:ln>
                  <a:noFill/>
                </a:ln>
                <a:solidFill>
                  <a:schemeClr val="tx1"/>
                </a:solidFill>
                <a:effectLst/>
                <a:latin typeface="Arial" panose="020B0604020202020204" pitchFamily="34" charset="0"/>
              </a:rPr>
              <a:t> Provides built-in Git support for version control, making collaborative development and tracking changes easier.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Extensive Extensions:</a:t>
            </a:r>
            <a:r>
              <a:rPr kumimoji="0" lang="en-US" altLang="en-US" sz="1800" b="0" i="0" u="none" strike="noStrike" cap="none" normalizeH="0" baseline="0" dirty="0">
                <a:ln>
                  <a:noFill/>
                </a:ln>
                <a:solidFill>
                  <a:schemeClr val="tx1"/>
                </a:solidFill>
                <a:effectLst/>
                <a:latin typeface="Arial" panose="020B0604020202020204" pitchFamily="34" charset="0"/>
              </a:rPr>
              <a:t> Offers a vast ecosystem of extensions that can enhance functionality specific to kernel development tasks, such as kernel debugging extensions or code linters.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Lightweight and Customizable:</a:t>
            </a:r>
            <a:r>
              <a:rPr kumimoji="0" lang="en-US" altLang="en-US" sz="1800" b="0" i="0" u="none" strike="noStrike" cap="none" normalizeH="0" baseline="0" dirty="0">
                <a:ln>
                  <a:noFill/>
                </a:ln>
                <a:solidFill>
                  <a:schemeClr val="tx1"/>
                </a:solidFill>
                <a:effectLst/>
                <a:latin typeface="Arial" panose="020B0604020202020204" pitchFamily="34" charset="0"/>
              </a:rPr>
              <a:t> Runs smoothly on most systems and can be tailored to your preferences with themes, </a:t>
            </a:r>
            <a:r>
              <a:rPr kumimoji="0" lang="en-US" altLang="en-US" sz="1800" b="0" i="0" u="none" strike="noStrike" cap="none" normalizeH="0" baseline="0" dirty="0" err="1">
                <a:ln>
                  <a:noFill/>
                </a:ln>
                <a:solidFill>
                  <a:schemeClr val="tx1"/>
                </a:solidFill>
                <a:effectLst/>
                <a:latin typeface="Arial" panose="020B0604020202020204" pitchFamily="34" charset="0"/>
              </a:rPr>
              <a:t>keybindings</a:t>
            </a:r>
            <a:r>
              <a:rPr kumimoji="0" lang="en-US" altLang="en-US" sz="1800" b="0" i="0" u="none" strike="noStrike" cap="none" normalizeH="0" baseline="0" dirty="0">
                <a:ln>
                  <a:noFill/>
                </a:ln>
                <a:solidFill>
                  <a:schemeClr val="tx1"/>
                </a:solidFill>
                <a:effectLst/>
                <a:latin typeface="Arial" panose="020B0604020202020204" pitchFamily="34" charset="0"/>
              </a:rPr>
              <a:t>, and settings.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669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ACB7-D25C-81C5-FF6D-F20933CBBB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5D51DD-D17B-1D6E-DA97-892B8274BF5E}"/>
              </a:ext>
            </a:extLst>
          </p:cNvPr>
          <p:cNvSpPr>
            <a:spLocks noGrp="1"/>
          </p:cNvSpPr>
          <p:nvPr>
            <p:ph idx="1"/>
          </p:nvPr>
        </p:nvSpPr>
        <p:spPr/>
        <p:txBody>
          <a:bodyPr/>
          <a:lstStyle/>
          <a:p>
            <a:pPr marL="0" indent="0">
              <a:buNone/>
            </a:pPr>
            <a:r>
              <a:rPr lang="en-US" b="1" dirty="0"/>
              <a:t>Q8.What is NASM?</a:t>
            </a:r>
            <a:endParaRPr lang="en-US" dirty="0"/>
          </a:p>
          <a:p>
            <a:r>
              <a:rPr lang="en-US" dirty="0"/>
              <a:t>NASM (The Netwide Assembler) is a popular open-source assembler that can translate human-readable assembly language code into machine code for various architectures, including x86, PowerPC, ARM, and more. It is commonly used in kernel development to write assembly routines that interact directly with hardware or perform low-level operations.</a:t>
            </a:r>
          </a:p>
          <a:p>
            <a:endParaRPr lang="en-US" dirty="0"/>
          </a:p>
        </p:txBody>
      </p:sp>
    </p:spTree>
    <p:extLst>
      <p:ext uri="{BB962C8B-B14F-4D97-AF65-F5344CB8AC3E}">
        <p14:creationId xmlns:p14="http://schemas.microsoft.com/office/powerpoint/2010/main" val="283575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D52E-A16B-1DAF-45D1-C58B9C22FC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2EFA53-BD6A-A99B-13C2-013CBB9BF9BE}"/>
              </a:ext>
            </a:extLst>
          </p:cNvPr>
          <p:cNvSpPr>
            <a:spLocks noGrp="1"/>
          </p:cNvSpPr>
          <p:nvPr>
            <p:ph idx="1"/>
          </p:nvPr>
        </p:nvSpPr>
        <p:spPr/>
        <p:txBody>
          <a:bodyPr>
            <a:normAutofit lnSpcReduction="10000"/>
          </a:bodyPr>
          <a:lstStyle/>
          <a:p>
            <a:pPr marL="0" indent="0">
              <a:buNone/>
            </a:pPr>
            <a:r>
              <a:rPr lang="en-US" b="1" dirty="0"/>
              <a:t>Q9. What is SASM (and How Does It Differ from NASM)?</a:t>
            </a:r>
            <a:endParaRPr lang="en-US" dirty="0"/>
          </a:p>
          <a:p>
            <a:r>
              <a:rPr lang="en-US" dirty="0"/>
              <a:t>SASM (Symbolic Assembler) is another assembler option, but it is less widely used than NASM in modern kernel development. Here's a comparison:</a:t>
            </a:r>
          </a:p>
          <a:p>
            <a:r>
              <a:rPr lang="en-US" dirty="0"/>
              <a:t>| Feature | NASM | SASM | |-------------------------|-----------------------------------------------|-------------------------------------------------| | Open Source | Yes | No (commercial or free according to version) | | Architecture Support | x86, PowerPC, ARM, and others | Primarily x86 | | Macro Support | Yes | Yes | | Popularity in Kernel Dev | More common (due to open source and multi-arch) | Less common | | Community and Resources | Larger, more active community | Smaller community |</a:t>
            </a:r>
          </a:p>
          <a:p>
            <a:endParaRPr lang="en-US" dirty="0"/>
          </a:p>
        </p:txBody>
      </p:sp>
    </p:spTree>
    <p:extLst>
      <p:ext uri="{BB962C8B-B14F-4D97-AF65-F5344CB8AC3E}">
        <p14:creationId xmlns:p14="http://schemas.microsoft.com/office/powerpoint/2010/main" val="2566843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2929</Words>
  <Application>Microsoft Office PowerPoint</Application>
  <PresentationFormat>Widescreen</PresentationFormat>
  <Paragraphs>161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Unicode MS</vt:lpstr>
      <vt:lpstr>Calibri</vt:lpstr>
      <vt:lpstr>Calibri Light</vt:lpstr>
      <vt:lpstr>Office Theme</vt:lpstr>
      <vt:lpstr>HOBBY TEST-ANSWERS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OSEE David</dc:creator>
  <cp:lastModifiedBy>OSEE David</cp:lastModifiedBy>
  <cp:revision>2</cp:revision>
  <dcterms:created xsi:type="dcterms:W3CDTF">2024-12-31T19:02:43Z</dcterms:created>
  <dcterms:modified xsi:type="dcterms:W3CDTF">2025-01-01T04:40:22Z</dcterms:modified>
</cp:coreProperties>
</file>