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1" r:id="rId4"/>
    <p:sldId id="288" r:id="rId5"/>
    <p:sldId id="294" r:id="rId6"/>
    <p:sldId id="263" r:id="rId7"/>
    <p:sldId id="295" r:id="rId8"/>
    <p:sldId id="296" r:id="rId9"/>
    <p:sldId id="297" r:id="rId10"/>
    <p:sldId id="278" r:id="rId11"/>
    <p:sldId id="279" r:id="rId12"/>
    <p:sldId id="285" r:id="rId13"/>
    <p:sldId id="298" r:id="rId14"/>
    <p:sldId id="286" r:id="rId15"/>
    <p:sldId id="299" r:id="rId16"/>
    <p:sldId id="300" r:id="rId17"/>
    <p:sldId id="287" r:id="rId18"/>
    <p:sldId id="280" r:id="rId19"/>
    <p:sldId id="281" r:id="rId20"/>
    <p:sldId id="282" r:id="rId21"/>
    <p:sldId id="301" r:id="rId22"/>
    <p:sldId id="302" r:id="rId23"/>
    <p:sldId id="290" r:id="rId24"/>
    <p:sldId id="311" r:id="rId25"/>
    <p:sldId id="291" r:id="rId26"/>
    <p:sldId id="264" r:id="rId27"/>
    <p:sldId id="304" r:id="rId28"/>
    <p:sldId id="305" r:id="rId29"/>
    <p:sldId id="303" r:id="rId30"/>
    <p:sldId id="306" r:id="rId31"/>
    <p:sldId id="312" r:id="rId32"/>
    <p:sldId id="292" r:id="rId33"/>
    <p:sldId id="267" r:id="rId34"/>
    <p:sldId id="307" r:id="rId35"/>
    <p:sldId id="308" r:id="rId36"/>
    <p:sldId id="309" r:id="rId37"/>
    <p:sldId id="310" r:id="rId38"/>
    <p:sldId id="313" r:id="rId39"/>
    <p:sldId id="293" r:id="rId40"/>
    <p:sldId id="270" r:id="rId41"/>
    <p:sldId id="314" r:id="rId42"/>
    <p:sldId id="315" r:id="rId43"/>
    <p:sldId id="275" r:id="rId44"/>
    <p:sldId id="276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EBFADC"/>
    <a:srgbClr val="0070C0"/>
    <a:srgbClr val="92D050"/>
    <a:srgbClr val="C00000"/>
    <a:srgbClr val="5B9BD5"/>
    <a:srgbClr val="C0C0C0"/>
    <a:srgbClr val="B2B2B2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0455-4E93-4492-BEA7-FD5BE09DB9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965B-5E63-443B-BDAC-18483EE15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FE0-F830-4995-A310-2876C3755A3A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A9EE-FD1A-40BB-ABED-6827F6BDC079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B7C-D29C-4F1B-B13F-519A64912CCD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369B-F6FF-4CEE-97B2-26FC1571FC4C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A89-1144-4852-AFD8-7AE15C12A2CF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042B-7618-4A19-B9D5-0CAF3E3EAE2A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B03-61FB-4284-98D0-86A14FF1B298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A485-A6C0-4F02-BE1E-634855EC7213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4D6-7AF5-4CF4-8EA8-998886FF244D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A44-9C5A-4956-8DED-2442EEB3F5B0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029-1BB5-49C6-848E-5B537A267C95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16C-A81B-405B-921D-E57A046575C1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60043" y="4349365"/>
            <a:ext cx="3442624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応用編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項目名を変更する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のテーブルと関連付け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したくない</a:t>
            </a:r>
            <a:endParaRPr lang="en-US" altLang="ja-JP" sz="3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項目名を</a:t>
            </a: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揃える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en-US" altLang="ja-JP" sz="3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・そもそも項目名が分かりにくい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営業番号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</a:t>
            </a:r>
            <a:r>
              <a:rPr lang="en-US" altLang="ja-JP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  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担当者氏名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自由にデータモデルを構築可能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4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/>
          <p:cNvSpPr/>
          <p:nvPr/>
        </p:nvSpPr>
        <p:spPr>
          <a:xfrm>
            <a:off x="6039853" y="1447800"/>
            <a:ext cx="5810541" cy="4880811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複数テーブルの利用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4751"/>
            <a:ext cx="6749716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1052226" y="2152796"/>
            <a:ext cx="6525596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5054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75" y="2067576"/>
            <a:ext cx="3156358" cy="66769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1662459" y="243670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680118" y="4578495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97234" y="3755661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7610405" y="3206404"/>
            <a:ext cx="2697480" cy="2697480"/>
          </a:xfrm>
          <a:prstGeom prst="donut">
            <a:avLst>
              <a:gd name="adj" fmla="val 9659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009821" y="3183332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77752" y="4821904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9321712" y="4813516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C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7" y="1627580"/>
            <a:ext cx="4210965" cy="3956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25" y="1367961"/>
            <a:ext cx="3927078" cy="23302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61" y="3711731"/>
            <a:ext cx="3595879" cy="26495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28" y="3860142"/>
            <a:ext cx="3595879" cy="26495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132" y="4024639"/>
            <a:ext cx="3595879" cy="26495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940" y="4172567"/>
            <a:ext cx="3595879" cy="264959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2259" y="1508232"/>
            <a:ext cx="4210965" cy="395665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複数のテーブルのロード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035617" y="4538359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192945" y="3349046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469174" y="1849466"/>
            <a:ext cx="537159" cy="16223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3109941" y="2782991"/>
            <a:ext cx="2980656" cy="548013"/>
          </a:xfrm>
          <a:prstGeom prst="wedgeRoundRectCallout">
            <a:avLst>
              <a:gd name="adj1" fmla="val 55253"/>
              <a:gd name="adj2" fmla="val 3618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複数選択して開く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425416" y="5036217"/>
            <a:ext cx="2980656" cy="548013"/>
          </a:xfrm>
          <a:prstGeom prst="wedgeRoundRectCallout">
            <a:avLst>
              <a:gd name="adj1" fmla="val 37895"/>
              <a:gd name="adj2" fmla="val -955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7237317" y="6569852"/>
            <a:ext cx="505344" cy="15045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3793900" y="5952721"/>
            <a:ext cx="3278722" cy="548013"/>
          </a:xfrm>
          <a:prstGeom prst="wedgeRoundRectCallout">
            <a:avLst>
              <a:gd name="adj1" fmla="val 57271"/>
              <a:gd name="adj2" fmla="val 383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それぞれ内容確認して終了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8317822" y="1253101"/>
            <a:ext cx="3433106" cy="548013"/>
          </a:xfrm>
          <a:prstGeom prst="wedgeRoundRectCallout">
            <a:avLst>
              <a:gd name="adj1" fmla="val -57367"/>
              <a:gd name="adj2" fmla="val 4715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追加内容を確認・リロード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51" y="1280845"/>
            <a:ext cx="5324666" cy="495701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複数テーブルのロード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06575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95772" y="6127314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複数テーブルをロードできた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9" y="1934947"/>
            <a:ext cx="3493563" cy="30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20" y="2714105"/>
            <a:ext cx="3842919" cy="33634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916950"/>
            <a:ext cx="4210965" cy="395665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複数テーブルの連結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顧客マスタと地域マスタを連結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05851" y="2036097"/>
            <a:ext cx="2980656" cy="548013"/>
          </a:xfrm>
          <a:prstGeom prst="wedgeRoundRectCallout">
            <a:avLst>
              <a:gd name="adj1" fmla="val -19424"/>
              <a:gd name="adj2" fmla="val 3179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データリロード実行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88199" y="3067621"/>
            <a:ext cx="2692675" cy="128781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>
          <a:xfrm>
            <a:off x="8512728" y="6337543"/>
            <a:ext cx="2743200" cy="365125"/>
          </a:xfrm>
        </p:spPr>
        <p:txBody>
          <a:bodyPr/>
          <a:lstStyle/>
          <a:p>
            <a:fld id="{32434BE6-A654-4079-AF98-025CA6EB6950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302510" y="2396924"/>
            <a:ext cx="5280414" cy="3653191"/>
          </a:xfrm>
          <a:prstGeom prst="wedgeRoundRectCallout">
            <a:avLst>
              <a:gd name="adj1" fmla="val -61020"/>
              <a:gd name="adj2" fmla="val -116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タの直後に地域マスタのロード文を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移動し、ロード文の間に</a:t>
            </a:r>
            <a:r>
              <a:rPr kumimoji="1" lang="en-US" altLang="ja-JP" sz="3000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を追記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96" y="2692558"/>
            <a:ext cx="4817555" cy="22820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2721392" y="3655299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7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890861"/>
            <a:ext cx="5532120" cy="44833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3" y="1876903"/>
            <a:ext cx="4840605" cy="450637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複数テーブルの連結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057824" y="5706410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95772" y="6127314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テーブル連結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(JOIN)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5113421" y="3305925"/>
            <a:ext cx="977176" cy="1648327"/>
          </a:xfrm>
          <a:prstGeom prst="rightArrow">
            <a:avLst>
              <a:gd name="adj1" fmla="val 74817"/>
              <a:gd name="adj2" fmla="val 70932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5975774" y="1450454"/>
            <a:ext cx="3179302" cy="832502"/>
          </a:xfrm>
          <a:prstGeom prst="wedgeRoundRectCallout">
            <a:avLst>
              <a:gd name="adj1" fmla="val 31426"/>
              <a:gd name="adj2" fmla="val 6155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地域マスタの項目が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マスタに統合された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5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37664"/>
          <a:stretch/>
        </p:blipFill>
        <p:spPr>
          <a:xfrm>
            <a:off x="6667818" y="1296654"/>
            <a:ext cx="4172636" cy="5424821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Synthetic Table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60487" y="1396140"/>
            <a:ext cx="5739461" cy="943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36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シンセティックテーブル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とは？</a:t>
            </a:r>
            <a:endParaRPr lang="en-US" altLang="ja-JP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(Synthetic Table)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22185" y="2468109"/>
            <a:ext cx="5054132" cy="1846596"/>
          </a:xfrm>
          <a:prstGeom prst="wedgeRoundRectCallout">
            <a:avLst>
              <a:gd name="adj1" fmla="val 68663"/>
              <a:gd name="adj2" fmla="val -2571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数項目の関連付けで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情報管理のために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自動生成されるテーブル</a:t>
            </a:r>
            <a:endParaRPr kumimoji="1" lang="ja-JP" altLang="en-US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47287" y="2174313"/>
            <a:ext cx="1659039" cy="141109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11746" y="4545804"/>
            <a:ext cx="5217692" cy="2035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自動生成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される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正規化しなくても</a:t>
            </a:r>
            <a:r>
              <a:rPr lang="ja-JP" altLang="en-US" sz="2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テーブルが関連づく</a:t>
            </a:r>
            <a:endParaRPr lang="en-US" altLang="ja-JP" sz="2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単一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ja-JP" altLang="en-US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パフォーマンスが落ちる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リソースを</a:t>
            </a:r>
            <a:r>
              <a:rPr lang="ja-JP" altLang="en-US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余分に消費する 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5053263" y="6015174"/>
            <a:ext cx="5988329" cy="842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便利だがデメリットも理解して使う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テーブル利用の基本方針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4751"/>
            <a:ext cx="5052920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51201" y="5312403"/>
            <a:ext cx="208100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6134713" y="1224751"/>
            <a:ext cx="5071161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</a:t>
            </a:r>
            <a:r>
              <a:rPr lang="en-US" altLang="ja-JP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899629" y="1996741"/>
            <a:ext cx="4851466" cy="359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関連が弱いデータ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→「営業員マスタ」と「活動記録」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１：多</a:t>
            </a:r>
            <a:r>
              <a:rPr lang="ja-JP" altLang="en-US" sz="2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関係の場合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「商品マスタ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」：「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売上明細」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248296" y="5312403"/>
            <a:ext cx="208100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6677865" y="1996741"/>
            <a:ext cx="5365745" cy="359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関連が強いデータ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→「売上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_1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月」と「売上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_2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18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8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項目名がほとんど同じものは自動結合される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１：</a:t>
            </a:r>
            <a:r>
              <a:rPr lang="en-US" altLang="ja-JP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または包含関係の場合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「顧客マスタ」：「地域マスタ」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7131896" y="4973886"/>
            <a:ext cx="3686623" cy="67703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7131896" y="5757903"/>
            <a:ext cx="3686623" cy="67703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840009" y="5466853"/>
            <a:ext cx="1563077" cy="511062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endParaRPr lang="ja-JP" altLang="en-US" sz="3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40081" y="1236783"/>
            <a:ext cx="82177" cy="5496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直方体 5"/>
          <p:cNvSpPr/>
          <p:nvPr/>
        </p:nvSpPr>
        <p:spPr>
          <a:xfrm>
            <a:off x="1106906" y="1609087"/>
            <a:ext cx="10022306" cy="494776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16" y="2382775"/>
            <a:ext cx="3156358" cy="66769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4069429" y="2939178"/>
            <a:ext cx="4778751" cy="2967228"/>
          </a:xfrm>
          <a:prstGeom prst="donut">
            <a:avLst>
              <a:gd name="adj" fmla="val 9659"/>
            </a:avLst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162318" y="2716620"/>
            <a:ext cx="251801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839460" y="4870032"/>
            <a:ext cx="2550344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7539388" y="4861644"/>
            <a:ext cx="2549635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C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5591479" y="4952922"/>
            <a:ext cx="1726490" cy="1603932"/>
          </a:xfrm>
          <a:prstGeom prst="mathMultiply">
            <a:avLst>
              <a:gd name="adj1" fmla="val 12889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5546210" y="3228175"/>
            <a:ext cx="1719385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A, C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3230177" y="5338415"/>
            <a:ext cx="1891324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A, B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7868543" y="5338415"/>
            <a:ext cx="1891324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B, C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 ： 項目関連付けエラー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46747" y="1639173"/>
            <a:ext cx="3633537" cy="3680322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案件明細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836120" y="1639173"/>
            <a:ext cx="3595272" cy="220394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取引先情報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836119" y="4177636"/>
            <a:ext cx="3595273" cy="2403637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商品情報</a:t>
            </a:r>
            <a:endParaRPr lang="ja-JP" altLang="en-US" sz="25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80674" y="2271119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</a:t>
            </a: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780674" y="2734344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780674" y="319894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780674" y="366217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売上日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1780674" y="413450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売上数量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780674" y="460683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売上金額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7521754" y="22749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7521754" y="2734344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7521754" y="320281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521754" y="486323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7521754" y="532646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521754" y="580467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曲線コネクタ 15"/>
          <p:cNvCxnSpPr>
            <a:stCxn id="26" idx="3"/>
            <a:endCxn id="31" idx="1"/>
          </p:cNvCxnSpPr>
          <p:nvPr/>
        </p:nvCxnSpPr>
        <p:spPr>
          <a:xfrm flipV="1">
            <a:off x="3934326" y="2507289"/>
            <a:ext cx="3587428" cy="459356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27" idx="3"/>
            <a:endCxn id="34" idx="1"/>
          </p:cNvCxnSpPr>
          <p:nvPr/>
        </p:nvCxnSpPr>
        <p:spPr>
          <a:xfrm>
            <a:off x="3934326" y="3431247"/>
            <a:ext cx="3587428" cy="1664290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>
            <a:stCxn id="33" idx="3"/>
            <a:endCxn id="37" idx="3"/>
          </p:cNvCxnSpPr>
          <p:nvPr/>
        </p:nvCxnSpPr>
        <p:spPr>
          <a:xfrm>
            <a:off x="9675406" y="3435116"/>
            <a:ext cx="12700" cy="2601860"/>
          </a:xfrm>
          <a:prstGeom prst="curvedConnector3">
            <a:avLst>
              <a:gd name="adj1" fmla="val 1800000"/>
            </a:avLst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乗算記号 47"/>
          <p:cNvSpPr/>
          <p:nvPr/>
        </p:nvSpPr>
        <p:spPr>
          <a:xfrm>
            <a:off x="9369475" y="4039874"/>
            <a:ext cx="1072014" cy="905377"/>
          </a:xfrm>
          <a:prstGeom prst="mathMultiply">
            <a:avLst>
              <a:gd name="adj1" fmla="val 12889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吹き出し 48"/>
          <p:cNvSpPr/>
          <p:nvPr/>
        </p:nvSpPr>
        <p:spPr>
          <a:xfrm>
            <a:off x="9353078" y="2903145"/>
            <a:ext cx="2627523" cy="1087510"/>
          </a:xfrm>
          <a:prstGeom prst="wedgeRoundRectCallout">
            <a:avLst>
              <a:gd name="adj1" fmla="val -29428"/>
              <a:gd name="adj2" fmla="val 7465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実際には関連のない</a:t>
            </a:r>
            <a:endParaRPr kumimoji="1" lang="en-US" altLang="ja-JP" sz="2000" b="1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データの連結</a:t>
            </a:r>
            <a:endParaRPr kumimoji="1" lang="ja-JP" altLang="en-US" sz="20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262499" y="5714264"/>
            <a:ext cx="6503269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600" b="1" spc="300" dirty="0" smtClean="0">
                <a:ln w="6350">
                  <a:noFill/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同じ項目名は自動で関連付け</a:t>
            </a:r>
            <a:endParaRPr lang="en-US" altLang="ja-JP" sz="3600" b="1" spc="300" dirty="0" smtClean="0">
              <a:ln w="6350">
                <a:noFill/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3229388" y="2320177"/>
            <a:ext cx="5071161" cy="2804470"/>
            <a:chOff x="2808271" y="2571698"/>
            <a:chExt cx="5071161" cy="2804470"/>
          </a:xfrm>
        </p:grpSpPr>
        <p:grpSp>
          <p:nvGrpSpPr>
            <p:cNvPr id="58" name="グループ化 57"/>
            <p:cNvGrpSpPr/>
            <p:nvPr/>
          </p:nvGrpSpPr>
          <p:grpSpPr>
            <a:xfrm flipH="1">
              <a:off x="4131473" y="2571698"/>
              <a:ext cx="2497609" cy="2804470"/>
              <a:chOff x="4184671" y="2571698"/>
              <a:chExt cx="2521878" cy="2804470"/>
            </a:xfrm>
          </p:grpSpPr>
          <p:sp>
            <p:nvSpPr>
              <p:cNvPr id="53" name="山形 52"/>
              <p:cNvSpPr/>
              <p:nvPr/>
            </p:nvSpPr>
            <p:spPr>
              <a:xfrm rot="20700000">
                <a:off x="4799339" y="2571698"/>
                <a:ext cx="606241" cy="666864"/>
              </a:xfrm>
              <a:prstGeom prst="chevron">
                <a:avLst>
                  <a:gd name="adj" fmla="val 57939"/>
                </a:avLst>
              </a:prstGeom>
              <a:solidFill>
                <a:srgbClr val="C0000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山形 53"/>
              <p:cNvSpPr/>
              <p:nvPr/>
            </p:nvSpPr>
            <p:spPr>
              <a:xfrm rot="9000000">
                <a:off x="5565360" y="4709304"/>
                <a:ext cx="606241" cy="666864"/>
              </a:xfrm>
              <a:prstGeom prst="chevron">
                <a:avLst>
                  <a:gd name="adj" fmla="val 57939"/>
                </a:avLst>
              </a:prstGeom>
              <a:solidFill>
                <a:srgbClr val="C0000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禁止 56"/>
              <p:cNvSpPr/>
              <p:nvPr/>
            </p:nvSpPr>
            <p:spPr>
              <a:xfrm rot="5400000">
                <a:off x="4184671" y="2723958"/>
                <a:ext cx="2521878" cy="2521878"/>
              </a:xfrm>
              <a:prstGeom prst="noSmoking">
                <a:avLst>
                  <a:gd name="adj" fmla="val 8756"/>
                </a:avLst>
              </a:prstGeom>
              <a:solidFill>
                <a:srgbClr val="C00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タイトル 1"/>
            <p:cNvSpPr txBox="1">
              <a:spLocks/>
            </p:cNvSpPr>
            <p:nvPr/>
          </p:nvSpPr>
          <p:spPr>
            <a:xfrm>
              <a:off x="2808271" y="3368707"/>
              <a:ext cx="5071161" cy="1121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ja-JP" sz="7000" b="1" spc="-300" dirty="0" smtClean="0">
                  <a:ln w="28575">
                    <a:solidFill>
                      <a:schemeClr val="bg1"/>
                    </a:solidFill>
                  </a:ln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Data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8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6545" y="1379790"/>
            <a:ext cx="5396166" cy="68022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①高度なデータロード</a:t>
            </a:r>
            <a:endParaRPr kumimoji="1"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本日の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99629" y="2153156"/>
            <a:ext cx="4331768" cy="31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・項目名を変える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・複数テーブルの利用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・データループの回避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34691" y="1284819"/>
            <a:ext cx="4905605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②データ表示の応用</a:t>
            </a:r>
            <a:endParaRPr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365449" y="2153156"/>
            <a:ext cx="4331768" cy="31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・表示条件の設定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・値のグループ化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・表示書式の設定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794242" y="2545794"/>
            <a:ext cx="4054221" cy="284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Comment Out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271416" y="2545794"/>
            <a:ext cx="3350595" cy="284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IF()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CLASS()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NUM()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 rot="5400000">
            <a:off x="5611504" y="2460518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 rot="5400000">
            <a:off x="5611504" y="3208055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 rot="5400000">
            <a:off x="5611504" y="3928431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自由なデータ利用・チャート表示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4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5" grpId="0" animBg="1"/>
      <p:bldP spid="18" grpId="0" animBg="1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/>
          <p:cNvSpPr txBox="1">
            <a:spLocks/>
          </p:cNvSpPr>
          <p:nvPr/>
        </p:nvSpPr>
        <p:spPr>
          <a:xfrm>
            <a:off x="6836119" y="4177636"/>
            <a:ext cx="3595273" cy="2403637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商品情報</a:t>
            </a:r>
            <a:endParaRPr lang="ja-JP" altLang="en-US" sz="25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836120" y="1646162"/>
            <a:ext cx="3595272" cy="220394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取引先情報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7521754" y="319976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7521754" y="580162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データループの回避方法</a:t>
            </a:r>
            <a:endParaRPr lang="en-US" altLang="ja-JP" sz="60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46747" y="1646162"/>
            <a:ext cx="3633537" cy="3680322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案件明細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80674" y="226336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</a:t>
            </a: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780674" y="27265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780674" y="3191190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780674" y="365441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売上日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1780674" y="412674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売上数量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780674" y="4599079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売上金額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7521754" y="22749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7521754" y="273821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521754" y="486323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7521754" y="532646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曲線コネクタ 15"/>
          <p:cNvCxnSpPr>
            <a:stCxn id="26" idx="3"/>
            <a:endCxn id="31" idx="1"/>
          </p:cNvCxnSpPr>
          <p:nvPr/>
        </p:nvCxnSpPr>
        <p:spPr>
          <a:xfrm flipV="1">
            <a:off x="3934326" y="2507289"/>
            <a:ext cx="3587428" cy="451600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27" idx="3"/>
            <a:endCxn id="34" idx="1"/>
          </p:cNvCxnSpPr>
          <p:nvPr/>
        </p:nvCxnSpPr>
        <p:spPr>
          <a:xfrm>
            <a:off x="3934326" y="3423491"/>
            <a:ext cx="3587428" cy="1672046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470318" y="5435596"/>
            <a:ext cx="7197114" cy="1359618"/>
            <a:chOff x="470318" y="5435596"/>
            <a:chExt cx="7197114" cy="1359618"/>
          </a:xfrm>
        </p:grpSpPr>
        <p:sp>
          <p:nvSpPr>
            <p:cNvPr id="50" name="タイトル 1"/>
            <p:cNvSpPr txBox="1">
              <a:spLocks/>
            </p:cNvSpPr>
            <p:nvPr/>
          </p:nvSpPr>
          <p:spPr>
            <a:xfrm>
              <a:off x="470318" y="5435596"/>
              <a:ext cx="7197114" cy="6965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ja-JP" altLang="en-US" sz="3200" b="1" spc="300" dirty="0" smtClean="0">
                  <a:ln w="6350">
                    <a:noFill/>
                  </a:ln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項目が一意につながるよう</a:t>
              </a:r>
              <a:endParaRPr lang="en-US" altLang="ja-JP" sz="3200" b="1" spc="300" dirty="0" smtClean="0">
                <a:ln w="6350">
                  <a:noFill/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タイトル 1"/>
            <p:cNvSpPr txBox="1">
              <a:spLocks/>
            </p:cNvSpPr>
            <p:nvPr/>
          </p:nvSpPr>
          <p:spPr>
            <a:xfrm>
              <a:off x="1762000" y="5952389"/>
              <a:ext cx="5719764" cy="8428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ja-JP" altLang="en-US" sz="3000" b="1" spc="300" dirty="0" smtClean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意味の無いつながりを切る</a:t>
              </a:r>
              <a:endParaRPr lang="en-US" altLang="ja-JP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2" name="曲線コネクタ 41"/>
          <p:cNvCxnSpPr>
            <a:stCxn id="33" idx="3"/>
            <a:endCxn id="37" idx="3"/>
          </p:cNvCxnSpPr>
          <p:nvPr/>
        </p:nvCxnSpPr>
        <p:spPr>
          <a:xfrm>
            <a:off x="9675406" y="3435116"/>
            <a:ext cx="12700" cy="2601860"/>
          </a:xfrm>
          <a:prstGeom prst="curvedConnector3">
            <a:avLst>
              <a:gd name="adj1" fmla="val 1800000"/>
            </a:avLst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521754" y="2429520"/>
            <a:ext cx="4397064" cy="1237897"/>
            <a:chOff x="7521754" y="2429520"/>
            <a:chExt cx="4397064" cy="1237897"/>
          </a:xfrm>
        </p:grpSpPr>
        <p:sp>
          <p:nvSpPr>
            <p:cNvPr id="33" name="タイトル 1"/>
            <p:cNvSpPr txBox="1">
              <a:spLocks/>
            </p:cNvSpPr>
            <p:nvPr/>
          </p:nvSpPr>
          <p:spPr>
            <a:xfrm>
              <a:off x="7521754" y="3202815"/>
              <a:ext cx="2153652" cy="46460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取引先</a:t>
              </a:r>
              <a:r>
                <a:rPr lang="en-US" altLang="ja-JP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_</a:t>
              </a: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更新日時</a:t>
              </a:r>
              <a:endParaRPr lang="ja-JP" altLang="en-US" sz="2000" b="1" i="1" spc="-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角丸四角形吹き出し 48"/>
            <p:cNvSpPr/>
            <p:nvPr/>
          </p:nvSpPr>
          <p:spPr>
            <a:xfrm>
              <a:off x="9291295" y="2429520"/>
              <a:ext cx="2627523" cy="675258"/>
            </a:xfrm>
            <a:prstGeom prst="wedgeRoundRectCallout">
              <a:avLst>
                <a:gd name="adj1" fmla="val -37423"/>
                <a:gd name="adj2" fmla="val 71247"/>
                <a:gd name="adj3" fmla="val 16667"/>
              </a:avLst>
            </a:prstGeom>
            <a:solidFill>
              <a:srgbClr val="FFFFFF">
                <a:alpha val="69804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固有の名前に変更</a:t>
              </a:r>
              <a:endParaRPr kumimoji="1" lang="ja-JP" altLang="en-US" sz="20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7521754" y="5196433"/>
            <a:ext cx="4057842" cy="1072844"/>
            <a:chOff x="7521754" y="5196433"/>
            <a:chExt cx="4057842" cy="1072844"/>
          </a:xfrm>
        </p:grpSpPr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7521754" y="5804675"/>
              <a:ext cx="2153652" cy="46460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ja-JP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//</a:t>
              </a: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更新日時</a:t>
              </a:r>
              <a:endParaRPr lang="ja-JP" altLang="en-US" sz="2000" b="1" i="1" spc="-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角丸四角形吹き出し 35"/>
            <p:cNvSpPr/>
            <p:nvPr/>
          </p:nvSpPr>
          <p:spPr>
            <a:xfrm>
              <a:off x="9408090" y="5196433"/>
              <a:ext cx="2171506" cy="675258"/>
            </a:xfrm>
            <a:prstGeom prst="wedgeRoundRectCallout">
              <a:avLst>
                <a:gd name="adj1" fmla="val -37423"/>
                <a:gd name="adj2" fmla="val 71247"/>
                <a:gd name="adj3" fmla="val 16667"/>
              </a:avLst>
            </a:prstGeom>
            <a:solidFill>
              <a:srgbClr val="FFFFFF">
                <a:alpha val="69804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コメントアウト</a:t>
              </a:r>
              <a:endParaRPr kumimoji="1" lang="ja-JP" altLang="en-US" sz="20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5" name="ドーナツ 44"/>
          <p:cNvSpPr/>
          <p:nvPr/>
        </p:nvSpPr>
        <p:spPr>
          <a:xfrm>
            <a:off x="4339175" y="2627188"/>
            <a:ext cx="2697480" cy="2697480"/>
          </a:xfrm>
          <a:prstGeom prst="donut">
            <a:avLst>
              <a:gd name="adj" fmla="val 965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3797319" y="3182048"/>
            <a:ext cx="3810038" cy="14931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sz="8000" b="1" spc="-400" dirty="0" smtClean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8239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81" y="2087112"/>
            <a:ext cx="5689785" cy="33608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2" y="1821432"/>
            <a:ext cx="4840605" cy="450637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ループ構造を確認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06575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939081" y="5778295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修正後にリロード実行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76928" y="2863516"/>
            <a:ext cx="1148913" cy="46923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76928" y="4339757"/>
            <a:ext cx="1148913" cy="48455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 flipV="1">
            <a:off x="2572942" y="3841457"/>
            <a:ext cx="1044466" cy="463112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623944" y="3124818"/>
            <a:ext cx="784723" cy="21890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623944" y="4617442"/>
            <a:ext cx="784723" cy="21890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8174498" y="3981144"/>
            <a:ext cx="3179302" cy="832502"/>
          </a:xfrm>
          <a:prstGeom prst="wedgeRoundRectCallout">
            <a:avLst>
              <a:gd name="adj1" fmla="val -65453"/>
              <a:gd name="adj2" fmla="val 4277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コメントアウトする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181674" y="3953069"/>
            <a:ext cx="3162395" cy="979878"/>
          </a:xfrm>
          <a:prstGeom prst="wedgeRoundRectCallout">
            <a:avLst>
              <a:gd name="adj1" fmla="val -68858"/>
              <a:gd name="adj2" fmla="val -89251"/>
              <a:gd name="adj3" fmla="val 16667"/>
            </a:avLst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コメントアウト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6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0" y="1964892"/>
            <a:ext cx="4506373" cy="4333494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ループ構造がなくなったことを確認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36231" y="5790847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90597" y="1795564"/>
            <a:ext cx="5691809" cy="240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データループがなくなることで、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テーブル同士の正常な関連付けが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可能となる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6090596" y="4300356"/>
            <a:ext cx="5691809" cy="1955883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データループが存在すると・・・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リストボックスで絞り込めない</a:t>
            </a: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チャートやグラフに条件が反映されない</a:t>
            </a: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		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などの不都合が生じる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691453" y="1544400"/>
            <a:ext cx="8798287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②データ表示の応用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901874" y="1315587"/>
            <a:ext cx="9519781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IF()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CLASS()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NUM()</a:t>
            </a:r>
          </a:p>
        </p:txBody>
      </p:sp>
    </p:spTree>
    <p:extLst>
      <p:ext uri="{BB962C8B-B14F-4D97-AF65-F5344CB8AC3E}">
        <p14:creationId xmlns:p14="http://schemas.microsoft.com/office/powerpoint/2010/main" val="1523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691453" y="1544400"/>
            <a:ext cx="8798287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表示条件の設定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322435" y="1315587"/>
            <a:ext cx="11518935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条件式</a:t>
            </a:r>
            <a:r>
              <a:rPr lang="en-US" altLang="ja-JP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真のとき</a:t>
            </a:r>
            <a:r>
              <a:rPr lang="en-US" altLang="ja-JP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偽のとき</a:t>
            </a: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7000" b="1" i="1" spc="-1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89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真のとき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偽のとき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表示データの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範囲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を決める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2014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年データから、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年のみ抽出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特定条件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の時だけ表示する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レコード件数が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件以下の時にグラフを表示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表示データの自由な組み換え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1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1" y="1987700"/>
            <a:ext cx="4136326" cy="3306198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まずはチャートを作成（おさらい）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674971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販売価格の月別推移を棒グラフで表示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36884" y="3640799"/>
            <a:ext cx="2951954" cy="729405"/>
          </a:xfrm>
          <a:prstGeom prst="wedgeRoundRectCallout">
            <a:avLst>
              <a:gd name="adj1" fmla="val 36765"/>
              <a:gd name="adj2" fmla="val -7057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84" y="1928589"/>
            <a:ext cx="1028700" cy="95250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53" y="1890199"/>
            <a:ext cx="3009900" cy="1476375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64" y="3079485"/>
            <a:ext cx="4494068" cy="98713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981" y="3053818"/>
            <a:ext cx="1381125" cy="352425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658" y="4265017"/>
            <a:ext cx="1504950" cy="80010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988" y="3604639"/>
            <a:ext cx="4052455" cy="264968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1" name="タイトル 1"/>
          <p:cNvSpPr txBox="1">
            <a:spLocks/>
          </p:cNvSpPr>
          <p:nvPr/>
        </p:nvSpPr>
        <p:spPr>
          <a:xfrm>
            <a:off x="2199885" y="5758780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グラフチャートができる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6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20" y="1951155"/>
            <a:ext cx="4707764" cy="3170052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799939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の販売額の折れ線グラフに変更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4" y="2882264"/>
            <a:ext cx="1624013" cy="3656648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336884" y="1994344"/>
            <a:ext cx="3247149" cy="802346"/>
          </a:xfrm>
          <a:prstGeom prst="wedgeRoundRectCallout">
            <a:avLst>
              <a:gd name="adj1" fmla="val -37340"/>
              <a:gd name="adj2" fmla="val 6438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年月のリストボックスを作成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2010/4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2011/12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まで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94264" y="3177569"/>
            <a:ext cx="1148913" cy="1418494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7125403" y="1976771"/>
            <a:ext cx="2683595" cy="548013"/>
          </a:xfrm>
          <a:prstGeom prst="wedgeRoundRectCallout">
            <a:avLst>
              <a:gd name="adj1" fmla="val -57601"/>
              <a:gd name="adj2" fmla="val 4193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軸項目に「月」を選択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98" y="3815997"/>
            <a:ext cx="5477803" cy="2869015"/>
          </a:xfrm>
          <a:prstGeom prst="rect">
            <a:avLst/>
          </a:prstGeom>
        </p:spPr>
      </p:pic>
      <p:sp>
        <p:nvSpPr>
          <p:cNvPr id="27" name="角丸四角形吹き出し 26"/>
          <p:cNvSpPr/>
          <p:nvPr/>
        </p:nvSpPr>
        <p:spPr>
          <a:xfrm>
            <a:off x="6814463" y="4217170"/>
            <a:ext cx="4433914" cy="1463487"/>
          </a:xfrm>
          <a:prstGeom prst="wedgeRoundRectCallout">
            <a:avLst>
              <a:gd name="adj1" fmla="val -54978"/>
              <a:gd name="adj2" fmla="val -3591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以下に修正して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=2010,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,)</a:t>
            </a:r>
            <a:endParaRPr lang="en-US" altLang="ja-JP" sz="20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※2010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年の月のみを対象とする条件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400713" y="4624079"/>
            <a:ext cx="2683595" cy="548013"/>
          </a:xfrm>
          <a:prstGeom prst="wedgeRoundRectCallout">
            <a:avLst>
              <a:gd name="adj1" fmla="val -54014"/>
              <a:gd name="adj2" fmla="val -4807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を使ってここで分割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5526205" y="3295517"/>
            <a:ext cx="2683595" cy="548013"/>
          </a:xfrm>
          <a:prstGeom prst="wedgeRoundRectCallout">
            <a:avLst>
              <a:gd name="adj1" fmla="val 39240"/>
              <a:gd name="adj2" fmla="val -634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編集ボタンを押す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3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251529"/>
            <a:ext cx="5105400" cy="14287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30" y="2885712"/>
            <a:ext cx="5696394" cy="383576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027445" y="2434268"/>
            <a:ext cx="713385" cy="661738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2109091" y="2120869"/>
            <a:ext cx="2683595" cy="548013"/>
          </a:xfrm>
          <a:prstGeom prst="wedgeRoundRectCallout">
            <a:avLst>
              <a:gd name="adj1" fmla="val -57601"/>
              <a:gd name="adj2" fmla="val 4193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チャートを折れ線に変更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905432" y="3812250"/>
            <a:ext cx="2683595" cy="548013"/>
          </a:xfrm>
          <a:prstGeom prst="wedgeRoundRectCallout">
            <a:avLst>
              <a:gd name="adj1" fmla="val 58519"/>
              <a:gd name="adj2" fmla="val 1339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万円単位で集計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098973" y="5937955"/>
            <a:ext cx="784724" cy="158415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336884" y="1280845"/>
            <a:ext cx="674971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チャートの見栄えを良くしていく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159474" y="5743155"/>
            <a:ext cx="2683595" cy="548013"/>
          </a:xfrm>
          <a:prstGeom prst="wedgeRoundRectCallout">
            <a:avLst>
              <a:gd name="adj1" fmla="val 58519"/>
              <a:gd name="adj2" fmla="val 1339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データ点に値を表示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69" y="1762397"/>
            <a:ext cx="5696394" cy="3835763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4753629" y="4020158"/>
            <a:ext cx="1105750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311941" y="3016159"/>
            <a:ext cx="755242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311941" y="4224634"/>
            <a:ext cx="755242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>
          <a:xfrm>
            <a:off x="7268802" y="3472145"/>
            <a:ext cx="2683595" cy="548013"/>
          </a:xfrm>
          <a:prstGeom prst="wedgeRoundRectCallout">
            <a:avLst>
              <a:gd name="adj1" fmla="val -53117"/>
              <a:gd name="adj2" fmla="val -10077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7271583" y="3486791"/>
            <a:ext cx="2683595" cy="548013"/>
          </a:xfrm>
          <a:prstGeom prst="wedgeRoundRectCallout">
            <a:avLst>
              <a:gd name="adj1" fmla="val -50427"/>
              <a:gd name="adj2" fmla="val 8804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目盛線を表示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48742"/>
          <a:stretch/>
        </p:blipFill>
        <p:spPr>
          <a:xfrm>
            <a:off x="399371" y="2225040"/>
            <a:ext cx="11429907" cy="3505989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使った</a:t>
            </a:r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折れ線グラフ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10708105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推移が可視化された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2454940" y="1433562"/>
            <a:ext cx="8643119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</a:p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Script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①高度なデータロード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077239" y="1204749"/>
            <a:ext cx="9519781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Comment Out</a:t>
            </a:r>
            <a:endParaRPr lang="ja-JP" altLang="en-US" sz="8000" b="1" i="1" spc="-1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81" y="1856506"/>
            <a:ext cx="7958492" cy="47625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を使った比較チャートの完成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10708105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年のチャートをコピーして、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2011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年のチャートも作成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6937855" y="3033981"/>
            <a:ext cx="4433914" cy="1463487"/>
          </a:xfrm>
          <a:prstGeom prst="wedgeRoundRectCallout">
            <a:avLst>
              <a:gd name="adj1" fmla="val -56064"/>
              <a:gd name="adj2" fmla="val 454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軸の数式を以下に修正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=2011,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,)</a:t>
            </a:r>
            <a:endParaRPr lang="en-US" altLang="ja-JP" sz="20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※2011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年の月のみを対象とする条件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26907" b="69761"/>
          <a:stretch/>
        </p:blipFill>
        <p:spPr>
          <a:xfrm>
            <a:off x="7645706" y="4698094"/>
            <a:ext cx="4163650" cy="1159892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8665240" y="5493173"/>
            <a:ext cx="2683595" cy="548013"/>
          </a:xfrm>
          <a:prstGeom prst="wedgeRoundRectCallout">
            <a:avLst>
              <a:gd name="adj1" fmla="val -54910"/>
              <a:gd name="adj2" fmla="val -4149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線を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赤色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に変更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7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691453" y="1544400"/>
            <a:ext cx="8798287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値のグループ化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92505" y="1315587"/>
            <a:ext cx="11754853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</a:t>
            </a:r>
            <a:r>
              <a:rPr lang="ja-JP" altLang="en-US" sz="4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</a:t>
            </a:r>
            <a:r>
              <a:rPr lang="en-US" altLang="ja-JP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階級幅</a:t>
            </a:r>
            <a:r>
              <a:rPr lang="en-US" altLang="ja-JP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ラベル名</a:t>
            </a:r>
            <a:r>
              <a:rPr lang="en-US" altLang="ja-JP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開始値</a:t>
            </a: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7000" b="1" i="1" spc="-1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2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階級幅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ラベル名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開始値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40437"/>
            <a:ext cx="6460958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データを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一定の間隔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でグループ化したい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売上金額を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万円未満とそれ以上のグループに分けたい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グループ化した値を集計・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可視化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グループごとの件数をヒストグラムにして可視化したい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データの特徴を理解する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1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968318" y="1228813"/>
            <a:ext cx="591888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データモデルから分かりそうなこと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2" y="1589507"/>
            <a:ext cx="4957010" cy="476684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3703785" y="5715257"/>
            <a:ext cx="1187865" cy="46609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739128" y="3188368"/>
            <a:ext cx="1225458" cy="25071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5934024" y="2003926"/>
            <a:ext cx="5953176" cy="2784991"/>
          </a:xfrm>
          <a:prstGeom prst="wedgeRoundRectCallout">
            <a:avLst>
              <a:gd name="adj1" fmla="val -60157"/>
              <a:gd name="adj2" fmla="val 3156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製品単価の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価格帯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kumimoji="1" lang="en-US" altLang="ja-JP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kumimoji="1"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で求め、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販売数の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売れ筋の価格帯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を調べられそう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lang="ja-JP" altLang="en-US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製品コードごとに販売数量の伝票がある前提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5968318" y="4788918"/>
            <a:ext cx="5918882" cy="1347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関数を利用して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ヒストグラムのチャートを作成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0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6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" y="1347326"/>
            <a:ext cx="4007514" cy="324894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60" y="3374775"/>
            <a:ext cx="4684105" cy="3164137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251763" y="2971800"/>
            <a:ext cx="2683595" cy="548013"/>
          </a:xfrm>
          <a:prstGeom prst="wedgeRoundRectCallout">
            <a:avLst>
              <a:gd name="adj1" fmla="val 39778"/>
              <a:gd name="adj2" fmla="val -10618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右クリック→チャート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86909" y="4776273"/>
            <a:ext cx="402687" cy="373534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1116326" y="3936437"/>
            <a:ext cx="2217847" cy="548013"/>
          </a:xfrm>
          <a:prstGeom prst="wedgeRoundRectCallout">
            <a:avLst>
              <a:gd name="adj1" fmla="val -37456"/>
              <a:gd name="adj2" fmla="val 9126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34010" y="6300962"/>
            <a:ext cx="535977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89" y="1289833"/>
            <a:ext cx="4684105" cy="316413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30614" y="2239641"/>
            <a:ext cx="1263809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748799" y="1540261"/>
            <a:ext cx="2683595" cy="548013"/>
          </a:xfrm>
          <a:prstGeom prst="wedgeRoundRectCallout">
            <a:avLst>
              <a:gd name="adj1" fmla="val 42617"/>
              <a:gd name="adj2" fmla="val 7735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計算軸の追加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5693998" y="5743558"/>
            <a:ext cx="591888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製品の価格帯を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千円ごとに求める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06" y="2491249"/>
            <a:ext cx="6025583" cy="3155916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6598637" y="3093944"/>
            <a:ext cx="5151403" cy="2347608"/>
          </a:xfrm>
          <a:prstGeom prst="wedgeRoundRectCallout">
            <a:avLst>
              <a:gd name="adj1" fmla="val -56640"/>
              <a:gd name="adj2" fmla="val -3620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5000,‘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平均単価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’,0)</a:t>
            </a:r>
            <a:endParaRPr kumimoji="1" lang="ja-JP" altLang="en-US" sz="28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187" y="3374668"/>
            <a:ext cx="4556013" cy="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5" y="1540261"/>
            <a:ext cx="4684105" cy="31641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10" y="3542736"/>
            <a:ext cx="4979821" cy="26081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5" y="1894830"/>
            <a:ext cx="6172200" cy="30861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2323605" y="3865540"/>
            <a:ext cx="2987386" cy="1988090"/>
          </a:xfrm>
          <a:prstGeom prst="wedgeRoundRectCallout">
            <a:avLst>
              <a:gd name="adj1" fmla="val -65823"/>
              <a:gd name="adj2" fmla="val -3620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8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6379353" y="5306340"/>
            <a:ext cx="538080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見た目を整えてヒストグラムにする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799" y="4008508"/>
            <a:ext cx="2264507" cy="1020886"/>
          </a:xfrm>
          <a:prstGeom prst="rect">
            <a:avLst/>
          </a:prstGeom>
        </p:spPr>
      </p:pic>
      <p:sp>
        <p:nvSpPr>
          <p:cNvPr id="22" name="角丸四角形吹き出し 21"/>
          <p:cNvSpPr/>
          <p:nvPr/>
        </p:nvSpPr>
        <p:spPr>
          <a:xfrm>
            <a:off x="7180927" y="1409411"/>
            <a:ext cx="3571866" cy="970839"/>
          </a:xfrm>
          <a:prstGeom prst="wedgeRoundRectCallout">
            <a:avLst>
              <a:gd name="adj1" fmla="val -8514"/>
              <a:gd name="adj2" fmla="val 710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価格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千円刻みの販売数量の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ができた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5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0" y="1266561"/>
            <a:ext cx="4279785" cy="288186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3" y="3748606"/>
            <a:ext cx="4279785" cy="28818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04" y="1429888"/>
            <a:ext cx="4279785" cy="28818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429" y="3892136"/>
            <a:ext cx="4279785" cy="28818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518" y="1286358"/>
            <a:ext cx="4279785" cy="28818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683" y="3745328"/>
            <a:ext cx="4279785" cy="288186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795830" y="2109961"/>
            <a:ext cx="2439632" cy="802346"/>
          </a:xfrm>
          <a:prstGeom prst="wedgeRoundRectCallout">
            <a:avLst>
              <a:gd name="adj1" fmla="val 32244"/>
              <a:gd name="adj2" fmla="val 6612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軸にラベルを設定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「平均単価帯」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073102" y="5616181"/>
            <a:ext cx="1666302" cy="466742"/>
          </a:xfrm>
          <a:prstGeom prst="wedgeRoundRectCallout">
            <a:avLst>
              <a:gd name="adj1" fmla="val 11697"/>
              <a:gd name="adj2" fmla="val -7138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その他は無効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1622378" y="4653884"/>
            <a:ext cx="1832932" cy="424311"/>
          </a:xfrm>
          <a:prstGeom prst="wedgeRoundRectCallout">
            <a:avLst>
              <a:gd name="adj1" fmla="val 11697"/>
              <a:gd name="adj2" fmla="val -7138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表示数を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3659665" y="2961099"/>
            <a:ext cx="2439633" cy="424311"/>
          </a:xfrm>
          <a:prstGeom prst="wedgeRoundRectCallout">
            <a:avLst>
              <a:gd name="adj1" fmla="val 34015"/>
              <a:gd name="adj2" fmla="val 8457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データ点の値を有効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382546" y="2627960"/>
            <a:ext cx="3554950" cy="424311"/>
          </a:xfrm>
          <a:prstGeom prst="wedgeRoundRectCallout">
            <a:avLst>
              <a:gd name="adj1" fmla="val -31615"/>
              <a:gd name="adj2" fmla="val -1082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グリッドの表示とフォントの変更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8447133" y="4837975"/>
            <a:ext cx="2670886" cy="424311"/>
          </a:xfrm>
          <a:prstGeom prst="wedgeRoundRectCallout">
            <a:avLst>
              <a:gd name="adj1" fmla="val -23492"/>
              <a:gd name="adj2" fmla="val -11108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数値書式を整数に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6" y="1747806"/>
            <a:ext cx="10581409" cy="471054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296752" y="1204749"/>
            <a:ext cx="321382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ヒストグラム完成！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3847465" y="2206562"/>
            <a:ext cx="3571866" cy="970839"/>
          </a:xfrm>
          <a:prstGeom prst="wedgeRoundRectCallout">
            <a:avLst>
              <a:gd name="adj1" fmla="val -42198"/>
              <a:gd name="adj2" fmla="val 7355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単価が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万円未満の製品が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売れ筋（主力）だと分かる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1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691453" y="1544400"/>
            <a:ext cx="8798287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表示書式の設定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92505" y="1315587"/>
            <a:ext cx="11754853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</a:t>
            </a:r>
            <a:r>
              <a:rPr lang="ja-JP" altLang="en-US" sz="5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‘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表示書式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lang="en-US" altLang="ja-JP" sz="7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7000" b="1" i="1" spc="-1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4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‘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表示形式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40437"/>
            <a:ext cx="6460958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76110" y="192454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表示する数値に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」の桁区切り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を入れたい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2980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2,980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数値に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をつけたい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合計結果の金額「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2,000,000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正負記号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-2.5 (M)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」を「▲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2.5 (M)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0549" y="5624040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数値</a:t>
            </a:r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の見せ方を自由に変える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1052226" y="2180164"/>
            <a:ext cx="6525596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5054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7775651" y="2355787"/>
            <a:ext cx="4074743" cy="309696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29" y="3609531"/>
            <a:ext cx="3156358" cy="66769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1500157" y="2493189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517816" y="463497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97234" y="3746933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793476" y="4868993"/>
            <a:ext cx="2649100" cy="680224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A’</a:t>
            </a:r>
            <a:endParaRPr lang="ja-JP" altLang="en-US" sz="3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3297122">
            <a:off x="4590807" y="3876749"/>
            <a:ext cx="2074473" cy="463176"/>
          </a:xfrm>
          <a:prstGeom prst="rightArrow">
            <a:avLst>
              <a:gd name="adj1" fmla="val 50000"/>
              <a:gd name="adj2" fmla="val 94574"/>
            </a:avLst>
          </a:prstGeom>
          <a:solidFill>
            <a:srgbClr val="0070C0">
              <a:alpha val="69804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709797" y="2746150"/>
            <a:ext cx="2288502" cy="680224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</a:t>
            </a:r>
            <a:endParaRPr lang="ja-JP" altLang="en-US" sz="3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1" y="1786889"/>
            <a:ext cx="4093388" cy="329904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79" y="3951058"/>
            <a:ext cx="4177630" cy="2688307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表示書式の設定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11228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テキストオブジェクトの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36884" y="2569120"/>
            <a:ext cx="3247149" cy="729405"/>
          </a:xfrm>
          <a:prstGeom prst="wedgeRoundRectCallout">
            <a:avLst>
              <a:gd name="adj1" fmla="val 33875"/>
              <a:gd name="adj2" fmla="val 795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テキスト オブジェクトを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2512300" y="4953936"/>
            <a:ext cx="5365036" cy="908711"/>
          </a:xfrm>
          <a:prstGeom prst="wedgeRoundRectCallout">
            <a:avLst>
              <a:gd name="adj1" fmla="val -4185"/>
              <a:gd name="adj2" fmla="val -6929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以下を入力して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=‘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販売額合計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’&amp;sum(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238" y="2722111"/>
            <a:ext cx="2666112" cy="2851728"/>
          </a:xfrm>
          <a:prstGeom prst="rect">
            <a:avLst/>
          </a:prstGeom>
        </p:spPr>
      </p:pic>
      <p:sp>
        <p:nvSpPr>
          <p:cNvPr id="25" name="角丸四角形吹き出し 24"/>
          <p:cNvSpPr/>
          <p:nvPr/>
        </p:nvSpPr>
        <p:spPr>
          <a:xfrm>
            <a:off x="6519258" y="2149468"/>
            <a:ext cx="5229566" cy="548013"/>
          </a:xfrm>
          <a:prstGeom prst="wedgeRoundRectCallout">
            <a:avLst>
              <a:gd name="adj1" fmla="val 8337"/>
              <a:gd name="adj2" fmla="val 12783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販売額合計が桁区切りなしで表示される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2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161" y="2697481"/>
            <a:ext cx="3359639" cy="32482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801215"/>
            <a:ext cx="6116468" cy="393595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表示書式の設定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11228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による書式設定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486288" y="3074641"/>
            <a:ext cx="6937643" cy="2047632"/>
          </a:xfrm>
          <a:prstGeom prst="wedgeRoundRectCallout">
            <a:avLst>
              <a:gd name="adj1" fmla="val -33338"/>
              <a:gd name="adj2" fmla="val -6152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以下に修正して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=‘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販売額合計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’&amp;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‘#,##0’)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6519258" y="2149468"/>
            <a:ext cx="5229566" cy="548013"/>
          </a:xfrm>
          <a:prstGeom prst="wedgeRoundRectCallout">
            <a:avLst>
              <a:gd name="adj1" fmla="val 8337"/>
              <a:gd name="adj2" fmla="val 12783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販売額合計が桁区切り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つき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41" y="3305372"/>
            <a:ext cx="4522264" cy="7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表示書式の設定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11228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その他の表示書式設定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60549" y="5624040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</a:t>
            </a:r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見せ方を変更できる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22" y="2402262"/>
            <a:ext cx="2817979" cy="79308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51" y="3397482"/>
            <a:ext cx="3189209" cy="72558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282" y="4533064"/>
            <a:ext cx="3087964" cy="759337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1272747" y="2130409"/>
            <a:ext cx="9873048" cy="3259737"/>
          </a:xfrm>
          <a:prstGeom prst="wedgeRoundRectCallout">
            <a:avLst>
              <a:gd name="adj1" fmla="val -26054"/>
              <a:gd name="adj2" fmla="val -36844"/>
              <a:gd name="adj3" fmla="val 1666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小数点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位まで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桁区切り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NUM(</a:t>
            </a:r>
            <a:r>
              <a:rPr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‘#,##0.0’)</a:t>
            </a:r>
          </a:p>
          <a:p>
            <a:endParaRPr kumimoji="1" lang="en-US" altLang="ja-JP" sz="15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通貨の単位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を表示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NUM(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‘#,##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(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)’)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5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マイナスの場合に「▲」を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NUM(</a:t>
            </a:r>
            <a:r>
              <a:rPr lang="ja-JP" altLang="en-US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‘#,##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0;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#,##</a:t>
            </a:r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’)</a:t>
            </a:r>
            <a:endParaRPr lang="ja-JP" altLang="en-US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3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88423" y="5647465"/>
            <a:ext cx="4459641" cy="109550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r>
              <a:rPr kumimoji="1" lang="en-US" altLang="ja-JP" sz="10000" b="1" i="1" dirty="0" smtClean="0"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0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GOAL!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47303" y="1997375"/>
            <a:ext cx="10948181" cy="4260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項目名を変える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AS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句を使って自由に項目名を変更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複数テーブルの利用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複数のロード文と、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結合の使い分け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データループの回避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項目を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句で変更して一意にし、不要な項目はコメントアウト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表示条件の設定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IF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関数で自由に条件を設定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値のグループ化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CLASS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関数で一定間隔のグループ集計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・表示書式の設定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NUM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関数で数値の見せ方を変更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59146" y="4349365"/>
            <a:ext cx="5002273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</a:t>
            </a:r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編１ おわり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本日のデータ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12820" y="1273516"/>
            <a:ext cx="8297779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とある電機卸会社の 仮想販売実績データ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79" y="2011377"/>
            <a:ext cx="6807966" cy="34483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2" name="タイトル 1"/>
          <p:cNvSpPr txBox="1">
            <a:spLocks/>
          </p:cNvSpPr>
          <p:nvPr/>
        </p:nvSpPr>
        <p:spPr>
          <a:xfrm>
            <a:off x="1087791" y="2059838"/>
            <a:ext cx="4445792" cy="4368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テーブル名</a:t>
            </a:r>
            <a:r>
              <a:rPr lang="en-US" altLang="ja-JP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レコード数</a:t>
            </a:r>
            <a:endParaRPr lang="en-US" altLang="ja-JP" sz="2000" b="1" u="sng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地域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1,975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100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2,510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販売伝票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524,726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製品マスタ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 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57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09588" y="5995867"/>
            <a:ext cx="10050379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 to B</a:t>
            </a:r>
            <a:r>
              <a:rPr lang="ja-JP" altLang="en-US" sz="3000" b="1" dirty="0" err="1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全国に営業所、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年分、 取扱製品→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75" y="5180721"/>
            <a:ext cx="1636586" cy="153285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14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" y="1982392"/>
            <a:ext cx="4210965" cy="3956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80" y="1910152"/>
            <a:ext cx="3927078" cy="23302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17" y="4164764"/>
            <a:ext cx="3268981" cy="24087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718" y="1338580"/>
            <a:ext cx="4210965" cy="39566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058" y="3905375"/>
            <a:ext cx="3175966" cy="2779710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まずは営業担当マスタをロード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36884" y="5437329"/>
            <a:ext cx="3179302" cy="548013"/>
          </a:xfrm>
          <a:prstGeom prst="wedgeRoundRectCallout">
            <a:avLst>
              <a:gd name="adj1" fmla="val 39322"/>
              <a:gd name="adj2" fmla="val -11530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902773" y="3063070"/>
            <a:ext cx="2627523" cy="548013"/>
          </a:xfrm>
          <a:prstGeom prst="wedgeRoundRectCallout">
            <a:avLst>
              <a:gd name="adj1" fmla="val 33305"/>
              <a:gd name="adj2" fmla="val 910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ファイルを指定して開く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84250" y="3168761"/>
            <a:ext cx="2980656" cy="548013"/>
          </a:xfrm>
          <a:prstGeom prst="wedgeRoundRectCallout">
            <a:avLst>
              <a:gd name="adj1" fmla="val -62615"/>
              <a:gd name="adj2" fmla="val -538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データの項目が表示される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271003" y="6188068"/>
            <a:ext cx="3179302" cy="548013"/>
          </a:xfrm>
          <a:prstGeom prst="wedgeRoundRectCallout">
            <a:avLst>
              <a:gd name="adj1" fmla="val 58244"/>
              <a:gd name="adj2" fmla="val -772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取込内容を確認して終了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764727" y="1693087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080714" y="2881616"/>
            <a:ext cx="895247" cy="51939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8102883" y="1280378"/>
            <a:ext cx="2980656" cy="548013"/>
          </a:xfrm>
          <a:prstGeom prst="wedgeRoundRectCallout">
            <a:avLst>
              <a:gd name="adj1" fmla="val -69663"/>
              <a:gd name="adj2" fmla="val 3185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データロード実行！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71855" y="6423008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7167425" y="5637829"/>
            <a:ext cx="2980656" cy="548013"/>
          </a:xfrm>
          <a:prstGeom prst="wedgeRoundRectCallout">
            <a:avLst>
              <a:gd name="adj1" fmla="val 35637"/>
              <a:gd name="adj2" fmla="val 769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結果を確認して閉じる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29" y="1932701"/>
            <a:ext cx="2068814" cy="46710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43494" y="4596714"/>
            <a:ext cx="3179302" cy="742587"/>
          </a:xfrm>
          <a:prstGeom prst="wedgeRoundRectCallout">
            <a:avLst>
              <a:gd name="adj1" fmla="val 26885"/>
              <a:gd name="adj2" fmla="val 8988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 メニューから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32" y="1952951"/>
            <a:ext cx="2821353" cy="2858478"/>
          </a:xfrm>
          <a:prstGeom prst="rect">
            <a:avLst/>
          </a:prstGeom>
        </p:spPr>
      </p:pic>
      <p:sp>
        <p:nvSpPr>
          <p:cNvPr id="27" name="角丸四角形吹き出し 26"/>
          <p:cNvSpPr/>
          <p:nvPr/>
        </p:nvSpPr>
        <p:spPr>
          <a:xfrm>
            <a:off x="7826790" y="2148993"/>
            <a:ext cx="3179302" cy="742587"/>
          </a:xfrm>
          <a:prstGeom prst="wedgeRoundRectCallout">
            <a:avLst>
              <a:gd name="adj1" fmla="val -42297"/>
              <a:gd name="adj2" fmla="val 8156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この項目名を変更する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39603" y="3018529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4237422" y="5087762"/>
            <a:ext cx="6805963" cy="1357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顧客マスタに合わせて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 に変更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0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7" y="1856506"/>
            <a:ext cx="5095268" cy="4787547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ロードスクリプトを修正する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11648" y="4706786"/>
            <a:ext cx="5624763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従業員コード </a:t>
            </a:r>
            <a:r>
              <a:rPr lang="en-US" altLang="ja-JP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en-US" altLang="ja-JP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en-US" altLang="ja-JP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033400" y="3651604"/>
            <a:ext cx="2359505" cy="1136964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4287353" y="2056277"/>
            <a:ext cx="6079961" cy="2267400"/>
          </a:xfrm>
          <a:prstGeom prst="wedgeRoundRectCallout">
            <a:avLst>
              <a:gd name="adj1" fmla="val -70780"/>
              <a:gd name="adj2" fmla="val 3681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26" y="2261338"/>
            <a:ext cx="5430399" cy="1902173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5336466" y="2592824"/>
            <a:ext cx="2947233" cy="23041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6752365" y="5610581"/>
            <a:ext cx="4463377" cy="523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上記に修正してリロード実行！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7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1541" y="1280845"/>
            <a:ext cx="2821353" cy="2858478"/>
          </a:xfrm>
          <a:prstGeom prst="rect">
            <a:avLst/>
          </a:prstGeom>
          <a:solidFill>
            <a:srgbClr val="FFFFFF">
              <a:alpha val="69804"/>
            </a:srgbClr>
          </a:solidFill>
        </p:spPr>
      </p:pic>
      <p:sp>
        <p:nvSpPr>
          <p:cNvPr id="15" name="角丸四角形 14"/>
          <p:cNvSpPr/>
          <p:nvPr/>
        </p:nvSpPr>
        <p:spPr>
          <a:xfrm>
            <a:off x="6812565" y="2334742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3" y="1900160"/>
            <a:ext cx="3493563" cy="305768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10" y="1932701"/>
            <a:ext cx="2068814" cy="46710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78795"/>
            <a:ext cx="3179302" cy="832502"/>
          </a:xfrm>
          <a:prstGeom prst="wedgeRoundRectCallout">
            <a:avLst>
              <a:gd name="adj1" fmla="val 55646"/>
              <a:gd name="adj2" fmla="val -492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90597" y="5047098"/>
            <a:ext cx="5624763" cy="1357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「従業員コード」が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 に変更された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696" y="1700421"/>
            <a:ext cx="2654299" cy="3144326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8312785" y="2905365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1482</Words>
  <Application>Microsoft Office PowerPoint</Application>
  <PresentationFormat>ワイド画面</PresentationFormat>
  <Paragraphs>382</Paragraphs>
  <Slides>44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0" baseType="lpstr">
      <vt:lpstr>Meiryo UI</vt:lpstr>
      <vt:lpstr>ＭＳ Ｐゴシック</vt:lpstr>
      <vt:lpstr>Arial</vt:lpstr>
      <vt:lpstr>Calibri</vt:lpstr>
      <vt:lpstr>Calibri Light</vt:lpstr>
      <vt:lpstr>Office テーマ</vt:lpstr>
      <vt:lpstr>セミナー</vt:lpstr>
      <vt:lpstr>①高度なデータロード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GOAL!</vt:lpstr>
      <vt:lpstr>セミナー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学習会</dc:title>
  <dc:creator>本多　弘幸</dc:creator>
  <cp:lastModifiedBy>本多　弘幸</cp:lastModifiedBy>
  <cp:revision>123</cp:revision>
  <dcterms:created xsi:type="dcterms:W3CDTF">2016-12-27T01:13:51Z</dcterms:created>
  <dcterms:modified xsi:type="dcterms:W3CDTF">2017-01-24T05:41:52Z</dcterms:modified>
</cp:coreProperties>
</file>