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316" r:id="rId4"/>
    <p:sldId id="261" r:id="rId5"/>
    <p:sldId id="288" r:id="rId6"/>
    <p:sldId id="317" r:id="rId7"/>
    <p:sldId id="294" r:id="rId8"/>
    <p:sldId id="263" r:id="rId9"/>
    <p:sldId id="295" r:id="rId10"/>
    <p:sldId id="318" r:id="rId11"/>
    <p:sldId id="319" r:id="rId12"/>
    <p:sldId id="296" r:id="rId13"/>
    <p:sldId id="321" r:id="rId14"/>
    <p:sldId id="322" r:id="rId15"/>
    <p:sldId id="278" r:id="rId16"/>
    <p:sldId id="320" r:id="rId17"/>
    <p:sldId id="297" r:id="rId18"/>
    <p:sldId id="323" r:id="rId19"/>
    <p:sldId id="324" r:id="rId20"/>
    <p:sldId id="325" r:id="rId21"/>
    <p:sldId id="326" r:id="rId22"/>
    <p:sldId id="327" r:id="rId23"/>
    <p:sldId id="328" r:id="rId24"/>
    <p:sldId id="275" r:id="rId25"/>
    <p:sldId id="315" r:id="rId26"/>
    <p:sldId id="276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D7D31"/>
    <a:srgbClr val="EBFADC"/>
    <a:srgbClr val="FFFFFF"/>
    <a:srgbClr val="0070C0"/>
    <a:srgbClr val="92D050"/>
    <a:srgbClr val="C00000"/>
    <a:srgbClr val="5B9BD5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4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20455-4E93-4492-BEA7-FD5BE09DB9FB}" type="datetimeFigureOut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C965B-5E63-443B-BDAC-18483EE15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03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965B-5E63-443B-BDAC-18483EE1589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96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965B-5E63-443B-BDAC-18483EE1589B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60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8FE0-F830-4995-A310-2876C3755A3A}" type="datetime1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04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A9EE-FD1A-40BB-ABED-6827F6BDC079}" type="datetime1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80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5B7C-D29C-4F1B-B13F-519A64912CCD}" type="datetime1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2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369B-F6FF-4CEE-97B2-26FC1571FC4C}" type="datetime1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43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5A89-1144-4852-AFD8-7AE15C12A2CF}" type="datetime1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25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042B-7618-4A19-B9D5-0CAF3E3EAE2A}" type="datetime1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55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5B03-61FB-4284-98D0-86A14FF1B298}" type="datetime1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86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A485-A6C0-4F02-BE1E-634855EC7213}" type="datetime1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43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C4D6-7AF5-4CF4-8EA8-998886FF244D}" type="datetime1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15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A44-9C5A-4956-8DED-2442EEB3F5B0}" type="datetime1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86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C029-1BB5-49C6-848E-5B537A267C95}" type="datetime1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26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C416C-A81B-405B-921D-E57A046575C1}" type="datetime1">
              <a:rPr kumimoji="1" lang="ja-JP" altLang="en-US" smtClean="0"/>
              <a:t>2017/2/8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34BE6-A654-4079-AF98-025CA6EB6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36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8000" y="1302288"/>
            <a:ext cx="12199999" cy="4229781"/>
          </a:xfrm>
          <a:solidFill>
            <a:schemeClr val="bg1"/>
          </a:solidFill>
          <a:ln>
            <a:noFill/>
          </a:ln>
        </p:spPr>
        <p:txBody>
          <a:bodyPr anchor="ctr" anchorCtr="0">
            <a:noAutofit/>
          </a:bodyPr>
          <a:lstStyle/>
          <a:p>
            <a:pPr algn="r"/>
            <a:r>
              <a:rPr kumimoji="1" lang="ja-JP" altLang="en-US" sz="8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セミナー</a:t>
            </a:r>
            <a:endParaRPr kumimoji="1" lang="ja-JP" altLang="en-US" sz="8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760043" y="4349365"/>
            <a:ext cx="3442624" cy="1028097"/>
          </a:xfrm>
        </p:spPr>
        <p:txBody>
          <a:bodyPr anchor="ctr" anchorCtr="0">
            <a:normAutofit/>
          </a:bodyPr>
          <a:lstStyle/>
          <a:p>
            <a:r>
              <a:rPr lang="ja-JP" altLang="en-US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応用編</a:t>
            </a:r>
            <a:r>
              <a:rPr lang="en-US" altLang="ja-JP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endParaRPr kumimoji="1" lang="ja-JP" altLang="en-US" sz="5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20" y="2340671"/>
            <a:ext cx="8186778" cy="1731818"/>
          </a:xfrm>
          <a:prstGeom prst="rect">
            <a:avLst/>
          </a:prstGeom>
          <a:ln>
            <a:noFill/>
          </a:ln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6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65" y="2037579"/>
            <a:ext cx="4632062" cy="435231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043" y="2144386"/>
            <a:ext cx="3842919" cy="336344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885" y="1579513"/>
            <a:ext cx="1543050" cy="156210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821" y="2386379"/>
            <a:ext cx="3112979" cy="3435012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QVD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ファイルの利点：</a:t>
            </a:r>
            <a:r>
              <a:rPr lang="ja-JP" altLang="en-US" sz="6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高圧縮性</a:t>
            </a:r>
            <a:endParaRPr lang="ja-JP" altLang="en-US" sz="6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521371" y="1280845"/>
            <a:ext cx="6805963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QVD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ファイルの出力と確認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380520" y="2415716"/>
            <a:ext cx="530085" cy="173117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539774" y="2863597"/>
            <a:ext cx="1974096" cy="557916"/>
          </a:xfrm>
          <a:prstGeom prst="wedgeRoundRectCallout">
            <a:avLst>
              <a:gd name="adj1" fmla="val -34233"/>
              <a:gd name="adj2" fmla="val -87984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リロード実行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4853642" y="4375015"/>
            <a:ext cx="1974096" cy="557916"/>
          </a:xfrm>
          <a:prstGeom prst="wedgeRoundRectCallout">
            <a:avLst>
              <a:gd name="adj1" fmla="val -33590"/>
              <a:gd name="adj2" fmla="val 91846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閉じる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角丸四角形吹き出し 17"/>
          <p:cNvSpPr/>
          <p:nvPr/>
        </p:nvSpPr>
        <p:spPr>
          <a:xfrm>
            <a:off x="8375287" y="1267325"/>
            <a:ext cx="3278562" cy="877061"/>
          </a:xfrm>
          <a:prstGeom prst="wedgeRoundRectCallout">
            <a:avLst>
              <a:gd name="adj1" fmla="val -58048"/>
              <a:gd name="adj2" fmla="val 31958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QVD</a:t>
            </a: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ファイルが</a:t>
            </a:r>
            <a:endParaRPr kumimoji="1"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作成されていることを確認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4940027" y="5995306"/>
            <a:ext cx="5624763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ja-JP" altLang="en-US" sz="3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en-US" altLang="ja-JP" sz="3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Store</a:t>
            </a:r>
            <a:r>
              <a:rPr lang="ja-JP" altLang="en-US" sz="3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で簡単に出力できる！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8418772" y="3777954"/>
            <a:ext cx="2013000" cy="173117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吹き出し 19"/>
          <p:cNvSpPr/>
          <p:nvPr/>
        </p:nvSpPr>
        <p:spPr>
          <a:xfrm>
            <a:off x="7988880" y="4209209"/>
            <a:ext cx="2846842" cy="544586"/>
          </a:xfrm>
          <a:prstGeom prst="wedgeRoundRectCallout">
            <a:avLst>
              <a:gd name="adj1" fmla="val -8932"/>
              <a:gd name="adj2" fmla="val -76912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約１</a:t>
            </a:r>
            <a:r>
              <a:rPr kumimoji="1" lang="en-US" altLang="ja-JP" sz="2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/3</a:t>
            </a:r>
            <a:r>
              <a:rPr kumimoji="1" lang="ja-JP" altLang="en-US" sz="2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のサイズに圧縮</a:t>
            </a:r>
            <a:endParaRPr kumimoji="1" lang="ja-JP" altLang="en-US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942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70" y="1916194"/>
            <a:ext cx="3828150" cy="359695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087" y="1878413"/>
            <a:ext cx="3927078" cy="23302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308" y="3930204"/>
            <a:ext cx="3595879" cy="264959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634" y="1390135"/>
            <a:ext cx="3828150" cy="359695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6018" y="3029888"/>
            <a:ext cx="3175966" cy="2779710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QVD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ファイルのロード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521371" y="1280845"/>
            <a:ext cx="6805963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伝票の</a:t>
            </a: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QVD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をロード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187334" y="4987090"/>
            <a:ext cx="3179302" cy="800129"/>
          </a:xfrm>
          <a:prstGeom prst="wedgeRoundRectCallout">
            <a:avLst>
              <a:gd name="adj1" fmla="val 38049"/>
              <a:gd name="adj2" fmla="val -77888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コメントアウトして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テーブルファイルを選択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角丸四角形吹き出し 14"/>
          <p:cNvSpPr/>
          <p:nvPr/>
        </p:nvSpPr>
        <p:spPr>
          <a:xfrm>
            <a:off x="2955660" y="3441587"/>
            <a:ext cx="2627523" cy="856455"/>
          </a:xfrm>
          <a:prstGeom prst="wedgeRoundRectCallout">
            <a:avLst>
              <a:gd name="adj1" fmla="val 56095"/>
              <a:gd name="adj2" fmla="val 9078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先ほど作成した</a:t>
            </a:r>
            <a:endParaRPr kumimoji="1"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QVD</a:t>
            </a: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ファイルを開く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角丸四角形吹き出し 15"/>
          <p:cNvSpPr/>
          <p:nvPr/>
        </p:nvSpPr>
        <p:spPr>
          <a:xfrm>
            <a:off x="8284250" y="3168761"/>
            <a:ext cx="2980656" cy="548013"/>
          </a:xfrm>
          <a:prstGeom prst="wedgeRoundRectCallout">
            <a:avLst>
              <a:gd name="adj1" fmla="val -62615"/>
              <a:gd name="adj2" fmla="val -53833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データの項目が表示される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2098807" y="6188068"/>
            <a:ext cx="3179302" cy="548013"/>
          </a:xfrm>
          <a:prstGeom prst="wedgeRoundRectCallout">
            <a:avLst>
              <a:gd name="adj1" fmla="val 58244"/>
              <a:gd name="adj2" fmla="val -7728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取込内容を確認して終了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927909" y="4564361"/>
            <a:ext cx="740909" cy="15641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5504885" y="6326026"/>
            <a:ext cx="460046" cy="15641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5837609" y="3838765"/>
            <a:ext cx="673554" cy="142191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6764727" y="1693087"/>
            <a:ext cx="556656" cy="15641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7043056" y="2545221"/>
            <a:ext cx="717440" cy="733226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22" name="角丸四角形吹き出し 21"/>
          <p:cNvSpPr/>
          <p:nvPr/>
        </p:nvSpPr>
        <p:spPr>
          <a:xfrm>
            <a:off x="8102883" y="1280378"/>
            <a:ext cx="2980656" cy="548013"/>
          </a:xfrm>
          <a:prstGeom prst="wedgeRoundRectCallout">
            <a:avLst>
              <a:gd name="adj1" fmla="val -69663"/>
              <a:gd name="adj2" fmla="val 31850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データロード実行！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9371855" y="5546475"/>
            <a:ext cx="556656" cy="15641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吹き出し 25"/>
          <p:cNvSpPr/>
          <p:nvPr/>
        </p:nvSpPr>
        <p:spPr>
          <a:xfrm>
            <a:off x="7167425" y="4761296"/>
            <a:ext cx="2980656" cy="548013"/>
          </a:xfrm>
          <a:prstGeom prst="wedgeRoundRectCallout">
            <a:avLst>
              <a:gd name="adj1" fmla="val 35637"/>
              <a:gd name="adj2" fmla="val 76947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結果を確認して閉じる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タイトル 1"/>
          <p:cNvSpPr txBox="1">
            <a:spLocks/>
          </p:cNvSpPr>
          <p:nvPr/>
        </p:nvSpPr>
        <p:spPr>
          <a:xfrm>
            <a:off x="7167425" y="5906775"/>
            <a:ext cx="4225968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通常のロードと同様で</a:t>
            </a: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81873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QVD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ファイルの利点：</a:t>
            </a:r>
            <a:r>
              <a:rPr lang="ja-JP" altLang="en-US" sz="6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超高速ロード</a:t>
            </a:r>
            <a:endParaRPr lang="ja-JP" altLang="en-US" sz="6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654032" y="1212259"/>
            <a:ext cx="3209057" cy="10057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ja-JP" sz="3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CSV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524,726 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件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 </a:t>
            </a:r>
            <a:r>
              <a:rPr lang="en-US" altLang="ja-JP" sz="3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 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秒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32" y="2232215"/>
            <a:ext cx="4227211" cy="3699794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>
          <a:xfrm>
            <a:off x="1586974" y="2912686"/>
            <a:ext cx="2325292" cy="142191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656" y="2232215"/>
            <a:ext cx="4227211" cy="3699794"/>
          </a:xfrm>
          <a:prstGeom prst="rect">
            <a:avLst/>
          </a:prstGeom>
        </p:spPr>
      </p:pic>
      <p:sp>
        <p:nvSpPr>
          <p:cNvPr id="18" name="山形 17"/>
          <p:cNvSpPr/>
          <p:nvPr/>
        </p:nvSpPr>
        <p:spPr>
          <a:xfrm>
            <a:off x="4991655" y="3395082"/>
            <a:ext cx="806905" cy="1181388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山形 19"/>
          <p:cNvSpPr/>
          <p:nvPr/>
        </p:nvSpPr>
        <p:spPr>
          <a:xfrm>
            <a:off x="5661343" y="3395082"/>
            <a:ext cx="806905" cy="1181388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7521867" y="2912686"/>
            <a:ext cx="2325292" cy="142191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タイトル 1"/>
          <p:cNvSpPr txBox="1">
            <a:spLocks/>
          </p:cNvSpPr>
          <p:nvPr/>
        </p:nvSpPr>
        <p:spPr>
          <a:xfrm>
            <a:off x="6576656" y="1226483"/>
            <a:ext cx="3926806" cy="10057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ja-JP" sz="3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QVD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524,726 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件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 </a:t>
            </a:r>
            <a:r>
              <a:rPr lang="en-US" altLang="ja-JP" sz="3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0.x </a:t>
            </a:r>
            <a:r>
              <a:rPr lang="ja-JP" altLang="en-US" sz="2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秒</a:t>
            </a:r>
            <a:endParaRPr lang="en-US" altLang="ja-JP" sz="20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タイトル 1"/>
          <p:cNvSpPr txBox="1">
            <a:spLocks/>
          </p:cNvSpPr>
          <p:nvPr/>
        </p:nvSpPr>
        <p:spPr>
          <a:xfrm>
            <a:off x="131789" y="5903966"/>
            <a:ext cx="11946105" cy="9053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5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圧倒的にロード時間を短縮できる！</a:t>
            </a:r>
            <a:endParaRPr lang="ja-JP" altLang="en-US" sz="5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673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/>
          <p:cNvSpPr txBox="1">
            <a:spLocks/>
          </p:cNvSpPr>
          <p:nvPr/>
        </p:nvSpPr>
        <p:spPr>
          <a:xfrm>
            <a:off x="2454940" y="1433562"/>
            <a:ext cx="8643119" cy="4576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0" b="1" i="1" dirty="0" smtClean="0">
                <a:solidFill>
                  <a:srgbClr val="EBFAD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Visualization</a:t>
            </a: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分析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267" y="1540896"/>
            <a:ext cx="3471994" cy="734459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331129" y="1769709"/>
            <a:ext cx="11518935" cy="3781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ja-JP" sz="12000" b="1" i="1" spc="-1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</a:t>
            </a:r>
            <a:r>
              <a:rPr lang="ja-JP" altLang="en-US" sz="12000" b="1" i="1" spc="-1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0" b="1" i="1" spc="-1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20524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411" y="3294176"/>
            <a:ext cx="5406240" cy="2296514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/>
          <a:srcRect r="1821"/>
          <a:stretch/>
        </p:blipFill>
        <p:spPr>
          <a:xfrm>
            <a:off x="249229" y="3194521"/>
            <a:ext cx="5045906" cy="2495824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分析とは？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直方体 5"/>
          <p:cNvSpPr/>
          <p:nvPr/>
        </p:nvSpPr>
        <p:spPr>
          <a:xfrm>
            <a:off x="195033" y="1426387"/>
            <a:ext cx="11664140" cy="4370909"/>
          </a:xfrm>
          <a:prstGeom prst="cube">
            <a:avLst>
              <a:gd name="adj" fmla="val 6420"/>
            </a:avLst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77" y="1935982"/>
            <a:ext cx="2608560" cy="551810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19" name="角丸四角形吹き出し 18"/>
          <p:cNvSpPr/>
          <p:nvPr/>
        </p:nvSpPr>
        <p:spPr>
          <a:xfrm>
            <a:off x="1198701" y="2566937"/>
            <a:ext cx="3456288" cy="652760"/>
          </a:xfrm>
          <a:prstGeom prst="wedgeRoundRectCallout">
            <a:avLst>
              <a:gd name="adj1" fmla="val -34223"/>
              <a:gd name="adj2" fmla="val 88409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月ごとのグラフを</a:t>
            </a:r>
            <a:endParaRPr kumimoji="1" lang="ja-JP" altLang="en-US" sz="3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角丸四角形吹き出し 20"/>
          <p:cNvSpPr/>
          <p:nvPr/>
        </p:nvSpPr>
        <p:spPr>
          <a:xfrm>
            <a:off x="7043851" y="2565753"/>
            <a:ext cx="4182109" cy="652760"/>
          </a:xfrm>
          <a:prstGeom prst="wedgeRoundRectCallout">
            <a:avLst>
              <a:gd name="adj1" fmla="val -35421"/>
              <a:gd name="adj2" fmla="val 100106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品目ごと内訳に変更！</a:t>
            </a:r>
            <a:endParaRPr kumimoji="1" lang="ja-JP" altLang="en-US" sz="3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山形 22"/>
          <p:cNvSpPr/>
          <p:nvPr/>
        </p:nvSpPr>
        <p:spPr>
          <a:xfrm>
            <a:off x="5117877" y="4002948"/>
            <a:ext cx="551127" cy="806905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/>
        </p:nvSpPr>
        <p:spPr>
          <a:xfrm>
            <a:off x="5568109" y="4002948"/>
            <a:ext cx="551127" cy="806905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タイトル 1"/>
          <p:cNvSpPr txBox="1">
            <a:spLocks/>
          </p:cNvSpPr>
          <p:nvPr/>
        </p:nvSpPr>
        <p:spPr>
          <a:xfrm>
            <a:off x="660549" y="5885502"/>
            <a:ext cx="10860095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複数の集計項目を表示・比較可能</a:t>
            </a:r>
            <a:endParaRPr lang="ja-JP" altLang="en-US" sz="5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871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分析の使い方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490633" y="2356365"/>
            <a:ext cx="11422300" cy="1575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sum(</a:t>
            </a:r>
            <a:r>
              <a:rPr lang="en-US" altLang="ja-JP" sz="5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{&lt;</a:t>
            </a:r>
            <a:r>
              <a:rPr lang="ja-JP" altLang="en-US" sz="5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項目名</a:t>
            </a:r>
            <a:r>
              <a:rPr lang="en-US" altLang="ja-JP" sz="5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={</a:t>
            </a:r>
            <a:r>
              <a:rPr lang="ja-JP" altLang="en-US" sz="5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条件</a:t>
            </a:r>
            <a:r>
              <a:rPr lang="en-US" altLang="ja-JP" sz="5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}&gt;}</a:t>
            </a:r>
            <a:r>
              <a:rPr lang="ja-JP" altLang="en-US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集計対象</a:t>
            </a:r>
            <a:r>
              <a:rPr lang="en-US" altLang="ja-JP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4341593" y="4214702"/>
            <a:ext cx="7417591" cy="2219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条件を絞った集計が可能</a:t>
            </a:r>
            <a:endParaRPr lang="en-US" altLang="ja-JP" sz="5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en-US" altLang="ja-JP" sz="30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※COUNT, AVG</a:t>
            </a:r>
            <a:r>
              <a:rPr lang="ja-JP" altLang="en-US" sz="30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などでも使用可能</a:t>
            </a:r>
            <a:endParaRPr lang="ja-JP" altLang="en-US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47872" y="1301981"/>
            <a:ext cx="4187037" cy="1139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基本的な文法</a:t>
            </a:r>
            <a:endParaRPr lang="ja-JP" altLang="en-US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042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2373658" y="3994182"/>
            <a:ext cx="1712215" cy="823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50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平均</a:t>
            </a:r>
            <a:endParaRPr lang="en-US" altLang="ja-JP" sz="5000" b="1" i="1" spc="-100" dirty="0" smtClean="0">
              <a:solidFill>
                <a:schemeClr val="accent6">
                  <a:lumMod val="40000"/>
                  <a:lumOff val="6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2373658" y="5527679"/>
            <a:ext cx="1712215" cy="823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50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件数</a:t>
            </a:r>
            <a:endParaRPr lang="en-US" altLang="ja-JP" sz="5000" b="1" i="1" spc="-100" dirty="0" smtClean="0">
              <a:solidFill>
                <a:schemeClr val="accent6">
                  <a:lumMod val="40000"/>
                  <a:lumOff val="6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7921969" y="2350954"/>
            <a:ext cx="2071781" cy="823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50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最大値</a:t>
            </a:r>
            <a:endParaRPr lang="en-US" altLang="ja-JP" sz="5000" b="1" i="1" spc="-100" dirty="0" smtClean="0">
              <a:solidFill>
                <a:schemeClr val="accent6">
                  <a:lumMod val="40000"/>
                  <a:lumOff val="6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7921969" y="4004221"/>
            <a:ext cx="2071781" cy="823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50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最小値</a:t>
            </a:r>
            <a:endParaRPr lang="en-US" altLang="ja-JP" sz="5000" b="1" i="1" spc="-100" dirty="0" smtClean="0">
              <a:solidFill>
                <a:schemeClr val="accent6">
                  <a:lumMod val="40000"/>
                  <a:lumOff val="6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7579089" y="5527679"/>
            <a:ext cx="2757541" cy="823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50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表内集計</a:t>
            </a:r>
            <a:endParaRPr lang="en-US" altLang="ja-JP" sz="5000" b="1" i="1" spc="-100" dirty="0" smtClean="0">
              <a:solidFill>
                <a:schemeClr val="accent6">
                  <a:lumMod val="40000"/>
                  <a:lumOff val="6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373658" y="2350954"/>
            <a:ext cx="1712215" cy="823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5000" b="1" i="1" spc="-100" dirty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合計</a:t>
            </a:r>
            <a:endParaRPr lang="en-US" altLang="ja-JP" sz="5000" b="1" i="1" spc="-100" dirty="0" smtClean="0">
              <a:solidFill>
                <a:schemeClr val="accent6">
                  <a:lumMod val="40000"/>
                  <a:lumOff val="6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さまざまな関数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1059630" y="1266889"/>
            <a:ext cx="4340273" cy="545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ja-JP" sz="7000" b="1" i="1" spc="-100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SUM()</a:t>
            </a:r>
          </a:p>
          <a:p>
            <a:pPr algn="ctr">
              <a:lnSpc>
                <a:spcPct val="150000"/>
              </a:lnSpc>
            </a:pPr>
            <a:r>
              <a:rPr lang="en-US" altLang="ja-JP" sz="7000" b="1" i="1" spc="-100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AVG()</a:t>
            </a:r>
          </a:p>
          <a:p>
            <a:pPr algn="ctr">
              <a:lnSpc>
                <a:spcPct val="150000"/>
              </a:lnSpc>
            </a:pPr>
            <a:r>
              <a:rPr lang="en-US" altLang="ja-JP" sz="7000" b="1" i="1" spc="-100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COUNT()</a:t>
            </a:r>
            <a:endParaRPr lang="ja-JP" altLang="en-US" sz="7000" b="1" i="1" spc="-100" dirty="0">
              <a:solidFill>
                <a:srgbClr val="ED7D3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6090597" y="1266889"/>
            <a:ext cx="5734527" cy="54545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ja-JP" sz="7000" b="1" i="1" spc="-100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MAX()</a:t>
            </a:r>
          </a:p>
          <a:p>
            <a:pPr algn="ctr">
              <a:lnSpc>
                <a:spcPct val="150000"/>
              </a:lnSpc>
            </a:pPr>
            <a:r>
              <a:rPr lang="en-US" altLang="ja-JP" sz="7000" b="1" i="1" spc="-100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MIN()</a:t>
            </a:r>
          </a:p>
          <a:p>
            <a:pPr algn="ctr">
              <a:lnSpc>
                <a:spcPct val="150000"/>
              </a:lnSpc>
            </a:pPr>
            <a:r>
              <a:rPr lang="en-US" altLang="ja-JP" sz="7000" b="1" i="1" spc="-100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COLUMN()</a:t>
            </a:r>
            <a:endParaRPr lang="ja-JP" altLang="en-US" sz="7000" b="1" i="1" spc="-100" dirty="0">
              <a:solidFill>
                <a:srgbClr val="ED7D3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779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1" y="2012964"/>
            <a:ext cx="4548615" cy="222591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91" y="3329432"/>
            <a:ext cx="4279785" cy="288186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061" y="1334571"/>
            <a:ext cx="4707764" cy="3170052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5"/>
          <a:srcRect l="26473" r="34165" b="72839"/>
          <a:stretch/>
        </p:blipFill>
        <p:spPr>
          <a:xfrm>
            <a:off x="4621210" y="3597095"/>
            <a:ext cx="1853077" cy="8610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692" y="3903434"/>
            <a:ext cx="5406240" cy="22965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5" name="角丸四角形 14"/>
          <p:cNvSpPr/>
          <p:nvPr/>
        </p:nvSpPr>
        <p:spPr>
          <a:xfrm>
            <a:off x="2880923" y="4167405"/>
            <a:ext cx="1149182" cy="201299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グラフを内訳表示する：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SUM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150234" y="4770364"/>
            <a:ext cx="5514333" cy="1068990"/>
          </a:xfrm>
          <a:prstGeom prst="wedgeRoundRectCallout">
            <a:avLst>
              <a:gd name="adj1" fmla="val 16822"/>
              <a:gd name="adj2" fmla="val -87796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数式を以下のように変更する</a:t>
            </a:r>
            <a:endParaRPr kumimoji="1" lang="en-US" altLang="ja-JP" sz="2000" b="1" dirty="0" smtClean="0">
              <a:solidFill>
                <a:srgbClr val="ED7D3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240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sum({&lt;</a:t>
            </a:r>
            <a:r>
              <a:rPr lang="ja-JP" altLang="en-US" sz="240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品目</a:t>
            </a:r>
            <a:r>
              <a:rPr lang="en-US" altLang="ja-JP" sz="240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={</a:t>
            </a:r>
            <a:r>
              <a:rPr lang="ja-JP" altLang="en-US" sz="240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エアコン</a:t>
            </a:r>
            <a:r>
              <a:rPr lang="en-US" altLang="ja-JP" sz="240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}&gt;}</a:t>
            </a:r>
            <a:r>
              <a:rPr lang="ja-JP" altLang="en-US" sz="240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</a:t>
            </a:r>
            <a:r>
              <a:rPr lang="ja-JP" altLang="en-US" sz="2400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価格</a:t>
            </a:r>
            <a:r>
              <a:rPr lang="en-US" altLang="ja-JP" sz="240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2400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29" name="タイトル 1"/>
          <p:cNvSpPr txBox="1">
            <a:spLocks/>
          </p:cNvSpPr>
          <p:nvPr/>
        </p:nvSpPr>
        <p:spPr>
          <a:xfrm>
            <a:off x="5382352" y="6045938"/>
            <a:ext cx="6187239" cy="766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チャートが内訳表示に変更された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角丸四角形吹き出し 15"/>
          <p:cNvSpPr/>
          <p:nvPr/>
        </p:nvSpPr>
        <p:spPr>
          <a:xfrm>
            <a:off x="365261" y="1256144"/>
            <a:ext cx="2890275" cy="756820"/>
          </a:xfrm>
          <a:prstGeom prst="wedgeRoundRectCallout">
            <a:avLst>
              <a:gd name="adj1" fmla="val 37613"/>
              <a:gd name="adj2" fmla="val 62738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チャートを右クリックして</a:t>
            </a:r>
            <a:endParaRPr kumimoji="1"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プロパティを開く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8289614" y="2247165"/>
            <a:ext cx="2024783" cy="266836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5948751" y="1678715"/>
            <a:ext cx="682524" cy="842501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吹き出し 18"/>
          <p:cNvSpPr/>
          <p:nvPr/>
        </p:nvSpPr>
        <p:spPr>
          <a:xfrm>
            <a:off x="6860064" y="2746728"/>
            <a:ext cx="5013030" cy="663759"/>
          </a:xfrm>
          <a:prstGeom prst="wedgeRoundRectCallout">
            <a:avLst>
              <a:gd name="adj1" fmla="val 10023"/>
              <a:gd name="adj2" fmla="val -87796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他の品目についても同様に数式を追加する</a:t>
            </a:r>
            <a:endParaRPr kumimoji="1" lang="ja-JP" altLang="en-US" sz="2400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5948751" y="2743086"/>
            <a:ext cx="561743" cy="124926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吹き出し 22"/>
          <p:cNvSpPr/>
          <p:nvPr/>
        </p:nvSpPr>
        <p:spPr>
          <a:xfrm>
            <a:off x="3399897" y="3188432"/>
            <a:ext cx="2829725" cy="548561"/>
          </a:xfrm>
          <a:prstGeom prst="wedgeRoundRectCallout">
            <a:avLst>
              <a:gd name="adj1" fmla="val 32328"/>
              <a:gd name="adj2" fmla="val 108398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スタイルを積み上げに</a:t>
            </a:r>
            <a:endParaRPr kumimoji="1" lang="ja-JP" altLang="en-US" sz="2400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5775268" y="4243778"/>
            <a:ext cx="561743" cy="124926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5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1" y="1635424"/>
            <a:ext cx="3890714" cy="261987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1" y="3818288"/>
            <a:ext cx="3890714" cy="261987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302" y="2154918"/>
            <a:ext cx="3890714" cy="261987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013" y="3085420"/>
            <a:ext cx="1854125" cy="7156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1531" y="5470672"/>
            <a:ext cx="1047750" cy="714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9786" y="3791776"/>
            <a:ext cx="5044877" cy="2495824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>
          <a:xfrm>
            <a:off x="2643280" y="4183082"/>
            <a:ext cx="547631" cy="162341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年平均単価の比較：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AVG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6349259" y="1300755"/>
            <a:ext cx="5514333" cy="803148"/>
          </a:xfrm>
          <a:prstGeom prst="wedgeRoundRectCallout">
            <a:avLst>
              <a:gd name="adj1" fmla="val 4349"/>
              <a:gd name="adj2" fmla="val 132867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数式を以下のように変更する</a:t>
            </a:r>
            <a:endParaRPr kumimoji="1" lang="en-US" altLang="ja-JP" b="1" dirty="0" smtClean="0">
              <a:solidFill>
                <a:srgbClr val="ED7D3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200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AVG({&lt;</a:t>
            </a:r>
            <a:r>
              <a:rPr lang="ja-JP" altLang="en-US" sz="200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200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={2010}&gt;}</a:t>
            </a:r>
            <a:r>
              <a:rPr lang="ja-JP" altLang="en-US" sz="200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販売価格</a:t>
            </a:r>
            <a:r>
              <a:rPr lang="en-US" altLang="ja-JP" sz="200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sz="200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販売数量</a:t>
            </a:r>
            <a:r>
              <a:rPr lang="en-US" altLang="ja-JP" sz="200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2000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29" name="タイトル 1"/>
          <p:cNvSpPr txBox="1">
            <a:spLocks/>
          </p:cNvSpPr>
          <p:nvPr/>
        </p:nvSpPr>
        <p:spPr>
          <a:xfrm>
            <a:off x="5382352" y="6045938"/>
            <a:ext cx="6187239" cy="766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年平均単価の比較ができた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角丸四角形吹き出し 15"/>
          <p:cNvSpPr/>
          <p:nvPr/>
        </p:nvSpPr>
        <p:spPr>
          <a:xfrm>
            <a:off x="365261" y="1256144"/>
            <a:ext cx="3664844" cy="756820"/>
          </a:xfrm>
          <a:prstGeom prst="wedgeRoundRectCallout">
            <a:avLst>
              <a:gd name="adj1" fmla="val -35031"/>
              <a:gd name="adj2" fmla="val 73430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チャートをコピーしプロパティを開く</a:t>
            </a:r>
            <a:endParaRPr kumimoji="1" lang="en-US" altLang="ja-JP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タイトルを「年平均単価</a:t>
            </a:r>
            <a:r>
              <a:rPr lang="en-US" altLang="ja-JP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円</a:t>
            </a:r>
            <a:r>
              <a:rPr lang="en-US" altLang="ja-JP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」に</a:t>
            </a:r>
            <a:endParaRPr lang="en-US" altLang="ja-JP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5512992" y="3428029"/>
            <a:ext cx="561743" cy="124926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吹き出し 22"/>
          <p:cNvSpPr/>
          <p:nvPr/>
        </p:nvSpPr>
        <p:spPr>
          <a:xfrm>
            <a:off x="3948603" y="2536749"/>
            <a:ext cx="2338615" cy="412142"/>
          </a:xfrm>
          <a:prstGeom prst="wedgeRoundRectCallout">
            <a:avLst>
              <a:gd name="adj1" fmla="val 32328"/>
              <a:gd name="adj2" fmla="val 108398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スタイルをグループに</a:t>
            </a:r>
            <a:endParaRPr kumimoji="1" lang="ja-JP" altLang="en-US" sz="2000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角丸四角形吹き出し 20"/>
          <p:cNvSpPr/>
          <p:nvPr/>
        </p:nvSpPr>
        <p:spPr>
          <a:xfrm>
            <a:off x="1020919" y="4685782"/>
            <a:ext cx="2338615" cy="453356"/>
          </a:xfrm>
          <a:prstGeom prst="wedgeRoundRectCallout">
            <a:avLst>
              <a:gd name="adj1" fmla="val 24607"/>
              <a:gd name="adj2" fmla="val -96646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軸を「製品種別」に</a:t>
            </a:r>
            <a:endParaRPr kumimoji="1" lang="ja-JP" altLang="en-US" sz="2000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角丸四角形吹き出し 23"/>
          <p:cNvSpPr/>
          <p:nvPr/>
        </p:nvSpPr>
        <p:spPr>
          <a:xfrm>
            <a:off x="6542022" y="3203645"/>
            <a:ext cx="2822183" cy="453356"/>
          </a:xfrm>
          <a:prstGeom prst="wedgeRoundRectCallout">
            <a:avLst>
              <a:gd name="adj1" fmla="val -44597"/>
              <a:gd name="adj2" fmla="val -153763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2010,2011</a:t>
            </a:r>
            <a:r>
              <a:rPr kumimoji="1" lang="ja-JP" altLang="en-US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年を作成</a:t>
            </a:r>
            <a:endParaRPr kumimoji="1" lang="ja-JP" altLang="en-US" sz="2000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4186099" y="4824098"/>
            <a:ext cx="2338615" cy="412142"/>
          </a:xfrm>
          <a:prstGeom prst="wedgeRoundRectCallout">
            <a:avLst>
              <a:gd name="adj1" fmla="val 5339"/>
              <a:gd name="adj2" fmla="val 113266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好みの配色に変更</a:t>
            </a:r>
            <a:endParaRPr kumimoji="1" lang="ja-JP" altLang="en-US" sz="2000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6349259" y="2419811"/>
            <a:ext cx="453932" cy="288654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8332264" y="2894054"/>
            <a:ext cx="1183313" cy="186625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1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443" y="1720774"/>
            <a:ext cx="1939883" cy="199311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06" y="1455810"/>
            <a:ext cx="4258277" cy="287648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07" y="3678273"/>
            <a:ext cx="4258277" cy="287648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2409" y="1720774"/>
            <a:ext cx="4242149" cy="288186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6"/>
          <a:srcRect r="38377" b="64998"/>
          <a:stretch/>
        </p:blipFill>
        <p:spPr>
          <a:xfrm>
            <a:off x="4186099" y="3803419"/>
            <a:ext cx="2875577" cy="11095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7"/>
          <a:srcRect r="17938" b="77326"/>
          <a:stretch/>
        </p:blipFill>
        <p:spPr>
          <a:xfrm>
            <a:off x="3255776" y="5407165"/>
            <a:ext cx="3481194" cy="653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角丸四角形 14"/>
          <p:cNvSpPr/>
          <p:nvPr/>
        </p:nvSpPr>
        <p:spPr>
          <a:xfrm>
            <a:off x="2624310" y="2717330"/>
            <a:ext cx="368048" cy="364003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販売伝票の件数：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COUNT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6349259" y="1300755"/>
            <a:ext cx="5514333" cy="803148"/>
          </a:xfrm>
          <a:prstGeom prst="wedgeRoundRectCallout">
            <a:avLst>
              <a:gd name="adj1" fmla="val 20784"/>
              <a:gd name="adj2" fmla="val 98611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数式を以下のように変更する</a:t>
            </a:r>
            <a:endParaRPr kumimoji="1" lang="en-US" altLang="ja-JP" b="1" dirty="0" smtClean="0">
              <a:solidFill>
                <a:srgbClr val="ED7D3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200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COUNT({&lt;</a:t>
            </a:r>
            <a:r>
              <a:rPr lang="ja-JP" altLang="en-US" sz="200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製品種別</a:t>
            </a:r>
            <a:r>
              <a:rPr lang="en-US" altLang="ja-JP" sz="200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={</a:t>
            </a:r>
            <a:r>
              <a:rPr lang="ja-JP" altLang="en-US" sz="200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エアコン</a:t>
            </a:r>
            <a:r>
              <a:rPr lang="en-US" altLang="ja-JP" sz="200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}&gt;}</a:t>
            </a:r>
            <a:r>
              <a:rPr lang="ja-JP" altLang="en-US" sz="2000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伝票番号</a:t>
            </a:r>
            <a:r>
              <a:rPr lang="en-US" altLang="ja-JP" sz="200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2000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sp>
        <p:nvSpPr>
          <p:cNvPr id="29" name="タイトル 1"/>
          <p:cNvSpPr txBox="1">
            <a:spLocks/>
          </p:cNvSpPr>
          <p:nvPr/>
        </p:nvSpPr>
        <p:spPr>
          <a:xfrm>
            <a:off x="5415522" y="6045938"/>
            <a:ext cx="6187239" cy="766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販売契約数の分析ができる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角丸四角形吹き出し 15"/>
          <p:cNvSpPr/>
          <p:nvPr/>
        </p:nvSpPr>
        <p:spPr>
          <a:xfrm>
            <a:off x="521255" y="1671292"/>
            <a:ext cx="3664844" cy="756820"/>
          </a:xfrm>
          <a:prstGeom prst="wedgeRoundRectCallout">
            <a:avLst>
              <a:gd name="adj1" fmla="val 13766"/>
              <a:gd name="adj2" fmla="val 84122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チャートを新規作成し</a:t>
            </a:r>
            <a:endParaRPr lang="en-US" altLang="ja-JP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ピボットテーブルを選択</a:t>
            </a:r>
            <a:endParaRPr lang="en-US" altLang="ja-JP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角丸四角形吹き出し 20"/>
          <p:cNvSpPr/>
          <p:nvPr/>
        </p:nvSpPr>
        <p:spPr>
          <a:xfrm>
            <a:off x="1102152" y="4537075"/>
            <a:ext cx="2338615" cy="453356"/>
          </a:xfrm>
          <a:prstGeom prst="wedgeRoundRectCallout">
            <a:avLst>
              <a:gd name="adj1" fmla="val 24607"/>
              <a:gd name="adj2" fmla="val -96646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軸を「年」「支店名」に</a:t>
            </a:r>
            <a:endParaRPr kumimoji="1" lang="ja-JP" altLang="en-US" sz="2000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角丸四角形吹き出し 23"/>
          <p:cNvSpPr/>
          <p:nvPr/>
        </p:nvSpPr>
        <p:spPr>
          <a:xfrm>
            <a:off x="4403200" y="2689834"/>
            <a:ext cx="2871215" cy="453356"/>
          </a:xfrm>
          <a:prstGeom prst="wedgeRoundRectCallout">
            <a:avLst>
              <a:gd name="adj1" fmla="val -27304"/>
              <a:gd name="adj2" fmla="val 94341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「常にすべて展開」をチェック</a:t>
            </a:r>
            <a:endParaRPr kumimoji="1" lang="ja-JP" altLang="en-US" sz="2000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7310185" y="2048483"/>
            <a:ext cx="611917" cy="766528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9493028" y="2534419"/>
            <a:ext cx="1183313" cy="186625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角丸四角形 32"/>
          <p:cNvSpPr/>
          <p:nvPr/>
        </p:nvSpPr>
        <p:spPr>
          <a:xfrm>
            <a:off x="4711319" y="3442641"/>
            <a:ext cx="977945" cy="154235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5415522" y="4572506"/>
            <a:ext cx="808219" cy="154235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吹き出し 34"/>
          <p:cNvSpPr/>
          <p:nvPr/>
        </p:nvSpPr>
        <p:spPr>
          <a:xfrm>
            <a:off x="3458100" y="5042472"/>
            <a:ext cx="2332383" cy="453356"/>
          </a:xfrm>
          <a:prstGeom prst="wedgeRoundRectCallout">
            <a:avLst>
              <a:gd name="adj1" fmla="val -32654"/>
              <a:gd name="adj2" fmla="val 122899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キャプションを入力</a:t>
            </a:r>
            <a:endParaRPr kumimoji="1" lang="ja-JP" altLang="en-US" sz="2000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角丸四角形吹き出し 35"/>
          <p:cNvSpPr/>
          <p:nvPr/>
        </p:nvSpPr>
        <p:spPr>
          <a:xfrm>
            <a:off x="8059878" y="2806440"/>
            <a:ext cx="2871215" cy="453356"/>
          </a:xfrm>
          <a:prstGeom prst="wedgeRoundRectCallout">
            <a:avLst>
              <a:gd name="adj1" fmla="val -55206"/>
              <a:gd name="adj2" fmla="val -41313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その他の製品も追加</a:t>
            </a:r>
            <a:endParaRPr kumimoji="1" lang="ja-JP" altLang="en-US" sz="2000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3377880" y="5912562"/>
            <a:ext cx="1428789" cy="118349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9259" y="4365214"/>
            <a:ext cx="5531799" cy="18176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239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6545" y="1379790"/>
            <a:ext cx="5396166" cy="680223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</a:t>
            </a:r>
            <a:r>
              <a:rPr kumimoji="1" lang="en-US" altLang="ja-JP" sz="4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QVD</a:t>
            </a:r>
            <a:r>
              <a:rPr kumimoji="1" lang="ja-JP" altLang="en-US" sz="4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endParaRPr kumimoji="1" lang="ja-JP" altLang="en-US" sz="4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本日の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GOAL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899629" y="1997337"/>
            <a:ext cx="4331768" cy="34280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QVD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ファイルとは？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QVD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ファイルの作成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QVD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ファイルのロード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6834691" y="1284819"/>
            <a:ext cx="4905605" cy="748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</a:t>
            </a:r>
            <a:r>
              <a:rPr lang="en-US" altLang="ja-JP" sz="4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</a:t>
            </a:r>
            <a:r>
              <a:rPr lang="ja-JP" altLang="en-US" sz="4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分析</a:t>
            </a:r>
            <a:endParaRPr lang="ja-JP" altLang="en-US" sz="4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7365449" y="1997337"/>
            <a:ext cx="4331768" cy="34280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分析</a:t>
            </a:r>
            <a:r>
              <a:rPr lang="ja-JP" altLang="en-US" sz="3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は？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分析の使い方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・さまざまな関数の利用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1794242" y="2280150"/>
            <a:ext cx="4054221" cy="3125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ja-JP" sz="31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What</a:t>
            </a:r>
            <a:r>
              <a:rPr lang="ja-JP" altLang="en-US" sz="31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‘</a:t>
            </a:r>
            <a:r>
              <a:rPr lang="en-US" altLang="ja-JP" sz="31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 ?</a:t>
            </a:r>
            <a:endParaRPr lang="en-US" altLang="ja-JP" sz="3100" b="1" i="1" spc="-100" dirty="0">
              <a:solidFill>
                <a:schemeClr val="accent6">
                  <a:lumMod val="40000"/>
                  <a:lumOff val="6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en-US" altLang="ja-JP" sz="31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Store</a:t>
            </a:r>
          </a:p>
          <a:p>
            <a:pPr>
              <a:lnSpc>
                <a:spcPct val="200000"/>
              </a:lnSpc>
            </a:pPr>
            <a:r>
              <a:rPr lang="en-US" altLang="ja-JP" sz="31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Load</a:t>
            </a:r>
            <a:endParaRPr lang="ja-JP" altLang="en-US" sz="3100" b="1" i="1" spc="-100" dirty="0">
              <a:solidFill>
                <a:schemeClr val="accent6">
                  <a:lumMod val="40000"/>
                  <a:lumOff val="6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8271416" y="2422224"/>
            <a:ext cx="3350595" cy="2841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ja-JP" sz="31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What’s</a:t>
            </a:r>
            <a:r>
              <a:rPr lang="ja-JP" altLang="en-US" sz="31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？</a:t>
            </a:r>
            <a:endParaRPr lang="en-US" altLang="ja-JP" sz="3100" b="1" i="1" spc="-100" dirty="0" smtClean="0">
              <a:solidFill>
                <a:schemeClr val="accent6">
                  <a:lumMod val="40000"/>
                  <a:lumOff val="6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en-US" altLang="ja-JP" sz="31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How to</a:t>
            </a:r>
          </a:p>
          <a:p>
            <a:pPr>
              <a:lnSpc>
                <a:spcPct val="200000"/>
              </a:lnSpc>
            </a:pPr>
            <a:r>
              <a:rPr lang="en-US" altLang="ja-JP" sz="31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Functions</a:t>
            </a:r>
            <a:endParaRPr lang="ja-JP" altLang="en-US" sz="3100" b="1" i="1" spc="-100" dirty="0">
              <a:solidFill>
                <a:schemeClr val="accent6">
                  <a:lumMod val="40000"/>
                  <a:lumOff val="6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山形 4"/>
          <p:cNvSpPr/>
          <p:nvPr/>
        </p:nvSpPr>
        <p:spPr>
          <a:xfrm rot="5400000">
            <a:off x="5611504" y="2460518"/>
            <a:ext cx="976354" cy="1572428"/>
          </a:xfrm>
          <a:prstGeom prst="chevron">
            <a:avLst/>
          </a:prstGeom>
          <a:solidFill>
            <a:srgbClr val="C9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山形 17"/>
          <p:cNvSpPr/>
          <p:nvPr/>
        </p:nvSpPr>
        <p:spPr>
          <a:xfrm rot="5400000">
            <a:off x="5611504" y="3208055"/>
            <a:ext cx="976354" cy="1572428"/>
          </a:xfrm>
          <a:prstGeom prst="chevron">
            <a:avLst/>
          </a:prstGeom>
          <a:solidFill>
            <a:srgbClr val="C9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山形 18"/>
          <p:cNvSpPr/>
          <p:nvPr/>
        </p:nvSpPr>
        <p:spPr>
          <a:xfrm rot="5400000">
            <a:off x="5611504" y="3928431"/>
            <a:ext cx="976354" cy="1572428"/>
          </a:xfrm>
          <a:prstGeom prst="chevron">
            <a:avLst/>
          </a:prstGeom>
          <a:solidFill>
            <a:srgbClr val="C9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123697" y="5614175"/>
            <a:ext cx="11946105" cy="1095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実戦的な知識・テクニックの習得</a:t>
            </a:r>
            <a:endParaRPr lang="ja-JP" altLang="en-US" sz="6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045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6" grpId="0"/>
      <p:bldP spid="5" grpId="0" animBg="1"/>
      <p:bldP spid="18" grpId="0" animBg="1"/>
      <p:bldP spid="19" grpId="0" animBg="1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73" y="1762712"/>
            <a:ext cx="4279785" cy="288186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616" y="3946606"/>
            <a:ext cx="2649595" cy="27087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543" y="1493454"/>
            <a:ext cx="2590453" cy="12242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Tips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：表からの可視化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29" name="タイトル 1"/>
          <p:cNvSpPr txBox="1">
            <a:spLocks/>
          </p:cNvSpPr>
          <p:nvPr/>
        </p:nvSpPr>
        <p:spPr>
          <a:xfrm>
            <a:off x="5382352" y="6045938"/>
            <a:ext cx="6187239" cy="766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販売契約数推移の可視化ができた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角丸四角形吹き出し 15"/>
          <p:cNvSpPr/>
          <p:nvPr/>
        </p:nvSpPr>
        <p:spPr>
          <a:xfrm>
            <a:off x="365261" y="1256144"/>
            <a:ext cx="3664844" cy="756820"/>
          </a:xfrm>
          <a:prstGeom prst="wedgeRoundRectCallout">
            <a:avLst>
              <a:gd name="adj1" fmla="val 16857"/>
              <a:gd name="adj2" fmla="val 69153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ピボットグラフのプロパティを開き</a:t>
            </a:r>
            <a:endParaRPr kumimoji="1" lang="en-US" altLang="ja-JP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支店名と年の軸を入れ替え</a:t>
            </a:r>
            <a:endParaRPr lang="en-US" altLang="ja-JP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7713901" y="2353916"/>
            <a:ext cx="561743" cy="124926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吹き出し 22"/>
          <p:cNvSpPr/>
          <p:nvPr/>
        </p:nvSpPr>
        <p:spPr>
          <a:xfrm>
            <a:off x="4852342" y="1476195"/>
            <a:ext cx="2758201" cy="616689"/>
          </a:xfrm>
          <a:prstGeom prst="wedgeRoundRectCallout">
            <a:avLst>
              <a:gd name="adj1" fmla="val 47583"/>
              <a:gd name="adj2" fmla="val 84798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目盛線のグリッドを表示し、</a:t>
            </a:r>
            <a:endParaRPr kumimoji="1" lang="en-US" altLang="ja-JP" b="1" dirty="0" smtClean="0">
              <a:solidFill>
                <a:srgbClr val="ED7D3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フォントを調整</a:t>
            </a:r>
            <a:endParaRPr kumimoji="1" lang="ja-JP" altLang="en-US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角丸四角形吹き出し 20"/>
          <p:cNvSpPr/>
          <p:nvPr/>
        </p:nvSpPr>
        <p:spPr>
          <a:xfrm>
            <a:off x="1433410" y="5202540"/>
            <a:ext cx="2654688" cy="727262"/>
          </a:xfrm>
          <a:prstGeom prst="wedgeRoundRectCallout">
            <a:avLst>
              <a:gd name="adj1" fmla="val 34765"/>
              <a:gd name="adj2" fmla="val 96613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最後の数式を選択し</a:t>
            </a:r>
            <a:endParaRPr kumimoji="1" lang="en-US" altLang="ja-JP" b="1" dirty="0" smtClean="0">
              <a:solidFill>
                <a:srgbClr val="ED7D3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「データ点の値」をチェック</a:t>
            </a:r>
            <a:endParaRPr lang="en-US" altLang="ja-JP" sz="2000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2472318" y="2169849"/>
            <a:ext cx="453932" cy="288654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3540467" y="6266699"/>
            <a:ext cx="547631" cy="162341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1735943" y="4767939"/>
            <a:ext cx="578379" cy="168203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角丸四角形 32"/>
          <p:cNvSpPr/>
          <p:nvPr/>
        </p:nvSpPr>
        <p:spPr>
          <a:xfrm>
            <a:off x="8547381" y="2559716"/>
            <a:ext cx="561743" cy="124926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吹き出し 33"/>
          <p:cNvSpPr/>
          <p:nvPr/>
        </p:nvSpPr>
        <p:spPr>
          <a:xfrm>
            <a:off x="9212482" y="2067953"/>
            <a:ext cx="2758201" cy="616689"/>
          </a:xfrm>
          <a:prstGeom prst="wedgeRoundRectCallout">
            <a:avLst>
              <a:gd name="adj1" fmla="val -55100"/>
              <a:gd name="adj2" fmla="val 32311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書体：</a:t>
            </a:r>
            <a:r>
              <a:rPr lang="en-US" altLang="ja-JP" b="1" dirty="0" err="1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Meityo_UI</a:t>
            </a:r>
            <a:endParaRPr lang="en-US" altLang="ja-JP" b="1" dirty="0" smtClean="0">
              <a:solidFill>
                <a:srgbClr val="ED7D3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太字・</a:t>
            </a:r>
            <a:r>
              <a:rPr lang="en-US" altLang="ja-JP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</a:t>
            </a:r>
            <a:r>
              <a:rPr lang="ja-JP" altLang="en-US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ポイント</a:t>
            </a:r>
            <a:endParaRPr kumimoji="1" lang="ja-JP" altLang="en-US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1712" y="2880530"/>
            <a:ext cx="6687863" cy="33048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792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6" y="1455810"/>
            <a:ext cx="4258277" cy="2876488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024" y="3474485"/>
            <a:ext cx="4242149" cy="288186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477" y="2256540"/>
            <a:ext cx="5133000" cy="3487057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>
          <a:xfrm>
            <a:off x="2624310" y="2717330"/>
            <a:ext cx="368048" cy="364003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製品単価分析：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MAX, MIN, Column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5642772" y="1691520"/>
            <a:ext cx="2762078" cy="663759"/>
          </a:xfrm>
          <a:prstGeom prst="wedgeRoundRectCallout">
            <a:avLst>
              <a:gd name="adj1" fmla="val -15741"/>
              <a:gd name="adj2" fmla="val 79105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数式</a:t>
            </a:r>
            <a:r>
              <a:rPr kumimoji="1" lang="ja-JP" altLang="en-US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を追加していく</a:t>
            </a:r>
            <a:endParaRPr kumimoji="1" lang="en-US" altLang="ja-JP" b="1" dirty="0" smtClean="0">
              <a:solidFill>
                <a:srgbClr val="ED7D3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400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400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詳細は次ページ</a:t>
            </a:r>
            <a:endParaRPr kumimoji="1" lang="en-US" altLang="ja-JP" dirty="0" smtClean="0">
              <a:solidFill>
                <a:srgbClr val="ED7D3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sp>
        <p:nvSpPr>
          <p:cNvPr id="16" name="角丸四角形吹き出し 15"/>
          <p:cNvSpPr/>
          <p:nvPr/>
        </p:nvSpPr>
        <p:spPr>
          <a:xfrm>
            <a:off x="521255" y="1671292"/>
            <a:ext cx="3664844" cy="756820"/>
          </a:xfrm>
          <a:prstGeom prst="wedgeRoundRectCallout">
            <a:avLst>
              <a:gd name="adj1" fmla="val 13766"/>
              <a:gd name="adj2" fmla="val 84122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チャートを新規作成し</a:t>
            </a:r>
            <a:endParaRPr lang="en-US" altLang="ja-JP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ピボットテーブルを選択</a:t>
            </a:r>
            <a:endParaRPr lang="en-US" altLang="ja-JP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角丸四角形吹き出し 20"/>
          <p:cNvSpPr/>
          <p:nvPr/>
        </p:nvSpPr>
        <p:spPr>
          <a:xfrm>
            <a:off x="2715339" y="4625548"/>
            <a:ext cx="2338615" cy="840400"/>
          </a:xfrm>
          <a:prstGeom prst="wedgeRoundRectCallout">
            <a:avLst>
              <a:gd name="adj1" fmla="val 24607"/>
              <a:gd name="adj2" fmla="val -96646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軸を「年」</a:t>
            </a:r>
            <a:r>
              <a:rPr kumimoji="1" lang="ja-JP" altLang="en-US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ja-JP" altLang="en-US" b="1" dirty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製品種別</a:t>
            </a:r>
            <a:r>
              <a:rPr kumimoji="1" lang="ja-JP" altLang="en-US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</a:t>
            </a:r>
            <a:endParaRPr kumimoji="1" lang="en-US" altLang="ja-JP" b="1" dirty="0" smtClean="0">
              <a:solidFill>
                <a:srgbClr val="ED7D3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「製品名」</a:t>
            </a:r>
            <a:r>
              <a:rPr kumimoji="1" lang="ja-JP" altLang="en-US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に設定</a:t>
            </a:r>
            <a:endParaRPr kumimoji="1" lang="ja-JP" altLang="en-US" sz="2000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6348930" y="2634322"/>
            <a:ext cx="674881" cy="766528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吹き出し 35"/>
          <p:cNvSpPr/>
          <p:nvPr/>
        </p:nvSpPr>
        <p:spPr>
          <a:xfrm>
            <a:off x="7276264" y="3293896"/>
            <a:ext cx="4494673" cy="2119652"/>
          </a:xfrm>
          <a:prstGeom prst="wedgeRoundRectCallout">
            <a:avLst>
              <a:gd name="adj1" fmla="val -55206"/>
              <a:gd name="adj2" fmla="val -41313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製品単価について以下を求めていく</a:t>
            </a:r>
            <a:endParaRPr kumimoji="1"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sz="2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・最大値</a:t>
            </a:r>
            <a:endParaRPr kumimoji="1" lang="en-US" altLang="ja-JP" sz="20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2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・中間値</a:t>
            </a:r>
            <a:endParaRPr kumimoji="1" lang="en-US" altLang="ja-JP" sz="20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・最小値</a:t>
            </a:r>
            <a:endParaRPr lang="en-US" altLang="ja-JP" sz="20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2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・最大最小差</a:t>
            </a:r>
            <a:endParaRPr kumimoji="1" lang="en-US" altLang="ja-JP" sz="20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・変動率</a:t>
            </a:r>
            <a:endParaRPr kumimoji="1" lang="ja-JP" altLang="en-US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200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16" y="1446427"/>
            <a:ext cx="4242149" cy="288186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20" y="2776062"/>
            <a:ext cx="4242149" cy="288186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124" y="3879823"/>
            <a:ext cx="4242149" cy="288186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597" y="1843667"/>
            <a:ext cx="4242149" cy="288186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6401" y="3306745"/>
            <a:ext cx="4242149" cy="2881865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製品単価分析：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MAX, MIN, Column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872378" y="1204749"/>
            <a:ext cx="3766364" cy="803148"/>
          </a:xfrm>
          <a:prstGeom prst="wedgeRoundRectCallout">
            <a:avLst>
              <a:gd name="adj1" fmla="val -6502"/>
              <a:gd name="adj2" fmla="val 80476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最大値を求める数式</a:t>
            </a:r>
            <a:endParaRPr kumimoji="1" lang="en-US" altLang="ja-JP" b="1" dirty="0" smtClean="0">
              <a:solidFill>
                <a:srgbClr val="ED7D3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zh-TW" sz="2000" b="1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MAX</a:t>
            </a:r>
            <a:r>
              <a:rPr lang="en-US" altLang="zh-TW" sz="2000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zh-TW" altLang="en-US" sz="2000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販売価格</a:t>
            </a:r>
            <a:r>
              <a:rPr lang="en-US" altLang="zh-TW" sz="2000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zh-TW" altLang="en-US" sz="2000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販売数量</a:t>
            </a:r>
            <a:r>
              <a:rPr lang="en-US" altLang="zh-TW" sz="2000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2000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sp>
        <p:nvSpPr>
          <p:cNvPr id="29" name="タイトル 1"/>
          <p:cNvSpPr txBox="1">
            <a:spLocks/>
          </p:cNvSpPr>
          <p:nvPr/>
        </p:nvSpPr>
        <p:spPr>
          <a:xfrm>
            <a:off x="5415522" y="5994151"/>
            <a:ext cx="6187239" cy="766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あとは見た目を調整して完了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1784577" y="2534419"/>
            <a:ext cx="4143000" cy="803148"/>
          </a:xfrm>
          <a:prstGeom prst="wedgeRoundRectCallout">
            <a:avLst>
              <a:gd name="adj1" fmla="val -9295"/>
              <a:gd name="adj2" fmla="val 78461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中間値を求める数式</a:t>
            </a:r>
            <a:endParaRPr kumimoji="1" lang="en-US" altLang="ja-JP" b="1" dirty="0" smtClean="0">
              <a:solidFill>
                <a:srgbClr val="ED7D3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zh-TW" sz="200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zh-TW" sz="20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r>
              <a:rPr lang="en-US" altLang="zh-TW" sz="2000" b="1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olumn</a:t>
            </a:r>
            <a:r>
              <a:rPr lang="en-US" altLang="zh-TW" sz="200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</a:t>
            </a:r>
            <a:r>
              <a:rPr lang="en-US" altLang="zh-TW" sz="2000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)+</a:t>
            </a:r>
            <a:r>
              <a:rPr lang="en-US" altLang="zh-TW" sz="20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column</a:t>
            </a:r>
            <a:r>
              <a:rPr lang="en-US" altLang="zh-TW" sz="2000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(3))/2</a:t>
            </a:r>
            <a:endParaRPr kumimoji="1" lang="ja-JP" altLang="en-US" sz="2000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角丸四角形吹き出し 17"/>
          <p:cNvSpPr/>
          <p:nvPr/>
        </p:nvSpPr>
        <p:spPr>
          <a:xfrm>
            <a:off x="2660718" y="3829368"/>
            <a:ext cx="3766364" cy="803148"/>
          </a:xfrm>
          <a:prstGeom prst="wedgeRoundRectCallout">
            <a:avLst>
              <a:gd name="adj1" fmla="val -8221"/>
              <a:gd name="adj2" fmla="val 60325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最小値を求める数式</a:t>
            </a:r>
            <a:endParaRPr kumimoji="1" lang="en-US" altLang="ja-JP" b="1" dirty="0" smtClean="0">
              <a:solidFill>
                <a:srgbClr val="ED7D3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zh-TW" sz="2000" b="1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MIN</a:t>
            </a:r>
            <a:r>
              <a:rPr lang="en-US" altLang="zh-TW" sz="200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2000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販売価格</a:t>
            </a:r>
            <a:r>
              <a:rPr lang="en-US" altLang="ja-JP" sz="2000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sz="2000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販売数量</a:t>
            </a:r>
            <a:r>
              <a:rPr lang="en-US" altLang="ja-JP" sz="2000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2000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2511769" y="2307121"/>
            <a:ext cx="889041" cy="115879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3179286" y="3625764"/>
            <a:ext cx="889041" cy="115879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3889888" y="4725118"/>
            <a:ext cx="889041" cy="115879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8348599" y="2307120"/>
            <a:ext cx="889041" cy="115879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9028330" y="3636756"/>
            <a:ext cx="889041" cy="115879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吹き出し 30"/>
          <p:cNvSpPr/>
          <p:nvPr/>
        </p:nvSpPr>
        <p:spPr>
          <a:xfrm>
            <a:off x="6884953" y="1601990"/>
            <a:ext cx="3766364" cy="803148"/>
          </a:xfrm>
          <a:prstGeom prst="wedgeRoundRectCallout">
            <a:avLst>
              <a:gd name="adj1" fmla="val -6502"/>
              <a:gd name="adj2" fmla="val 80476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最大最小差を求める数式</a:t>
            </a:r>
            <a:endParaRPr kumimoji="1" lang="en-US" altLang="ja-JP" b="1" dirty="0" smtClean="0">
              <a:solidFill>
                <a:srgbClr val="ED7D3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zh-TW" sz="2000" b="1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column</a:t>
            </a:r>
            <a:r>
              <a:rPr lang="en-US" altLang="zh-TW" sz="200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</a:t>
            </a:r>
            <a:r>
              <a:rPr lang="en-US" altLang="zh-TW" sz="2000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)-</a:t>
            </a:r>
            <a:r>
              <a:rPr lang="en-US" altLang="zh-TW" sz="20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column</a:t>
            </a:r>
            <a:r>
              <a:rPr lang="en-US" altLang="zh-TW" sz="2000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</a:t>
            </a:r>
            <a:endParaRPr kumimoji="1" lang="ja-JP" altLang="en-US" sz="2000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角丸四角形吹き出し 31"/>
          <p:cNvSpPr/>
          <p:nvPr/>
        </p:nvSpPr>
        <p:spPr>
          <a:xfrm>
            <a:off x="7641601" y="3065102"/>
            <a:ext cx="4143000" cy="803148"/>
          </a:xfrm>
          <a:prstGeom prst="wedgeRoundRectCallout">
            <a:avLst>
              <a:gd name="adj1" fmla="val -9295"/>
              <a:gd name="adj2" fmla="val 78461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ED7D3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変動率を求める数式</a:t>
            </a:r>
            <a:endParaRPr kumimoji="1" lang="en-US" altLang="ja-JP" b="1" dirty="0" smtClean="0">
              <a:solidFill>
                <a:srgbClr val="ED7D3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zh-TW" sz="2000" b="1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column(4</a:t>
            </a:r>
            <a:r>
              <a:rPr lang="en-US" altLang="zh-TW" sz="20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)/column(2)/2</a:t>
            </a:r>
            <a:endParaRPr kumimoji="1" lang="ja-JP" altLang="en-US" sz="2000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330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850" y="1335553"/>
            <a:ext cx="4242149" cy="2881865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060" y="3356164"/>
            <a:ext cx="5002235" cy="322032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93" y="2167727"/>
            <a:ext cx="5966114" cy="38532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製品単価分析：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MAX, MIN, Column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sp>
        <p:nvSpPr>
          <p:cNvPr id="16" name="角丸四角形吹き出し 15"/>
          <p:cNvSpPr/>
          <p:nvPr/>
        </p:nvSpPr>
        <p:spPr>
          <a:xfrm>
            <a:off x="3189043" y="5599530"/>
            <a:ext cx="3664844" cy="756820"/>
          </a:xfrm>
          <a:prstGeom prst="wedgeRoundRectCallout">
            <a:avLst>
              <a:gd name="adj1" fmla="val 18624"/>
              <a:gd name="adj2" fmla="val 40284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製品ごとに単価の最大・最小や、</a:t>
            </a:r>
            <a:endParaRPr lang="en-US" altLang="ja-JP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価格のブレ具合を分析できる！</a:t>
            </a:r>
            <a:endParaRPr lang="en-US" altLang="ja-JP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150441" y="1209904"/>
            <a:ext cx="5113421" cy="766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製品単価分析表の完成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5007950" y="2385548"/>
            <a:ext cx="592745" cy="16981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吹き出し 18"/>
          <p:cNvSpPr/>
          <p:nvPr/>
        </p:nvSpPr>
        <p:spPr>
          <a:xfrm>
            <a:off x="5438629" y="2892865"/>
            <a:ext cx="3664844" cy="625471"/>
          </a:xfrm>
          <a:prstGeom prst="wedgeRoundRectCallout">
            <a:avLst>
              <a:gd name="adj1" fmla="val -44304"/>
              <a:gd name="adj2" fmla="val -94437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最大最小差が最大のものは？</a:t>
            </a:r>
            <a:endParaRPr lang="en-US" altLang="ja-JP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8456195" y="1785905"/>
            <a:ext cx="3664844" cy="625471"/>
          </a:xfrm>
          <a:prstGeom prst="wedgeRoundRectCallout">
            <a:avLst>
              <a:gd name="adj1" fmla="val -9599"/>
              <a:gd name="adj2" fmla="val 143460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ストレートテーブルを選択</a:t>
            </a:r>
            <a:endParaRPr lang="en-US" altLang="ja-JP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940997" y="3782290"/>
            <a:ext cx="4738385" cy="186398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吹き出し 29"/>
          <p:cNvSpPr/>
          <p:nvPr/>
        </p:nvSpPr>
        <p:spPr>
          <a:xfrm>
            <a:off x="7715993" y="4467937"/>
            <a:ext cx="4031328" cy="625471"/>
          </a:xfrm>
          <a:prstGeom prst="wedgeRoundRectCallout">
            <a:avLst>
              <a:gd name="adj1" fmla="val 23063"/>
              <a:gd name="adj2" fmla="val -121018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最大最小差をダブルクリックして</a:t>
            </a:r>
            <a:r>
              <a:rPr lang="ja-JP" altLang="en-US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ソート</a:t>
            </a:r>
            <a:endParaRPr lang="en-US" altLang="ja-JP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535914" y="3531670"/>
            <a:ext cx="592745" cy="140339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24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 animBg="1"/>
      <p:bldP spid="29" grpId="0" animBg="1"/>
      <p:bldP spid="30" grpId="0" animBg="1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7488423" y="5647465"/>
            <a:ext cx="4459641" cy="1095506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10000" b="1" i="1" dirty="0" smtClean="0">
                <a:ln w="57150">
                  <a:solidFill>
                    <a:schemeClr val="bg1"/>
                  </a:solidFill>
                </a:ln>
                <a:solidFill>
                  <a:srgbClr val="C9E7A7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GOAL</a:t>
            </a:r>
            <a:r>
              <a:rPr kumimoji="1" lang="en-US" altLang="ja-JP" sz="10000" b="1" i="1" dirty="0" smtClean="0">
                <a:solidFill>
                  <a:srgbClr val="C9E7A7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!</a:t>
            </a:r>
            <a:endParaRPr kumimoji="1" lang="ja-JP" altLang="en-US" sz="10000" b="1" i="1" dirty="0">
              <a:solidFill>
                <a:srgbClr val="C9E7A7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GOAL!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20400"/>
            <a:ext cx="5113421" cy="696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5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まとめ</a:t>
            </a:r>
            <a:endParaRPr lang="en-US" altLang="ja-JP" sz="5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1047303" y="1997375"/>
            <a:ext cx="10948181" cy="4260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QVD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ファイルとは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2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超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高速リロード用の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QlikView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専用高圧縮ファイル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QVD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ファイルの作成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ロードスクリプトにて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Store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文を用いる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QVD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ファイルのロード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ウィザードから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QVD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ファイルを指定するだけで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OK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分析とは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条件つきの集計を行う場合の文法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分析の使い方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基本文法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さまざまな関数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en-US" altLang="ja-JP" sz="22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SUM, AVG, COUNT, MAX, MIN, COLUMN </a:t>
            </a:r>
            <a:endParaRPr lang="en-US" altLang="ja-JP" sz="22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6006835" y="4808643"/>
            <a:ext cx="5861446" cy="50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24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sum({&lt;</a:t>
            </a:r>
            <a:r>
              <a:rPr lang="ja-JP" altLang="en-US" sz="24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項目名</a:t>
            </a:r>
            <a:r>
              <a:rPr lang="en-US" altLang="ja-JP" sz="24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={</a:t>
            </a:r>
            <a:r>
              <a:rPr lang="ja-JP" altLang="en-US" sz="24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条件</a:t>
            </a:r>
            <a:r>
              <a:rPr lang="en-US" altLang="ja-JP" sz="24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}&gt;}</a:t>
            </a:r>
            <a:r>
              <a:rPr lang="ja-JP" altLang="en-US" sz="24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集計対象</a:t>
            </a:r>
            <a:r>
              <a:rPr lang="en-US" altLang="ja-JP" sz="24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4683857" y="5971614"/>
            <a:ext cx="6797959" cy="4325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ja-JP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合計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(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平均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), (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件数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), (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最大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), (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最小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), (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列指定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030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Tips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6884" y="1211228"/>
            <a:ext cx="5113421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その他の応用的なテクニック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18" name="角丸四角形吹き出し 17"/>
          <p:cNvSpPr/>
          <p:nvPr/>
        </p:nvSpPr>
        <p:spPr>
          <a:xfrm>
            <a:off x="1272747" y="2130409"/>
            <a:ext cx="9873048" cy="3259737"/>
          </a:xfrm>
          <a:prstGeom prst="wedgeRoundRectCallout">
            <a:avLst>
              <a:gd name="adj1" fmla="val -26054"/>
              <a:gd name="adj2" fmla="val -36844"/>
              <a:gd name="adj3" fmla="val 16667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除外値の選択</a:t>
            </a:r>
            <a:endParaRPr lang="en-US" altLang="ja-JP" sz="24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現在選択している値以外を選択</a:t>
            </a:r>
            <a:endParaRPr lang="en-US" altLang="ja-JP" sz="2800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2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en-US" altLang="ja-JP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8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→自社取引の除外など</a:t>
            </a:r>
            <a:endParaRPr lang="en-US" altLang="ja-JP" sz="2800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en-US" altLang="ja-JP" sz="1500" b="1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24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Access Point 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を使った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QlikView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の共有</a:t>
            </a:r>
            <a:endParaRPr lang="en-US" altLang="ja-JP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2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en-US" altLang="ja-JP" sz="24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QlikView</a:t>
            </a:r>
            <a:r>
              <a:rPr lang="ja-JP" altLang="en-US" sz="24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4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Server</a:t>
            </a:r>
            <a:r>
              <a:rPr lang="ja-JP" altLang="en-US" sz="24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上の指定場所に配置</a:t>
            </a:r>
            <a:endParaRPr lang="en-US" altLang="ja-JP" sz="2400" dirty="0" smtClean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24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kumimoji="1" lang="en-US" altLang="ja-JP" sz="2400" b="1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kumimoji="1" lang="ja-JP" altLang="en-US" sz="24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</a:t>
            </a:r>
            <a:r>
              <a:rPr kumimoji="1" lang="en-US" altLang="ja-JP" sz="24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LAN-Web</a:t>
            </a:r>
            <a:r>
              <a:rPr kumimoji="1" lang="ja-JP" altLang="en-US" sz="24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アクセスにて</a:t>
            </a:r>
            <a:r>
              <a:rPr kumimoji="1" lang="en-US" altLang="ja-JP" sz="24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Internet Explorer</a:t>
            </a:r>
            <a:r>
              <a:rPr kumimoji="1" lang="ja-JP" altLang="en-US" sz="24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から閲覧可能</a:t>
            </a:r>
            <a:endParaRPr kumimoji="1" lang="ja-JP" altLang="en-US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03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8000" y="1302288"/>
            <a:ext cx="12199999" cy="4229781"/>
          </a:xfrm>
          <a:solidFill>
            <a:schemeClr val="bg1"/>
          </a:solidFill>
        </p:spPr>
        <p:txBody>
          <a:bodyPr anchor="ctr" anchorCtr="0">
            <a:noAutofit/>
          </a:bodyPr>
          <a:lstStyle/>
          <a:p>
            <a:pPr algn="r"/>
            <a:r>
              <a:rPr kumimoji="1" lang="ja-JP" altLang="en-US" sz="8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セミナー</a:t>
            </a:r>
            <a:endParaRPr kumimoji="1" lang="ja-JP" altLang="en-US" sz="8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759146" y="4349365"/>
            <a:ext cx="5002273" cy="1028097"/>
          </a:xfrm>
        </p:spPr>
        <p:txBody>
          <a:bodyPr anchor="ctr" anchorCtr="0">
            <a:normAutofit/>
          </a:bodyPr>
          <a:lstStyle/>
          <a:p>
            <a:r>
              <a:rPr lang="ja-JP" altLang="en-US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応用</a:t>
            </a:r>
            <a:r>
              <a:rPr kumimoji="1" lang="ja-JP" altLang="en-US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編</a:t>
            </a:r>
            <a:r>
              <a:rPr kumimoji="1" lang="en-US" altLang="ja-JP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kumimoji="1" lang="ja-JP" altLang="en-US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sz="5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おわり</a:t>
            </a:r>
            <a:endParaRPr kumimoji="1" lang="ja-JP" altLang="en-US" sz="5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20" y="2340671"/>
            <a:ext cx="8186778" cy="1731818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1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さまざまな関数の利用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1059630" y="1266889"/>
            <a:ext cx="4340273" cy="545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ja-JP" sz="70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SUM()</a:t>
            </a:r>
          </a:p>
          <a:p>
            <a:pPr algn="ctr">
              <a:lnSpc>
                <a:spcPct val="150000"/>
              </a:lnSpc>
            </a:pPr>
            <a:r>
              <a:rPr lang="en-US" altLang="ja-JP" sz="70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AVG()</a:t>
            </a:r>
          </a:p>
          <a:p>
            <a:pPr algn="ctr">
              <a:lnSpc>
                <a:spcPct val="150000"/>
              </a:lnSpc>
            </a:pPr>
            <a:r>
              <a:rPr lang="en-US" altLang="ja-JP" sz="70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COUNT()</a:t>
            </a:r>
            <a:endParaRPr lang="ja-JP" altLang="en-US" sz="7000" b="1" i="1" spc="-100" dirty="0">
              <a:solidFill>
                <a:schemeClr val="accent6">
                  <a:lumMod val="40000"/>
                  <a:lumOff val="6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6090597" y="1266889"/>
            <a:ext cx="5734527" cy="54545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ja-JP" sz="70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MAX()</a:t>
            </a:r>
          </a:p>
          <a:p>
            <a:pPr algn="ctr">
              <a:lnSpc>
                <a:spcPct val="150000"/>
              </a:lnSpc>
            </a:pPr>
            <a:r>
              <a:rPr lang="en-US" altLang="ja-JP" sz="70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MIN()</a:t>
            </a:r>
          </a:p>
          <a:p>
            <a:pPr algn="ctr">
              <a:lnSpc>
                <a:spcPct val="150000"/>
              </a:lnSpc>
            </a:pPr>
            <a:r>
              <a:rPr lang="en-US" altLang="ja-JP" sz="7000" b="1" i="1" spc="-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COLUMN()</a:t>
            </a:r>
            <a:endParaRPr lang="ja-JP" altLang="en-US" sz="7000" b="1" i="1" spc="-100" dirty="0">
              <a:solidFill>
                <a:schemeClr val="accent6">
                  <a:lumMod val="40000"/>
                  <a:lumOff val="6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753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/>
          <p:cNvSpPr txBox="1">
            <a:spLocks/>
          </p:cNvSpPr>
          <p:nvPr/>
        </p:nvSpPr>
        <p:spPr>
          <a:xfrm>
            <a:off x="2454940" y="1433562"/>
            <a:ext cx="8643119" cy="4576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0" b="1" i="1" dirty="0" smtClean="0">
                <a:solidFill>
                  <a:srgbClr val="EBFAD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</a:t>
            </a:r>
          </a:p>
          <a:p>
            <a:r>
              <a:rPr lang="en-US" altLang="ja-JP" sz="18000" b="1" i="1" dirty="0" smtClean="0">
                <a:solidFill>
                  <a:srgbClr val="EBFAD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Load</a:t>
            </a: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QVD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267" y="1540896"/>
            <a:ext cx="3471994" cy="734459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1077239" y="1769709"/>
            <a:ext cx="9519781" cy="3781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ja-JP" sz="20000" b="1" i="1" spc="-1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QVD</a:t>
            </a:r>
            <a:endParaRPr lang="ja-JP" altLang="en-US" sz="20000" b="1" i="1" spc="-1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80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9280562" y="2211887"/>
            <a:ext cx="2629703" cy="3959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吹き出し 14"/>
          <p:cNvSpPr/>
          <p:nvPr/>
        </p:nvSpPr>
        <p:spPr>
          <a:xfrm>
            <a:off x="4134473" y="2180164"/>
            <a:ext cx="5170860" cy="3970422"/>
          </a:xfrm>
          <a:prstGeom prst="rightArrowCallout">
            <a:avLst>
              <a:gd name="adj1" fmla="val 25000"/>
              <a:gd name="adj2" fmla="val 25000"/>
              <a:gd name="adj3" fmla="val 19093"/>
              <a:gd name="adj4" fmla="val 76764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QVD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ファイルとは？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右矢印吹き出し 4"/>
          <p:cNvSpPr/>
          <p:nvPr/>
        </p:nvSpPr>
        <p:spPr>
          <a:xfrm>
            <a:off x="351186" y="2180164"/>
            <a:ext cx="3855054" cy="3970422"/>
          </a:xfrm>
          <a:prstGeom prst="rightArrowCallout">
            <a:avLst>
              <a:gd name="adj1" fmla="val 25000"/>
              <a:gd name="adj2" fmla="val 25000"/>
              <a:gd name="adj3" fmla="val 19093"/>
              <a:gd name="adj4" fmla="val 71100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方体 5"/>
          <p:cNvSpPr/>
          <p:nvPr/>
        </p:nvSpPr>
        <p:spPr>
          <a:xfrm>
            <a:off x="4465876" y="2645387"/>
            <a:ext cx="3061415" cy="3039975"/>
          </a:xfrm>
          <a:prstGeom prst="cube">
            <a:avLst>
              <a:gd name="adj" fmla="val 6420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389" y="3195123"/>
            <a:ext cx="2608560" cy="551810"/>
          </a:xfrm>
          <a:prstGeom prst="rect">
            <a:avLst/>
          </a:prstGeom>
        </p:spPr>
      </p:pic>
      <p:sp>
        <p:nvSpPr>
          <p:cNvPr id="11" name="フローチャート: 複数書類 10"/>
          <p:cNvSpPr/>
          <p:nvPr/>
        </p:nvSpPr>
        <p:spPr>
          <a:xfrm>
            <a:off x="799117" y="2493189"/>
            <a:ext cx="1926384" cy="1253744"/>
          </a:xfrm>
          <a:prstGeom prst="flowChartMultidocumen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endParaRPr kumimoji="1"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フローチャート: 複数書類 11"/>
          <p:cNvSpPr/>
          <p:nvPr/>
        </p:nvSpPr>
        <p:spPr>
          <a:xfrm>
            <a:off x="816776" y="4634977"/>
            <a:ext cx="1926384" cy="1253744"/>
          </a:xfrm>
          <a:prstGeom prst="flowChartMultidocumen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CSV</a:t>
            </a:r>
            <a:endParaRPr kumimoji="1"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7423247" y="3746933"/>
            <a:ext cx="1719385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4000" b="1" i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Store</a:t>
            </a:r>
            <a:endParaRPr lang="ja-JP" altLang="en-US" sz="4000" b="1" i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2187287" y="3746933"/>
            <a:ext cx="1891324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4000" b="1" i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Load</a:t>
            </a:r>
            <a:endParaRPr lang="ja-JP" altLang="en-US" sz="4000" b="1" i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フローチャート: 磁気ディスク 3"/>
          <p:cNvSpPr/>
          <p:nvPr/>
        </p:nvSpPr>
        <p:spPr>
          <a:xfrm>
            <a:off x="4879571" y="3975858"/>
            <a:ext cx="2036618" cy="1468600"/>
          </a:xfrm>
          <a:prstGeom prst="flowChartMagneticDisk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QVW</a:t>
            </a:r>
            <a:endParaRPr kumimoji="1"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フローチャート: 書類 7"/>
          <p:cNvSpPr/>
          <p:nvPr/>
        </p:nvSpPr>
        <p:spPr>
          <a:xfrm>
            <a:off x="9605010" y="3533535"/>
            <a:ext cx="2011680" cy="1280344"/>
          </a:xfrm>
          <a:prstGeom prst="flowChartDocument">
            <a:avLst/>
          </a:prstGeom>
          <a:solidFill>
            <a:srgbClr val="00B050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QVD</a:t>
            </a:r>
          </a:p>
        </p:txBody>
      </p:sp>
      <p:sp>
        <p:nvSpPr>
          <p:cNvPr id="19" name="角丸四角形吹き出し 18"/>
          <p:cNvSpPr/>
          <p:nvPr/>
        </p:nvSpPr>
        <p:spPr>
          <a:xfrm>
            <a:off x="2533957" y="1724381"/>
            <a:ext cx="3456288" cy="652760"/>
          </a:xfrm>
          <a:prstGeom prst="wedgeRoundRectCallout">
            <a:avLst>
              <a:gd name="adj1" fmla="val -30519"/>
              <a:gd name="adj2" fmla="val 126231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ロードしたデータを</a:t>
            </a:r>
            <a:endParaRPr kumimoji="1" lang="ja-JP" altLang="en-US" sz="3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角丸四角形吹き出し 19"/>
          <p:cNvSpPr/>
          <p:nvPr/>
        </p:nvSpPr>
        <p:spPr>
          <a:xfrm>
            <a:off x="5791792" y="5706072"/>
            <a:ext cx="4182109" cy="868824"/>
          </a:xfrm>
          <a:prstGeom prst="wedgeRoundRectCallout">
            <a:avLst>
              <a:gd name="adj1" fmla="val -33165"/>
              <a:gd name="adj2" fmla="val -100047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000" b="1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読み込んだ</a:t>
            </a:r>
            <a:r>
              <a:rPr kumimoji="1"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QVW</a:t>
            </a:r>
            <a:r>
              <a:rPr kumimoji="1"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endParaRPr kumimoji="1" lang="ja-JP" altLang="en-US" sz="3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角丸四角形吹き出し 20"/>
          <p:cNvSpPr/>
          <p:nvPr/>
        </p:nvSpPr>
        <p:spPr>
          <a:xfrm>
            <a:off x="8354712" y="1575864"/>
            <a:ext cx="3456288" cy="1272046"/>
          </a:xfrm>
          <a:prstGeom prst="wedgeRoundRectCallout">
            <a:avLst>
              <a:gd name="adj1" fmla="val 26803"/>
              <a:gd name="adj2" fmla="val 89397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QVD</a:t>
            </a:r>
            <a:r>
              <a:rPr kumimoji="1"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ファイルに</a:t>
            </a:r>
            <a:endParaRPr kumimoji="1"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変換して出力！</a:t>
            </a:r>
            <a:endParaRPr kumimoji="1" lang="ja-JP" altLang="en-US" sz="3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142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右矢印吹き出し 14"/>
          <p:cNvSpPr/>
          <p:nvPr/>
        </p:nvSpPr>
        <p:spPr>
          <a:xfrm>
            <a:off x="4134472" y="2180164"/>
            <a:ext cx="5726053" cy="3970422"/>
          </a:xfrm>
          <a:prstGeom prst="rightArrowCallout">
            <a:avLst>
              <a:gd name="adj1" fmla="val 25000"/>
              <a:gd name="adj2" fmla="val 25000"/>
              <a:gd name="adj3" fmla="val 19093"/>
              <a:gd name="adj4" fmla="val 71100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QVD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ファイルとは？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右矢印吹き出し 4"/>
          <p:cNvSpPr/>
          <p:nvPr/>
        </p:nvSpPr>
        <p:spPr>
          <a:xfrm>
            <a:off x="351186" y="2180164"/>
            <a:ext cx="3855054" cy="3970422"/>
          </a:xfrm>
          <a:prstGeom prst="rightArrowCallout">
            <a:avLst>
              <a:gd name="adj1" fmla="val 25000"/>
              <a:gd name="adj2" fmla="val 25000"/>
              <a:gd name="adj3" fmla="val 19093"/>
              <a:gd name="adj4" fmla="val 71100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方体 5"/>
          <p:cNvSpPr/>
          <p:nvPr/>
        </p:nvSpPr>
        <p:spPr>
          <a:xfrm>
            <a:off x="4503305" y="2645387"/>
            <a:ext cx="3367556" cy="3039975"/>
          </a:xfrm>
          <a:prstGeom prst="cube">
            <a:avLst>
              <a:gd name="adj" fmla="val 6420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889" y="3195123"/>
            <a:ext cx="2608560" cy="551810"/>
          </a:xfrm>
          <a:prstGeom prst="rect">
            <a:avLst/>
          </a:prstGeom>
        </p:spPr>
      </p:pic>
      <p:sp>
        <p:nvSpPr>
          <p:cNvPr id="11" name="フローチャート: 複数書類 10"/>
          <p:cNvSpPr/>
          <p:nvPr/>
        </p:nvSpPr>
        <p:spPr>
          <a:xfrm>
            <a:off x="799117" y="2493189"/>
            <a:ext cx="1926384" cy="1253744"/>
          </a:xfrm>
          <a:prstGeom prst="flowChartMultidocumen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endParaRPr kumimoji="1"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フローチャート: 複数書類 11"/>
          <p:cNvSpPr/>
          <p:nvPr/>
        </p:nvSpPr>
        <p:spPr>
          <a:xfrm>
            <a:off x="816776" y="4634977"/>
            <a:ext cx="1926384" cy="1253744"/>
          </a:xfrm>
          <a:prstGeom prst="flowChartMultidocumen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CSV</a:t>
            </a:r>
            <a:endParaRPr kumimoji="1"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7918547" y="3746933"/>
            <a:ext cx="1719385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4000" b="1" i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Store</a:t>
            </a:r>
            <a:endParaRPr lang="ja-JP" altLang="en-US" sz="4000" b="1" i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2187287" y="3746933"/>
            <a:ext cx="1891324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4000" b="1" i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Load</a:t>
            </a:r>
            <a:endParaRPr lang="ja-JP" altLang="en-US" sz="4000" b="1" i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フローチャート: 磁気ディスク 3"/>
          <p:cNvSpPr/>
          <p:nvPr/>
        </p:nvSpPr>
        <p:spPr>
          <a:xfrm>
            <a:off x="4968240" y="3975858"/>
            <a:ext cx="2240280" cy="1468600"/>
          </a:xfrm>
          <a:prstGeom prst="flowChartMagneticDisk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QVW</a:t>
            </a:r>
            <a:endParaRPr kumimoji="1" lang="ja-JP" altLang="en-US" sz="3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フローチャート: 書類 7"/>
          <p:cNvSpPr/>
          <p:nvPr/>
        </p:nvSpPr>
        <p:spPr>
          <a:xfrm>
            <a:off x="9790176" y="3469518"/>
            <a:ext cx="2212848" cy="1408378"/>
          </a:xfrm>
          <a:prstGeom prst="flowChartDocument">
            <a:avLst/>
          </a:prstGeom>
          <a:solidFill>
            <a:srgbClr val="00B050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QVD</a:t>
            </a:r>
          </a:p>
        </p:txBody>
      </p:sp>
      <p:sp>
        <p:nvSpPr>
          <p:cNvPr id="21" name="角丸四角形吹き出し 20"/>
          <p:cNvSpPr/>
          <p:nvPr/>
        </p:nvSpPr>
        <p:spPr>
          <a:xfrm>
            <a:off x="550568" y="1575864"/>
            <a:ext cx="11031831" cy="4574722"/>
          </a:xfrm>
          <a:prstGeom prst="wedgeRoundRectCallout">
            <a:avLst>
              <a:gd name="adj1" fmla="val 39590"/>
              <a:gd name="adj2" fmla="val 35484"/>
              <a:gd name="adj3" fmla="val 16667"/>
            </a:avLst>
          </a:prstGeom>
          <a:solidFill>
            <a:srgbClr val="FFFFFF">
              <a:alpha val="8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【QVD</a:t>
            </a:r>
            <a:r>
              <a:rPr kumimoji="1" lang="ja-JP" altLang="en-US" sz="36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ファイルの特徴</a:t>
            </a:r>
            <a:r>
              <a:rPr kumimoji="1" lang="en-US" altLang="ja-JP" sz="36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  <a:p>
            <a:pPr>
              <a:lnSpc>
                <a:spcPct val="200000"/>
              </a:lnSpc>
            </a:pPr>
            <a:r>
              <a:rPr kumimoji="1" lang="ja-JP" altLang="en-US" sz="48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高圧縮性</a:t>
            </a:r>
            <a:r>
              <a:rPr kumimoji="1" lang="en-US" altLang="ja-JP" sz="48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	</a:t>
            </a:r>
            <a:r>
              <a:rPr kumimoji="1" lang="ja-JP" altLang="en-US" sz="48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kumimoji="1" lang="en-US" altLang="ja-JP" sz="48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kumimoji="1" lang="ja-JP" altLang="en-US" sz="48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リソースの削減</a:t>
            </a:r>
            <a:endParaRPr kumimoji="1" lang="en-US" altLang="ja-JP" sz="48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48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超高速ロード</a:t>
            </a:r>
            <a:r>
              <a:rPr kumimoji="1" lang="en-US" altLang="ja-JP" sz="48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kumimoji="1" lang="ja-JP" altLang="en-US" sz="48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kumimoji="1" lang="en-US" altLang="ja-JP" sz="48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kumimoji="1" lang="ja-JP" altLang="en-US" sz="48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リロード性能の向上</a:t>
            </a:r>
            <a:endParaRPr kumimoji="1" lang="en-US" altLang="ja-JP" sz="48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790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本日のデータ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12820" y="1273516"/>
            <a:ext cx="11040980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前回に続き、電機卸会社の販売実績データ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979" y="2011377"/>
            <a:ext cx="6807966" cy="3448355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sp>
        <p:nvSpPr>
          <p:cNvPr id="22" name="タイトル 1"/>
          <p:cNvSpPr txBox="1">
            <a:spLocks/>
          </p:cNvSpPr>
          <p:nvPr/>
        </p:nvSpPr>
        <p:spPr>
          <a:xfrm>
            <a:off x="1087791" y="2059838"/>
            <a:ext cx="4445792" cy="43687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ja-JP" altLang="en-US" sz="2000" b="1" u="sng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テーブル名</a:t>
            </a:r>
            <a:r>
              <a:rPr lang="en-US" altLang="ja-JP" sz="2000" b="1" u="sng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000" b="1" u="sng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レコード数</a:t>
            </a:r>
            <a:endParaRPr lang="en-US" altLang="ja-JP" sz="2000" b="1" u="sng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地域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マスタ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    1,975</a:t>
            </a:r>
          </a:p>
          <a:p>
            <a:pPr>
              <a:lnSpc>
                <a:spcPct val="200000"/>
              </a:lnSpc>
            </a:pPr>
            <a:r>
              <a:rPr lang="ja-JP" altLang="en-US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営業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担当マスタ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       100</a:t>
            </a:r>
          </a:p>
          <a:p>
            <a:pPr>
              <a:lnSpc>
                <a:spcPct val="200000"/>
              </a:lnSpc>
            </a:pPr>
            <a:r>
              <a:rPr lang="ja-JP" altLang="en-US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</a:t>
            </a: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マスタ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    2,510</a:t>
            </a:r>
          </a:p>
          <a:p>
            <a:pPr>
              <a:lnSpc>
                <a:spcPct val="200000"/>
              </a:lnSpc>
            </a:pPr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販売伝票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524,726</a:t>
            </a:r>
          </a:p>
          <a:p>
            <a:pPr>
              <a:lnSpc>
                <a:spcPct val="200000"/>
              </a:lnSpc>
            </a:pPr>
            <a:r>
              <a:rPr lang="ja-JP" altLang="en-US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製品マスタ</a:t>
            </a:r>
            <a:r>
              <a:rPr lang="en-US" altLang="ja-JP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        </a:t>
            </a:r>
            <a:r>
              <a:rPr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57</a:t>
            </a:r>
            <a:endParaRPr lang="en-US" altLang="ja-JP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タイトル 1"/>
          <p:cNvSpPr txBox="1">
            <a:spLocks/>
          </p:cNvSpPr>
          <p:nvPr/>
        </p:nvSpPr>
        <p:spPr>
          <a:xfrm>
            <a:off x="609588" y="5995867"/>
            <a:ext cx="10050379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 to B</a:t>
            </a:r>
            <a:r>
              <a:rPr lang="ja-JP" altLang="en-US" sz="3000" b="1" dirty="0" err="1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全国に営業所、 </a:t>
            </a:r>
            <a:r>
              <a:rPr lang="en-US" altLang="ja-JP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年分、 取扱製品→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75" y="5180721"/>
            <a:ext cx="1636586" cy="1532859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4146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68" y="1982392"/>
            <a:ext cx="4210965" cy="395665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377" y="1910657"/>
            <a:ext cx="3927078" cy="233022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273" y="3923609"/>
            <a:ext cx="3595879" cy="264959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2308" y="1358751"/>
            <a:ext cx="4210965" cy="395665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7028" y="3905984"/>
            <a:ext cx="3175966" cy="2779710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QVD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ファイルの作成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521371" y="1280845"/>
            <a:ext cx="6805963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</a:t>
            </a: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伝票データをロード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336884" y="5437329"/>
            <a:ext cx="3179302" cy="548013"/>
          </a:xfrm>
          <a:prstGeom prst="wedgeRoundRectCallout">
            <a:avLst>
              <a:gd name="adj1" fmla="val 39322"/>
              <a:gd name="adj2" fmla="val -115308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テーブルファイルを選択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角丸四角形吹き出し 14"/>
          <p:cNvSpPr/>
          <p:nvPr/>
        </p:nvSpPr>
        <p:spPr>
          <a:xfrm>
            <a:off x="3902773" y="3063070"/>
            <a:ext cx="2627523" cy="548013"/>
          </a:xfrm>
          <a:prstGeom prst="wedgeRoundRectCallout">
            <a:avLst>
              <a:gd name="adj1" fmla="val 33305"/>
              <a:gd name="adj2" fmla="val 91068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ファイルを指定して開く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角丸四角形吹き出し 15"/>
          <p:cNvSpPr/>
          <p:nvPr/>
        </p:nvSpPr>
        <p:spPr>
          <a:xfrm>
            <a:off x="8284250" y="3168761"/>
            <a:ext cx="2980656" cy="548013"/>
          </a:xfrm>
          <a:prstGeom prst="wedgeRoundRectCallout">
            <a:avLst>
              <a:gd name="adj1" fmla="val -62615"/>
              <a:gd name="adj2" fmla="val -53833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データの項目が表示される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2271003" y="6188068"/>
            <a:ext cx="3179302" cy="548013"/>
          </a:xfrm>
          <a:prstGeom prst="wedgeRoundRectCallout">
            <a:avLst>
              <a:gd name="adj1" fmla="val 58244"/>
              <a:gd name="adj2" fmla="val -7728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取込内容を確認して終了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164699" y="4908885"/>
            <a:ext cx="740909" cy="15641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5677081" y="6326026"/>
            <a:ext cx="460046" cy="15641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5711682" y="3877265"/>
            <a:ext cx="673554" cy="142191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6764727" y="1693087"/>
            <a:ext cx="556656" cy="15641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7080714" y="2646789"/>
            <a:ext cx="895247" cy="76045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22" name="角丸四角形吹き出し 21"/>
          <p:cNvSpPr/>
          <p:nvPr/>
        </p:nvSpPr>
        <p:spPr>
          <a:xfrm>
            <a:off x="8102883" y="1280378"/>
            <a:ext cx="2980656" cy="548013"/>
          </a:xfrm>
          <a:prstGeom prst="wedgeRoundRectCallout">
            <a:avLst>
              <a:gd name="adj1" fmla="val -69663"/>
              <a:gd name="adj2" fmla="val 31850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データロード実行！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9371855" y="6423008"/>
            <a:ext cx="556656" cy="156410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吹き出し 25"/>
          <p:cNvSpPr/>
          <p:nvPr/>
        </p:nvSpPr>
        <p:spPr>
          <a:xfrm>
            <a:off x="7167425" y="5637829"/>
            <a:ext cx="2980656" cy="548013"/>
          </a:xfrm>
          <a:prstGeom prst="wedgeRoundRectCallout">
            <a:avLst>
              <a:gd name="adj1" fmla="val 35637"/>
              <a:gd name="adj2" fmla="val 76947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結果を確認して閉じる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02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431" y="2120227"/>
            <a:ext cx="1906776" cy="362793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29" y="1932701"/>
            <a:ext cx="2068814" cy="4671095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-5403" y="-309"/>
            <a:ext cx="12192000" cy="1205058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QVD</a:t>
            </a:r>
            <a:r>
              <a:rPr lang="ja-JP" altLang="en-US" sz="6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ファイルの作成</a:t>
            </a:r>
            <a:endParaRPr lang="ja-JP" altLang="en-US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521371" y="1280845"/>
            <a:ext cx="6805963" cy="575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テーブル確認、ロードスクリプトに追記</a:t>
            </a:r>
            <a:endParaRPr lang="en-US" altLang="ja-JP" sz="3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343494" y="4596714"/>
            <a:ext cx="3179302" cy="742587"/>
          </a:xfrm>
          <a:prstGeom prst="wedgeRoundRectCallout">
            <a:avLst>
              <a:gd name="adj1" fmla="val 2917"/>
              <a:gd name="adj2" fmla="val 100142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 メニューから</a:t>
            </a:r>
            <a:endParaRPr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テーブルビューアーを選択</a:t>
            </a:r>
            <a:endParaRPr kumimoji="1" lang="ja-JP" altLang="en-US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BE6-A654-4079-AF98-025CA6EB6950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27" name="角丸四角形吹き出し 26"/>
          <p:cNvSpPr/>
          <p:nvPr/>
        </p:nvSpPr>
        <p:spPr>
          <a:xfrm>
            <a:off x="3318681" y="3117057"/>
            <a:ext cx="2890275" cy="898531"/>
          </a:xfrm>
          <a:prstGeom prst="wedgeRoundRectCallout">
            <a:avLst>
              <a:gd name="adj1" fmla="val -314"/>
              <a:gd name="adj2" fmla="val -105674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このテーブルを</a:t>
            </a:r>
            <a:endParaRPr lang="en-US" altLang="ja-JP" sz="20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QVD</a:t>
            </a: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ファイルに出力する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3898295" y="2158327"/>
            <a:ext cx="1663636" cy="371093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519" y="1386776"/>
            <a:ext cx="5095267" cy="4787547"/>
          </a:xfrm>
          <a:prstGeom prst="rect">
            <a:avLst/>
          </a:prstGeom>
        </p:spPr>
      </p:pic>
      <p:sp>
        <p:nvSpPr>
          <p:cNvPr id="13" name="角丸四角形吹き出し 12"/>
          <p:cNvSpPr/>
          <p:nvPr/>
        </p:nvSpPr>
        <p:spPr>
          <a:xfrm>
            <a:off x="5395774" y="4731443"/>
            <a:ext cx="6389826" cy="1548811"/>
          </a:xfrm>
          <a:prstGeom prst="wedgeRoundRectCallout">
            <a:avLst>
              <a:gd name="adj1" fmla="val -11444"/>
              <a:gd name="adj2" fmla="val -76975"/>
              <a:gd name="adj3" fmla="val 16667"/>
            </a:avLst>
          </a:prstGeom>
          <a:solidFill>
            <a:srgbClr val="FFFFFF">
              <a:alpha val="69804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000" b="1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ロードスクリプトに以下を追記</a:t>
            </a:r>
            <a:endParaRPr kumimoji="1" lang="en-US" altLang="ja-JP" sz="2000" b="1" dirty="0" smtClean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400" b="1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Store </a:t>
            </a:r>
            <a:r>
              <a:rPr lang="ja-JP" altLang="en-US" sz="2400" b="1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販売伝票 </a:t>
            </a:r>
            <a:r>
              <a:rPr lang="en-US" altLang="ja-JP" sz="2400" b="1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into </a:t>
            </a:r>
            <a:r>
              <a:rPr lang="ja-JP" altLang="en-US" sz="2400" b="1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販売伝票</a:t>
            </a:r>
            <a:r>
              <a:rPr lang="en-US" altLang="ja-JP" sz="2400" b="1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en-US" altLang="ja-JP" sz="2400" b="1" u="sng" dirty="0" err="1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qvd</a:t>
            </a:r>
            <a:r>
              <a:rPr lang="en-US" altLang="ja-JP" sz="2400" b="1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2400" b="1" u="sng" dirty="0" err="1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qvd</a:t>
            </a:r>
            <a:r>
              <a:rPr lang="en-US" altLang="ja-JP" sz="2400" b="1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  <a:endParaRPr lang="en-US" altLang="ja-JP" sz="2400" u="sng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6840912" y="4048538"/>
            <a:ext cx="2214300" cy="209472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0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5580</TotalTime>
  <Words>953</Words>
  <Application>Microsoft Office PowerPoint</Application>
  <PresentationFormat>ワイド画面</PresentationFormat>
  <Paragraphs>245</Paragraphs>
  <Slides>26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2" baseType="lpstr">
      <vt:lpstr>Meiryo UI</vt:lpstr>
      <vt:lpstr>ＭＳ Ｐゴシック</vt:lpstr>
      <vt:lpstr>Arial</vt:lpstr>
      <vt:lpstr>Calibri</vt:lpstr>
      <vt:lpstr>Calibri Light</vt:lpstr>
      <vt:lpstr>Office テーマ</vt:lpstr>
      <vt:lpstr>セミナー</vt:lpstr>
      <vt:lpstr>①QVDファイル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GOAL!</vt:lpstr>
      <vt:lpstr>PowerPoint プレゼンテーション</vt:lpstr>
      <vt:lpstr>セミナー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QlikView 学習会</dc:title>
  <dc:creator>本多　弘幸</dc:creator>
  <cp:lastModifiedBy>本多　弘幸</cp:lastModifiedBy>
  <cp:revision>167</cp:revision>
  <dcterms:created xsi:type="dcterms:W3CDTF">2016-12-27T01:13:51Z</dcterms:created>
  <dcterms:modified xsi:type="dcterms:W3CDTF">2017-02-08T08:41:07Z</dcterms:modified>
</cp:coreProperties>
</file>