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FFFFFF"/>
    <a:srgbClr val="EBFADC"/>
    <a:srgbClr val="ED7D31"/>
    <a:srgbClr val="E3F3D1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9C88E-5941-4CA2-B578-FFD1448470A0}" type="doc">
      <dgm:prSet loTypeId="urn:microsoft.com/office/officeart/2009/3/layout/Descending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183C3584-077A-4DB6-BB53-7D0C9A59B1FE}">
      <dgm:prSet phldrT="[テキスト]" custT="1"/>
      <dgm:spPr/>
      <dgm:t>
        <a:bodyPr/>
        <a:lstStyle/>
        <a:p>
          <a:r>
            <a:rPr kumimoji="1" lang="ja-JP" altLang="en-US" sz="4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① </a:t>
          </a:r>
          <a:r>
            <a:rPr kumimoji="1" lang="en-US" altLang="ja-JP" sz="4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QlikView</a:t>
          </a:r>
          <a:r>
            <a:rPr kumimoji="1" lang="ja-JP" altLang="en-US" sz="4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とは？</a:t>
          </a:r>
          <a:endParaRPr kumimoji="1" lang="ja-JP" altLang="en-US" sz="4000" b="1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CCEF51D3-B4A4-4B85-ADCA-481C4AEFFEE4}" type="parTrans" cxnId="{0E8F5DFE-6DA3-477D-BFDF-659701F95967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008CE553-0CD5-435A-9516-0845208DE5B3}" type="sibTrans" cxnId="{0E8F5DFE-6DA3-477D-BFDF-659701F95967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A5F52B88-C276-427B-A009-E3EC9AEC0293}">
      <dgm:prSet phldrT="[テキスト]" custT="1"/>
      <dgm:spPr/>
      <dgm:t>
        <a:bodyPr/>
        <a:lstStyle/>
        <a:p>
          <a:r>
            <a:rPr kumimoji="1" lang="ja-JP" altLang="en-US" sz="4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② データを取り込む</a:t>
          </a:r>
          <a:endParaRPr kumimoji="1" lang="ja-JP" altLang="en-US" sz="4000" b="1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19061D9C-F25E-49EE-B706-59BB8A3AFB26}" type="parTrans" cxnId="{9E43A141-5C1A-4327-8E9A-F26F5B36DA44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BD10D7FD-554F-4A9F-9746-AB368F9A33E0}" type="sibTrans" cxnId="{9E43A141-5C1A-4327-8E9A-F26F5B36DA44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FE951D30-8A7C-4E2A-97CE-85C86FEC7595}">
      <dgm:prSet phldrT="[テキスト]" custT="1"/>
      <dgm:spPr/>
      <dgm:t>
        <a:bodyPr/>
        <a:lstStyle/>
        <a:p>
          <a:r>
            <a:rPr kumimoji="1" lang="ja-JP" altLang="en-US" sz="4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③ 表示する</a:t>
          </a:r>
          <a:endParaRPr kumimoji="1" lang="ja-JP" altLang="en-US" sz="4000" b="1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3EC6E199-378B-4DD0-B96E-482616E7DB79}" type="parTrans" cxnId="{0EE8A244-140D-48D8-8A37-19C43FB8D2D7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9568721B-4179-49EB-8B31-CC8552985AFE}" type="sibTrans" cxnId="{0EE8A244-140D-48D8-8A37-19C43FB8D2D7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E6E9274A-09B1-4EA3-8AD2-DE42A8F7195C}">
      <dgm:prSet phldrT="[テキスト]" custT="1"/>
      <dgm:spPr/>
      <dgm:t>
        <a:bodyPr/>
        <a:lstStyle/>
        <a:p>
          <a:r>
            <a:rPr kumimoji="1" lang="ja-JP" altLang="en-US" sz="4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④ 絞り込む</a:t>
          </a:r>
          <a:endParaRPr kumimoji="1" lang="en-US" altLang="ja-JP" sz="4000" b="1" dirty="0" smtClean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FD964775-C5AD-4897-A9FB-46D004D03D04}" type="parTrans" cxnId="{67AEF35D-FFAD-44A9-AF56-EA4C03E2B523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BB814604-04F8-4AE5-B2DE-511C283BF285}" type="sibTrans" cxnId="{67AEF35D-FFAD-44A9-AF56-EA4C03E2B523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358380E7-021F-47DD-AD7D-01F95E0E4A2C}">
      <dgm:prSet phldrT="[テキスト]" custT="1"/>
      <dgm:spPr/>
      <dgm:t>
        <a:bodyPr/>
        <a:lstStyle/>
        <a:p>
          <a:r>
            <a:rPr kumimoji="1" lang="ja-JP" altLang="en-US" sz="4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⑤ 見せ方を変える</a:t>
          </a:r>
          <a:endParaRPr kumimoji="1" lang="ja-JP" altLang="en-US" sz="4000" b="1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B5DF958C-EF60-47A6-9BE0-B7A25DF71477}" type="parTrans" cxnId="{D99112B9-790E-430F-932D-82696FB0E57B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308F9B9B-8766-4DC2-95F3-8CBF7B625EBB}" type="sibTrans" cxnId="{D99112B9-790E-430F-932D-82696FB0E57B}">
      <dgm:prSet/>
      <dgm:spPr/>
      <dgm:t>
        <a:bodyPr/>
        <a:lstStyle/>
        <a:p>
          <a:endParaRPr kumimoji="1" lang="ja-JP" altLang="en-US" b="1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3C043BBD-B913-4885-AF0D-51AF468162F5}">
      <dgm:prSet phldrT="[テキスト]"/>
      <dgm:spPr/>
      <dgm:t>
        <a:bodyPr/>
        <a:lstStyle/>
        <a:p>
          <a:endParaRPr kumimoji="1" lang="ja-JP" altLang="en-US" b="1" dirty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endParaRPr>
        </a:p>
      </dgm:t>
    </dgm:pt>
    <dgm:pt modelId="{157F519F-F24B-409A-AF53-8AB79442089A}" type="parTrans" cxnId="{30547AAE-3E26-44C3-A54D-942236958AEB}">
      <dgm:prSet/>
      <dgm:spPr/>
      <dgm:t>
        <a:bodyPr/>
        <a:lstStyle/>
        <a:p>
          <a:endParaRPr kumimoji="1" lang="ja-JP" altLang="en-US"/>
        </a:p>
      </dgm:t>
    </dgm:pt>
    <dgm:pt modelId="{6D554906-A6EE-4D5A-BB49-9A0B1BAA3FAF}" type="sibTrans" cxnId="{30547AAE-3E26-44C3-A54D-942236958AEB}">
      <dgm:prSet/>
      <dgm:spPr/>
      <dgm:t>
        <a:bodyPr/>
        <a:lstStyle/>
        <a:p>
          <a:endParaRPr kumimoji="1" lang="ja-JP" altLang="en-US"/>
        </a:p>
      </dgm:t>
    </dgm:pt>
    <dgm:pt modelId="{898324C6-268D-430F-90C6-A6BD72B0DC30}" type="pres">
      <dgm:prSet presAssocID="{3609C88E-5941-4CA2-B578-FFD1448470A0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kumimoji="1" lang="ja-JP" altLang="en-US"/>
        </a:p>
      </dgm:t>
    </dgm:pt>
    <dgm:pt modelId="{DB96D3F4-DD80-46EC-9EE5-77C06F356734}" type="pres">
      <dgm:prSet presAssocID="{3609C88E-5941-4CA2-B578-FFD1448470A0}" presName="arrowNode" presStyleLbl="node1" presStyleIdx="0" presStyleCnt="1"/>
      <dgm:spPr/>
    </dgm:pt>
    <dgm:pt modelId="{756A79DB-6603-48A5-84C6-666558FDD961}" type="pres">
      <dgm:prSet presAssocID="{183C3584-077A-4DB6-BB53-7D0C9A59B1FE}" presName="txNode1" presStyleLbl="revTx" presStyleIdx="0" presStyleCnt="6" custScaleX="194872" custScaleY="90909" custLinFactNeighborX="-53008" custLinFactNeighborY="108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4226D3A-DAEA-4957-B8EE-59A60DBFAE09}" type="pres">
      <dgm:prSet presAssocID="{A5F52B88-C276-427B-A009-E3EC9AEC0293}" presName="txNode2" presStyleLbl="revTx" presStyleIdx="1" presStyleCnt="6" custScaleX="133100" custLinFactNeighborX="1098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F475120-0C87-4342-9627-7A0744722AD0}" type="pres">
      <dgm:prSet presAssocID="{BD10D7FD-554F-4A9F-9746-AB368F9A33E0}" presName="dotNode2" presStyleCnt="0"/>
      <dgm:spPr/>
    </dgm:pt>
    <dgm:pt modelId="{F46E68F9-3B46-48BB-94B9-40DF0211A995}" type="pres">
      <dgm:prSet presAssocID="{BD10D7FD-554F-4A9F-9746-AB368F9A33E0}" presName="dotRepeatNode" presStyleLbl="fgShp" presStyleIdx="0" presStyleCnt="4"/>
      <dgm:spPr/>
      <dgm:t>
        <a:bodyPr/>
        <a:lstStyle/>
        <a:p>
          <a:endParaRPr kumimoji="1" lang="ja-JP" altLang="en-US"/>
        </a:p>
      </dgm:t>
    </dgm:pt>
    <dgm:pt modelId="{C072D3E2-23DB-4B9B-AF6A-5BEBD49F3CF9}" type="pres">
      <dgm:prSet presAssocID="{FE951D30-8A7C-4E2A-97CE-85C86FEC7595}" presName="txNode3" presStyleLbl="revTx" presStyleIdx="2" presStyleCnt="6" custScaleX="161051" custLinFactNeighborX="-4104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D6D157-3A7A-4B38-AD53-260EF7D7D091}" type="pres">
      <dgm:prSet presAssocID="{9568721B-4179-49EB-8B31-CC8552985AFE}" presName="dotNode3" presStyleCnt="0"/>
      <dgm:spPr/>
    </dgm:pt>
    <dgm:pt modelId="{F08249BD-414E-416B-B110-A59508BF4EF2}" type="pres">
      <dgm:prSet presAssocID="{9568721B-4179-49EB-8B31-CC8552985AFE}" presName="dotRepeatNode" presStyleLbl="fgShp" presStyleIdx="1" presStyleCnt="4"/>
      <dgm:spPr/>
      <dgm:t>
        <a:bodyPr/>
        <a:lstStyle/>
        <a:p>
          <a:endParaRPr kumimoji="1" lang="ja-JP" altLang="en-US"/>
        </a:p>
      </dgm:t>
    </dgm:pt>
    <dgm:pt modelId="{E617B3A5-770B-43D8-A8DC-B654C83307B0}" type="pres">
      <dgm:prSet presAssocID="{E6E9274A-09B1-4EA3-8AD2-DE42A8F7195C}" presName="txNode4" presStyleLbl="revTx" presStyleIdx="3" presStyleCnt="6" custScaleX="158359" custLinFactNeighborX="3792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3B177F-CF59-4708-B04E-A93F3AB635C4}" type="pres">
      <dgm:prSet presAssocID="{BB814604-04F8-4AE5-B2DE-511C283BF285}" presName="dotNode4" presStyleCnt="0"/>
      <dgm:spPr/>
    </dgm:pt>
    <dgm:pt modelId="{20593B42-E042-4F76-96B6-6D0FD7C3B096}" type="pres">
      <dgm:prSet presAssocID="{BB814604-04F8-4AE5-B2DE-511C283BF285}" presName="dotRepeatNode" presStyleLbl="fgShp" presStyleIdx="2" presStyleCnt="4"/>
      <dgm:spPr/>
      <dgm:t>
        <a:bodyPr/>
        <a:lstStyle/>
        <a:p>
          <a:endParaRPr kumimoji="1" lang="ja-JP" altLang="en-US"/>
        </a:p>
      </dgm:t>
    </dgm:pt>
    <dgm:pt modelId="{40F7775D-1A1C-47A9-B95D-2A1201D88BC0}" type="pres">
      <dgm:prSet presAssocID="{358380E7-021F-47DD-AD7D-01F95E0E4A2C}" presName="txNode5" presStyleLbl="revTx" presStyleIdx="4" presStyleCnt="6" custScaleX="133100" custLinFactNeighborX="-1971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BF0B2F8-C637-4FEB-AC2A-28DDB6686153}" type="pres">
      <dgm:prSet presAssocID="{308F9B9B-8766-4DC2-95F3-8CBF7B625EBB}" presName="dotNode5" presStyleCnt="0"/>
      <dgm:spPr/>
    </dgm:pt>
    <dgm:pt modelId="{9C1C2449-6875-4C0E-97EF-CE6F1DF91897}" type="pres">
      <dgm:prSet presAssocID="{308F9B9B-8766-4DC2-95F3-8CBF7B625EBB}" presName="dotRepeatNode" presStyleLbl="fgShp" presStyleIdx="3" presStyleCnt="4"/>
      <dgm:spPr/>
      <dgm:t>
        <a:bodyPr/>
        <a:lstStyle/>
        <a:p>
          <a:endParaRPr kumimoji="1" lang="ja-JP" altLang="en-US"/>
        </a:p>
      </dgm:t>
    </dgm:pt>
    <dgm:pt modelId="{E4E3C916-411B-49A8-A79A-303FE1604ABF}" type="pres">
      <dgm:prSet presAssocID="{3C043BBD-B913-4885-AF0D-51AF468162F5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EE8A244-140D-48D8-8A37-19C43FB8D2D7}" srcId="{3609C88E-5941-4CA2-B578-FFD1448470A0}" destId="{FE951D30-8A7C-4E2A-97CE-85C86FEC7595}" srcOrd="2" destOrd="0" parTransId="{3EC6E199-378B-4DD0-B96E-482616E7DB79}" sibTransId="{9568721B-4179-49EB-8B31-CC8552985AFE}"/>
    <dgm:cxn modelId="{E3FA11F9-0F68-4231-868C-A883287ACACB}" type="presOf" srcId="{BB814604-04F8-4AE5-B2DE-511C283BF285}" destId="{20593B42-E042-4F76-96B6-6D0FD7C3B096}" srcOrd="0" destOrd="0" presId="urn:microsoft.com/office/officeart/2009/3/layout/DescendingProcess"/>
    <dgm:cxn modelId="{ECC62B43-2A06-40DB-8BC4-372DE541EA0B}" type="presOf" srcId="{E6E9274A-09B1-4EA3-8AD2-DE42A8F7195C}" destId="{E617B3A5-770B-43D8-A8DC-B654C83307B0}" srcOrd="0" destOrd="0" presId="urn:microsoft.com/office/officeart/2009/3/layout/DescendingProcess"/>
    <dgm:cxn modelId="{5AAB259E-A8F4-4C6F-AC6D-CE46411FF1B2}" type="presOf" srcId="{BD10D7FD-554F-4A9F-9746-AB368F9A33E0}" destId="{F46E68F9-3B46-48BB-94B9-40DF0211A995}" srcOrd="0" destOrd="0" presId="urn:microsoft.com/office/officeart/2009/3/layout/DescendingProcess"/>
    <dgm:cxn modelId="{30547AAE-3E26-44C3-A54D-942236958AEB}" srcId="{3609C88E-5941-4CA2-B578-FFD1448470A0}" destId="{3C043BBD-B913-4885-AF0D-51AF468162F5}" srcOrd="5" destOrd="0" parTransId="{157F519F-F24B-409A-AF53-8AB79442089A}" sibTransId="{6D554906-A6EE-4D5A-BB49-9A0B1BAA3FAF}"/>
    <dgm:cxn modelId="{0E8F5DFE-6DA3-477D-BFDF-659701F95967}" srcId="{3609C88E-5941-4CA2-B578-FFD1448470A0}" destId="{183C3584-077A-4DB6-BB53-7D0C9A59B1FE}" srcOrd="0" destOrd="0" parTransId="{CCEF51D3-B4A4-4B85-ADCA-481C4AEFFEE4}" sibTransId="{008CE553-0CD5-435A-9516-0845208DE5B3}"/>
    <dgm:cxn modelId="{6F15EDB1-15E8-4F5E-BF99-73E8892C1DC1}" type="presOf" srcId="{A5F52B88-C276-427B-A009-E3EC9AEC0293}" destId="{14226D3A-DAEA-4957-B8EE-59A60DBFAE09}" srcOrd="0" destOrd="0" presId="urn:microsoft.com/office/officeart/2009/3/layout/DescendingProcess"/>
    <dgm:cxn modelId="{E61AAC4E-C6CC-440B-82F3-84735D1D8B47}" type="presOf" srcId="{3609C88E-5941-4CA2-B578-FFD1448470A0}" destId="{898324C6-268D-430F-90C6-A6BD72B0DC30}" srcOrd="0" destOrd="0" presId="urn:microsoft.com/office/officeart/2009/3/layout/DescendingProcess"/>
    <dgm:cxn modelId="{B4F6336C-0A5E-4597-95B2-C07E100EBF60}" type="presOf" srcId="{9568721B-4179-49EB-8B31-CC8552985AFE}" destId="{F08249BD-414E-416B-B110-A59508BF4EF2}" srcOrd="0" destOrd="0" presId="urn:microsoft.com/office/officeart/2009/3/layout/DescendingProcess"/>
    <dgm:cxn modelId="{D99112B9-790E-430F-932D-82696FB0E57B}" srcId="{3609C88E-5941-4CA2-B578-FFD1448470A0}" destId="{358380E7-021F-47DD-AD7D-01F95E0E4A2C}" srcOrd="4" destOrd="0" parTransId="{B5DF958C-EF60-47A6-9BE0-B7A25DF71477}" sibTransId="{308F9B9B-8766-4DC2-95F3-8CBF7B625EBB}"/>
    <dgm:cxn modelId="{8A18CA6C-6DF8-44D1-9207-1084CA677A14}" type="presOf" srcId="{FE951D30-8A7C-4E2A-97CE-85C86FEC7595}" destId="{C072D3E2-23DB-4B9B-AF6A-5BEBD49F3CF9}" srcOrd="0" destOrd="0" presId="urn:microsoft.com/office/officeart/2009/3/layout/DescendingProcess"/>
    <dgm:cxn modelId="{22805E6B-00ED-4E0D-8675-D6046172A579}" type="presOf" srcId="{358380E7-021F-47DD-AD7D-01F95E0E4A2C}" destId="{40F7775D-1A1C-47A9-B95D-2A1201D88BC0}" srcOrd="0" destOrd="0" presId="urn:microsoft.com/office/officeart/2009/3/layout/DescendingProcess"/>
    <dgm:cxn modelId="{C86303D0-B4B8-4058-B313-C2B5818CDF90}" type="presOf" srcId="{3C043BBD-B913-4885-AF0D-51AF468162F5}" destId="{E4E3C916-411B-49A8-A79A-303FE1604ABF}" srcOrd="0" destOrd="0" presId="urn:microsoft.com/office/officeart/2009/3/layout/DescendingProcess"/>
    <dgm:cxn modelId="{0792E911-BD3F-41D2-8837-4EA16759FF08}" type="presOf" srcId="{308F9B9B-8766-4DC2-95F3-8CBF7B625EBB}" destId="{9C1C2449-6875-4C0E-97EF-CE6F1DF91897}" srcOrd="0" destOrd="0" presId="urn:microsoft.com/office/officeart/2009/3/layout/DescendingProcess"/>
    <dgm:cxn modelId="{9E43A141-5C1A-4327-8E9A-F26F5B36DA44}" srcId="{3609C88E-5941-4CA2-B578-FFD1448470A0}" destId="{A5F52B88-C276-427B-A009-E3EC9AEC0293}" srcOrd="1" destOrd="0" parTransId="{19061D9C-F25E-49EE-B706-59BB8A3AFB26}" sibTransId="{BD10D7FD-554F-4A9F-9746-AB368F9A33E0}"/>
    <dgm:cxn modelId="{67AEF35D-FFAD-44A9-AF56-EA4C03E2B523}" srcId="{3609C88E-5941-4CA2-B578-FFD1448470A0}" destId="{E6E9274A-09B1-4EA3-8AD2-DE42A8F7195C}" srcOrd="3" destOrd="0" parTransId="{FD964775-C5AD-4897-A9FB-46D004D03D04}" sibTransId="{BB814604-04F8-4AE5-B2DE-511C283BF285}"/>
    <dgm:cxn modelId="{90A9C6DF-B1B6-493F-9A1B-9C1ADB69E0A0}" type="presOf" srcId="{183C3584-077A-4DB6-BB53-7D0C9A59B1FE}" destId="{756A79DB-6603-48A5-84C6-666558FDD961}" srcOrd="0" destOrd="0" presId="urn:microsoft.com/office/officeart/2009/3/layout/DescendingProcess"/>
    <dgm:cxn modelId="{C5342C52-F731-45DE-A1EF-8F062AE5B90B}" type="presParOf" srcId="{898324C6-268D-430F-90C6-A6BD72B0DC30}" destId="{DB96D3F4-DD80-46EC-9EE5-77C06F356734}" srcOrd="0" destOrd="0" presId="urn:microsoft.com/office/officeart/2009/3/layout/DescendingProcess"/>
    <dgm:cxn modelId="{A6B5F094-23DB-4285-AD1B-C58B4302CAD6}" type="presParOf" srcId="{898324C6-268D-430F-90C6-A6BD72B0DC30}" destId="{756A79DB-6603-48A5-84C6-666558FDD961}" srcOrd="1" destOrd="0" presId="urn:microsoft.com/office/officeart/2009/3/layout/DescendingProcess"/>
    <dgm:cxn modelId="{CB12D1ED-6DEB-4569-9CFC-711F7529A444}" type="presParOf" srcId="{898324C6-268D-430F-90C6-A6BD72B0DC30}" destId="{14226D3A-DAEA-4957-B8EE-59A60DBFAE09}" srcOrd="2" destOrd="0" presId="urn:microsoft.com/office/officeart/2009/3/layout/DescendingProcess"/>
    <dgm:cxn modelId="{2BF5B6EC-6136-4DC1-A985-BB98E07B03CC}" type="presParOf" srcId="{898324C6-268D-430F-90C6-A6BD72B0DC30}" destId="{2F475120-0C87-4342-9627-7A0744722AD0}" srcOrd="3" destOrd="0" presId="urn:microsoft.com/office/officeart/2009/3/layout/DescendingProcess"/>
    <dgm:cxn modelId="{4A55CF2A-38E8-4207-9CDB-AA7B2B2FAF6F}" type="presParOf" srcId="{2F475120-0C87-4342-9627-7A0744722AD0}" destId="{F46E68F9-3B46-48BB-94B9-40DF0211A995}" srcOrd="0" destOrd="0" presId="urn:microsoft.com/office/officeart/2009/3/layout/DescendingProcess"/>
    <dgm:cxn modelId="{B95DE1D7-9B06-4D88-BE8A-ED7BB4AA46CB}" type="presParOf" srcId="{898324C6-268D-430F-90C6-A6BD72B0DC30}" destId="{C072D3E2-23DB-4B9B-AF6A-5BEBD49F3CF9}" srcOrd="4" destOrd="0" presId="urn:microsoft.com/office/officeart/2009/3/layout/DescendingProcess"/>
    <dgm:cxn modelId="{3735ED4E-6242-4B03-B476-E102646E01CE}" type="presParOf" srcId="{898324C6-268D-430F-90C6-A6BD72B0DC30}" destId="{03D6D157-3A7A-4B38-AD53-260EF7D7D091}" srcOrd="5" destOrd="0" presId="urn:microsoft.com/office/officeart/2009/3/layout/DescendingProcess"/>
    <dgm:cxn modelId="{9557F891-B66F-4330-9098-2BDB90B65DCF}" type="presParOf" srcId="{03D6D157-3A7A-4B38-AD53-260EF7D7D091}" destId="{F08249BD-414E-416B-B110-A59508BF4EF2}" srcOrd="0" destOrd="0" presId="urn:microsoft.com/office/officeart/2009/3/layout/DescendingProcess"/>
    <dgm:cxn modelId="{91E14425-31B3-438B-84C3-6ED0F8F2C0BC}" type="presParOf" srcId="{898324C6-268D-430F-90C6-A6BD72B0DC30}" destId="{E617B3A5-770B-43D8-A8DC-B654C83307B0}" srcOrd="6" destOrd="0" presId="urn:microsoft.com/office/officeart/2009/3/layout/DescendingProcess"/>
    <dgm:cxn modelId="{617F1B3C-460B-45B6-91D2-F738E9470CA8}" type="presParOf" srcId="{898324C6-268D-430F-90C6-A6BD72B0DC30}" destId="{943B177F-CF59-4708-B04E-A93F3AB635C4}" srcOrd="7" destOrd="0" presId="urn:microsoft.com/office/officeart/2009/3/layout/DescendingProcess"/>
    <dgm:cxn modelId="{0B853BEB-6F0A-4ABF-9BA2-7129EF68B7B0}" type="presParOf" srcId="{943B177F-CF59-4708-B04E-A93F3AB635C4}" destId="{20593B42-E042-4F76-96B6-6D0FD7C3B096}" srcOrd="0" destOrd="0" presId="urn:microsoft.com/office/officeart/2009/3/layout/DescendingProcess"/>
    <dgm:cxn modelId="{FA1674E4-6276-4428-9F66-8C21E56134D3}" type="presParOf" srcId="{898324C6-268D-430F-90C6-A6BD72B0DC30}" destId="{40F7775D-1A1C-47A9-B95D-2A1201D88BC0}" srcOrd="8" destOrd="0" presId="urn:microsoft.com/office/officeart/2009/3/layout/DescendingProcess"/>
    <dgm:cxn modelId="{DD505CE2-516A-4139-9F75-99A3EA6048AD}" type="presParOf" srcId="{898324C6-268D-430F-90C6-A6BD72B0DC30}" destId="{6BF0B2F8-C637-4FEB-AC2A-28DDB6686153}" srcOrd="9" destOrd="0" presId="urn:microsoft.com/office/officeart/2009/3/layout/DescendingProcess"/>
    <dgm:cxn modelId="{48F42A20-4D6A-4D5F-B09F-6BE10DF9EB24}" type="presParOf" srcId="{6BF0B2F8-C637-4FEB-AC2A-28DDB6686153}" destId="{9C1C2449-6875-4C0E-97EF-CE6F1DF91897}" srcOrd="0" destOrd="0" presId="urn:microsoft.com/office/officeart/2009/3/layout/DescendingProcess"/>
    <dgm:cxn modelId="{F74AC480-5889-484D-8A00-92515F83AD6C}" type="presParOf" srcId="{898324C6-268D-430F-90C6-A6BD72B0DC30}" destId="{E4E3C916-411B-49A8-A79A-303FE1604ABF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0455-4E93-4492-BEA7-FD5BE09DB9FB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965B-5E63-443B-BDAC-18483EE15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96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60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FE0-F830-4995-A310-2876C3755A3A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A9EE-FD1A-40BB-ABED-6827F6BDC079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B7C-D29C-4F1B-B13F-519A64912CCD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369B-F6FF-4CEE-97B2-26FC1571FC4C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4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5A89-1144-4852-AFD8-7AE15C12A2CF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042B-7618-4A19-B9D5-0CAF3E3EAE2A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B03-61FB-4284-98D0-86A14FF1B298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A485-A6C0-4F02-BE1E-634855EC7213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4D6-7AF5-4CF4-8EA8-998886FF244D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A44-9C5A-4956-8DED-2442EEB3F5B0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029-1BB5-49C6-848E-5B537A267C95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416C-A81B-405B-921D-E57A046575C1}" type="datetime1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794765" y="4349365"/>
            <a:ext cx="2407901" cy="1028097"/>
          </a:xfrm>
        </p:spPr>
        <p:txBody>
          <a:bodyPr anchor="ctr" anchorCtr="0">
            <a:normAutofit/>
          </a:bodyPr>
          <a:lstStyle/>
          <a:p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基本編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  <a:ln>
            <a:noFill/>
          </a:ln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表示する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テーブルボックスの作成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5" y="1893627"/>
            <a:ext cx="3825353" cy="30706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7" y="3440783"/>
            <a:ext cx="4997563" cy="297488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68" y="1963853"/>
            <a:ext cx="6256424" cy="376363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角丸四角形吹き出し 10"/>
          <p:cNvSpPr/>
          <p:nvPr/>
        </p:nvSpPr>
        <p:spPr>
          <a:xfrm>
            <a:off x="1088724" y="5273409"/>
            <a:ext cx="2951954" cy="729405"/>
          </a:xfrm>
          <a:prstGeom prst="wedgeRoundRectCallout">
            <a:avLst>
              <a:gd name="adj1" fmla="val 42472"/>
              <a:gd name="adj2" fmla="val 7293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表示する項目を追加し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並べ替えて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822308" y="6236731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379049" y="4215181"/>
            <a:ext cx="1409521" cy="936369"/>
          </a:xfrm>
          <a:prstGeom prst="roundRect">
            <a:avLst>
              <a:gd name="adj" fmla="val 11527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854845" y="4407931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2325600" y="1946031"/>
            <a:ext cx="2951954" cy="729405"/>
          </a:xfrm>
          <a:prstGeom prst="wedgeRoundRectCallout">
            <a:avLst>
              <a:gd name="adj1" fmla="val 1306"/>
              <a:gd name="adj2" fmla="val 7128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右クリックメニューから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テーブルボックスを選択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7703718" y="5808017"/>
            <a:ext cx="4063168" cy="893575"/>
          </a:xfrm>
          <a:prstGeom prst="wedgeRoundRectCallout">
            <a:avLst>
              <a:gd name="adj1" fmla="val -38229"/>
              <a:gd name="adj2" fmla="val -7222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ロードスクリプトで取り込んだ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データがテーブルに表示される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方体 5"/>
          <p:cNvSpPr/>
          <p:nvPr/>
        </p:nvSpPr>
        <p:spPr>
          <a:xfrm>
            <a:off x="343683" y="2185274"/>
            <a:ext cx="11471328" cy="440087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絞り込む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43683" y="1206463"/>
            <a:ext cx="6187239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検索・抽出</a:t>
            </a: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2" y="2769668"/>
            <a:ext cx="3156358" cy="66769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4" y="3687912"/>
            <a:ext cx="4273222" cy="2570611"/>
          </a:xfrm>
          <a:prstGeom prst="rect">
            <a:avLst/>
          </a:prstGeom>
        </p:spPr>
      </p:pic>
      <p:sp>
        <p:nvSpPr>
          <p:cNvPr id="15" name="右矢印吹き出し 14"/>
          <p:cNvSpPr/>
          <p:nvPr/>
        </p:nvSpPr>
        <p:spPr>
          <a:xfrm>
            <a:off x="553453" y="3500192"/>
            <a:ext cx="7014409" cy="2984829"/>
          </a:xfrm>
          <a:prstGeom prst="rightArrowCallout">
            <a:avLst>
              <a:gd name="adj1" fmla="val 32084"/>
              <a:gd name="adj2" fmla="val 24302"/>
              <a:gd name="adj3" fmla="val 25931"/>
              <a:gd name="adj4" fmla="val 66214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4731637" y="4652494"/>
            <a:ext cx="3045995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 Box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51" y="3696470"/>
            <a:ext cx="4273222" cy="2570611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9" y="1997069"/>
            <a:ext cx="4028982" cy="32561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40" y="3434750"/>
            <a:ext cx="4859760" cy="318128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682" y="1994876"/>
            <a:ext cx="6256424" cy="376363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絞り込む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ボックスの作成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1109570" y="5577338"/>
            <a:ext cx="3247149" cy="602814"/>
          </a:xfrm>
          <a:prstGeom prst="wedgeRoundRectCallout">
            <a:avLst>
              <a:gd name="adj1" fmla="val 34320"/>
              <a:gd name="adj2" fmla="val 7692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項目を追加し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29798" y="6417209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061762" y="3944443"/>
            <a:ext cx="570396" cy="219712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2722642" y="2795025"/>
            <a:ext cx="2951954" cy="729405"/>
          </a:xfrm>
          <a:prstGeom prst="wedgeRoundRectCallout">
            <a:avLst>
              <a:gd name="adj1" fmla="val -40267"/>
              <a:gd name="adj2" fmla="val -7387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右クリックメニューから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リストボックスを選択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60719" y="4046228"/>
            <a:ext cx="627436" cy="16507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9118981" y="2717331"/>
            <a:ext cx="610610" cy="304117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6613060" y="4067626"/>
            <a:ext cx="3693789" cy="1069858"/>
          </a:xfrm>
          <a:prstGeom prst="wedgeRoundRectCallout">
            <a:avLst>
              <a:gd name="adj1" fmla="val -38229"/>
              <a:gd name="adj2" fmla="val -7222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リストボックスが表示され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した項目で絞り込まれる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方体 5"/>
          <p:cNvSpPr/>
          <p:nvPr/>
        </p:nvSpPr>
        <p:spPr>
          <a:xfrm>
            <a:off x="343683" y="2185274"/>
            <a:ext cx="11471328" cy="440087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見方を変える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43683" y="1224751"/>
            <a:ext cx="7224179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グラフ・チャート表示</a:t>
            </a: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2" y="2769668"/>
            <a:ext cx="3156358" cy="6676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865" y="3707806"/>
            <a:ext cx="4273222" cy="2570611"/>
          </a:xfrm>
          <a:prstGeom prst="rect">
            <a:avLst/>
          </a:prstGeom>
        </p:spPr>
      </p:pic>
      <p:sp>
        <p:nvSpPr>
          <p:cNvPr id="15" name="右矢印吹き出し 14"/>
          <p:cNvSpPr/>
          <p:nvPr/>
        </p:nvSpPr>
        <p:spPr>
          <a:xfrm>
            <a:off x="553453" y="3500192"/>
            <a:ext cx="7014409" cy="2984829"/>
          </a:xfrm>
          <a:prstGeom prst="rightArrowCallout">
            <a:avLst>
              <a:gd name="adj1" fmla="val 32084"/>
              <a:gd name="adj2" fmla="val 24302"/>
              <a:gd name="adj3" fmla="val 25931"/>
              <a:gd name="adj4" fmla="val 5815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4382711" y="4700622"/>
            <a:ext cx="3045995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Graph</a:t>
            </a:r>
            <a:r>
              <a:rPr lang="en-US" altLang="ja-JP" sz="27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&amp; </a:t>
            </a:r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Chart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03" y="3804758"/>
            <a:ext cx="3884747" cy="2336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8" y="1968698"/>
            <a:ext cx="4028982" cy="32561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2" y="3462087"/>
            <a:ext cx="4684105" cy="316413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14" y="1297993"/>
            <a:ext cx="5152516" cy="348055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339" y="4370140"/>
            <a:ext cx="4527111" cy="237108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見方を変える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棒グラフの作成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59090" y="5615296"/>
            <a:ext cx="3571864" cy="602814"/>
          </a:xfrm>
          <a:prstGeom prst="wedgeRoundRectCallout">
            <a:avLst>
              <a:gd name="adj1" fmla="val 34320"/>
              <a:gd name="adj2" fmla="val 7692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棒グラフを選択し次へ 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01191" y="6429241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2987336" y="2093563"/>
            <a:ext cx="2951954" cy="729405"/>
          </a:xfrm>
          <a:prstGeom prst="wedgeRoundRectCallout">
            <a:avLst>
              <a:gd name="adj1" fmla="val -35784"/>
              <a:gd name="adj2" fmla="val 7623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右クリックメニューから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207562" y="1694759"/>
            <a:ext cx="610610" cy="26650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6401406" y="3487588"/>
            <a:ext cx="4063168" cy="664297"/>
          </a:xfrm>
          <a:prstGeom prst="wedgeRoundRectCallout">
            <a:avLst>
              <a:gd name="adj1" fmla="val -30337"/>
              <a:gd name="adj2" fmla="val 967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棒グラフの横軸項目を選択して次へ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232532" y="4879342"/>
            <a:ext cx="418224" cy="36880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967291" y="4556143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7738214" y="4786077"/>
            <a:ext cx="671671" cy="2002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699080" y="6515676"/>
            <a:ext cx="458760" cy="136757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吹き出し 23"/>
          <p:cNvSpPr/>
          <p:nvPr/>
        </p:nvSpPr>
        <p:spPr>
          <a:xfrm>
            <a:off x="6758622" y="5615296"/>
            <a:ext cx="4088742" cy="602814"/>
          </a:xfrm>
          <a:prstGeom prst="wedgeRoundRectCallout">
            <a:avLst>
              <a:gd name="adj1" fmla="val 43315"/>
              <a:gd name="adj2" fmla="val 9127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グラフの数式を入力して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84" y="2068849"/>
            <a:ext cx="5667768" cy="382860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35" y="1292877"/>
            <a:ext cx="4476750" cy="292417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06" y="3743521"/>
            <a:ext cx="5689237" cy="29555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見方を変える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棒グラフの作成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892340" y="5650765"/>
            <a:ext cx="612322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2365569" y="4972194"/>
            <a:ext cx="1832932" cy="498194"/>
          </a:xfrm>
          <a:prstGeom prst="wedgeRoundRectCallout">
            <a:avLst>
              <a:gd name="adj1" fmla="val 34901"/>
              <a:gd name="adj2" fmla="val 6506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完了を押す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8160827" y="1694692"/>
            <a:ext cx="3052718" cy="549005"/>
          </a:xfrm>
          <a:prstGeom prst="wedgeRoundRectCallout">
            <a:avLst>
              <a:gd name="adj1" fmla="val -40244"/>
              <a:gd name="adj2" fmla="val 8109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棒グラフが表示される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941971" y="6016488"/>
            <a:ext cx="5408077" cy="664297"/>
          </a:xfrm>
          <a:prstGeom prst="wedgeRoundRectCallout">
            <a:avLst>
              <a:gd name="adj1" fmla="val 57700"/>
              <a:gd name="adj2" fmla="val -4385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目盛やフォントを調整して見栄えを良くする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0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2" y="1974812"/>
            <a:ext cx="5753644" cy="301279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19" y="3777142"/>
            <a:ext cx="4279785" cy="288186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305" y="1486955"/>
            <a:ext cx="5689237" cy="29555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41" y="3502676"/>
            <a:ext cx="5631987" cy="296985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見方を変える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折れ線グラフへの切</a:t>
            </a: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替え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08306" y="5675455"/>
            <a:ext cx="3929050" cy="602814"/>
          </a:xfrm>
          <a:prstGeom prst="wedgeRoundRectCallout">
            <a:avLst>
              <a:gd name="adj1" fmla="val 34320"/>
              <a:gd name="adj2" fmla="val 7692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折れ線グラフを選択し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89159" y="6477369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3401191" y="2721048"/>
            <a:ext cx="3126907" cy="729405"/>
          </a:xfrm>
          <a:prstGeom prst="wedgeRoundRectCallout">
            <a:avLst>
              <a:gd name="adj1" fmla="val -36599"/>
              <a:gd name="adj2" fmla="val -6727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棒グラフを右クリックし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689732" y="5129888"/>
            <a:ext cx="418224" cy="36880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8103196" y="2118234"/>
            <a:ext cx="3929050" cy="602814"/>
          </a:xfrm>
          <a:prstGeom prst="wedgeRoundRectCallout">
            <a:avLst>
              <a:gd name="adj1" fmla="val -38254"/>
              <a:gd name="adj2" fmla="val 10087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折れ線グラフに切り替わる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8220826" y="4316457"/>
            <a:ext cx="3693789" cy="664297"/>
          </a:xfrm>
          <a:prstGeom prst="wedgeRoundRectCallout">
            <a:avLst>
              <a:gd name="adj1" fmla="val -37412"/>
              <a:gd name="adj2" fmla="val 8655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ソート順やマーカーを調整して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見栄えを良くする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305359" y="5188994"/>
            <a:ext cx="6529364" cy="1603931"/>
          </a:xfrm>
        </p:spPr>
        <p:txBody>
          <a:bodyPr>
            <a:noAutofit/>
          </a:bodyPr>
          <a:lstStyle/>
          <a:p>
            <a:pPr algn="ctr"/>
            <a:r>
              <a:rPr lang="en-US" altLang="ja-JP" sz="15000" b="1" i="1" dirty="0" smtClean="0">
                <a:ln w="57150">
                  <a:solidFill>
                    <a:schemeClr val="bg1"/>
                  </a:solidFill>
                </a:ln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D.I.Y!</a:t>
            </a:r>
            <a:endParaRPr kumimoji="1" lang="ja-JP" altLang="en-US" sz="15000" b="1" i="1" dirty="0">
              <a:solidFill>
                <a:srgbClr val="C9E7A7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演習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やってみよう！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47303" y="1997375"/>
            <a:ext cx="10767707" cy="4260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サンプルデータ</a:t>
            </a:r>
            <a:r>
              <a:rPr lang="en-US" altLang="ja-JP" sz="30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30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営業担当マスタ</a:t>
            </a:r>
            <a:r>
              <a:rPr lang="en-US" altLang="ja-JP" sz="30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.xls</a:t>
            </a: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①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を起動する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② ロードスクリプトでサンプルデータを取り込む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③ テーブルボックスを作成する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④ リストボックスを作成する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⑤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棒グラフ、折れ線グラフを作成する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色々なチャート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4" y="1864694"/>
            <a:ext cx="3471679" cy="24307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25" y="1861388"/>
            <a:ext cx="3139943" cy="226893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880" y="1864694"/>
            <a:ext cx="3483508" cy="24307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84" y="4382991"/>
            <a:ext cx="3477594" cy="24307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670" y="4382991"/>
            <a:ext cx="3459851" cy="24485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0087" y="4370958"/>
            <a:ext cx="3298326" cy="2196260"/>
          </a:xfrm>
          <a:prstGeom prst="rect">
            <a:avLst/>
          </a:prstGeom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5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488423" y="5647465"/>
            <a:ext cx="4459641" cy="109550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000" b="1" i="1" dirty="0" smtClean="0">
                <a:ln w="57150">
                  <a:solidFill>
                    <a:schemeClr val="bg1"/>
                  </a:solidFill>
                </a:ln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r>
              <a:rPr kumimoji="1" lang="en-US" altLang="ja-JP" sz="10000" b="1" i="1" dirty="0" smtClean="0"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</a:t>
            </a:r>
            <a:endParaRPr kumimoji="1" lang="ja-JP" altLang="en-US" sz="10000" b="1" i="1" dirty="0">
              <a:solidFill>
                <a:srgbClr val="C9E7A7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GOAL!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47303" y="1997375"/>
            <a:ext cx="10948181" cy="4260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色々なデータを専用サーバで高速に扱う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ツール</a:t>
            </a:r>
            <a:endParaRPr lang="en-US" altLang="ja-JP" sz="25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データの取り込み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ロードスクリプトを使用する</a:t>
            </a:r>
            <a:endParaRPr lang="en-US" altLang="ja-JP" sz="25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データの表示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テーブルボックスを使用する</a:t>
            </a:r>
            <a:endParaRPr lang="en-US" altLang="ja-JP" sz="25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データの絞り込み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リストボックスを使用する</a:t>
            </a:r>
            <a:endParaRPr lang="en-US" altLang="ja-JP" sz="25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データの見せ方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棒グラフ、折れ線グラフなどを使用する</a:t>
            </a:r>
            <a:endParaRPr lang="en-US" altLang="ja-JP" sz="25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733" y="4835383"/>
            <a:ext cx="7900525" cy="194075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8000" b="1" i="1" dirty="0" smtClean="0">
                <a:ln w="57150">
                  <a:solidFill>
                    <a:schemeClr val="bg1"/>
                  </a:solidFill>
                </a:ln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r>
              <a:rPr kumimoji="1" lang="en-US" altLang="ja-JP" sz="18000" b="1" i="1" dirty="0" smtClean="0"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</a:t>
            </a:r>
            <a:endParaRPr kumimoji="1" lang="ja-JP" altLang="en-US" sz="18000" b="1" i="1" dirty="0">
              <a:solidFill>
                <a:srgbClr val="C9E7A7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932206"/>
              </p:ext>
            </p:extLst>
          </p:nvPr>
        </p:nvGraphicFramePr>
        <p:xfrm>
          <a:off x="293761" y="1030832"/>
          <a:ext cx="11567160" cy="5791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タイトル 1"/>
          <p:cNvSpPr txBox="1">
            <a:spLocks/>
          </p:cNvSpPr>
          <p:nvPr/>
        </p:nvSpPr>
        <p:spPr>
          <a:xfrm>
            <a:off x="7287227" y="2597022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 Script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228824" y="3153391"/>
            <a:ext cx="3045995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Box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979442" y="3840076"/>
            <a:ext cx="3685654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 Box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664235" y="4488225"/>
            <a:ext cx="3685654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Graph &amp; Chart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今日の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657087" y="1639680"/>
            <a:ext cx="2769086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What’s?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5077949" y="5479678"/>
            <a:ext cx="5935782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0000" b="1" dirty="0" smtClean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分かる・作れる</a:t>
            </a:r>
            <a:endParaRPr lang="ja-JP" altLang="en-US" sz="10000" b="1" dirty="0">
              <a:ln w="19050">
                <a:solidFill>
                  <a:schemeClr val="bg1"/>
                </a:solidFill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4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772400" y="4349365"/>
            <a:ext cx="3989019" cy="1028097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基本編 おわり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0062" y="1380767"/>
            <a:ext cx="11898241" cy="526511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はセルフサービスの </a:t>
            </a: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 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を組織のビジネス ユーザーに提供するビジネス ディスカバリ プラットフォームです。</a:t>
            </a: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があれば、意思決定の補助として、データの分析や発見を独自に行うことができます。</a:t>
            </a: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ではユーザーが自問自答しながら、洞察を深めることができます。また、</a:t>
            </a: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なら、同僚と共同で意思決定を行うことも可能です。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の中核には、新たなデータ ビューをすばやく生成できる、当社独自の特許取得済みソフトウェア エンジンが搭載されています。</a:t>
            </a: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はデータを圧縮してそれをメモリ内に保持し、複数のユーザーがすぐにデータを探索できます。メモリ内に収まらないような大規模データ セットの場合、</a:t>
            </a: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はデータ ソースに直接接続します。</a:t>
            </a:r>
            <a:r>
              <a:rPr lang="en-US" altLang="ja-JP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 </a:t>
            </a:r>
            <a:r>
              <a:rPr lang="ja-JP" altLang="en-US" sz="1800" b="1" spc="50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はデータの保管場所に関係なく、分析用の全データで連想的エクスペリエンスを実現します。ユーザーはどこからでも始められ、どこにでも進むことができます。事前に定義されたドリル パスや事前に構成されたダッシュボードに限定されることはありません。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3655" y="1276283"/>
            <a:ext cx="5396165" cy="1603931"/>
          </a:xfrm>
        </p:spPr>
        <p:txBody>
          <a:bodyPr>
            <a:normAutofit/>
          </a:bodyPr>
          <a:lstStyle/>
          <a:p>
            <a:r>
              <a:rPr kumimoji="1" lang="en-US" altLang="ja-JP" sz="10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</a:t>
            </a:r>
            <a:r>
              <a:rPr kumimoji="1" lang="ja-JP" altLang="en-US" sz="10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ツール</a:t>
            </a:r>
            <a:endParaRPr kumimoji="1" lang="ja-JP" altLang="en-US" sz="10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QlikView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とは？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528751" y="2823823"/>
            <a:ext cx="10214082" cy="377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・連想技術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自由な分析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・圧縮技術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リソースを最適化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・インメモリ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高速な処理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8" name="Picture 4" descr="「qlikview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16" y="1380767"/>
            <a:ext cx="32004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右矢印吹き出し 33"/>
          <p:cNvSpPr/>
          <p:nvPr/>
        </p:nvSpPr>
        <p:spPr>
          <a:xfrm>
            <a:off x="8801892" y="1323474"/>
            <a:ext cx="3379038" cy="5416225"/>
          </a:xfrm>
          <a:prstGeom prst="rightArrowCallout">
            <a:avLst>
              <a:gd name="adj1" fmla="val 25000"/>
              <a:gd name="adj2" fmla="val 0"/>
              <a:gd name="adj3" fmla="val 11972"/>
              <a:gd name="adj4" fmla="val 88028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000" dirty="0" smtClean="0"/>
          </a:p>
          <a:p>
            <a:pPr algn="ctr"/>
            <a:endParaRPr lang="en-US" altLang="ja-JP" sz="3000" dirty="0"/>
          </a:p>
          <a:p>
            <a:pPr algn="ctr"/>
            <a:endParaRPr kumimoji="1" lang="en-US" altLang="ja-JP" sz="3000" dirty="0" smtClean="0"/>
          </a:p>
          <a:p>
            <a:pPr algn="ctr"/>
            <a:endParaRPr lang="en-US" altLang="ja-JP" sz="3000" dirty="0"/>
          </a:p>
          <a:p>
            <a:pPr algn="ctr"/>
            <a:endParaRPr kumimoji="1" lang="en-US" altLang="ja-JP" sz="3000" dirty="0" smtClean="0"/>
          </a:p>
          <a:p>
            <a:pPr algn="ctr"/>
            <a:endParaRPr kumimoji="1" lang="ja-JP" altLang="en-US" sz="3000" dirty="0">
              <a:solidFill>
                <a:schemeClr val="accent2"/>
              </a:solidFill>
            </a:endParaRPr>
          </a:p>
        </p:txBody>
      </p:sp>
      <p:sp>
        <p:nvSpPr>
          <p:cNvPr id="33" name="右矢印吹き出し 32"/>
          <p:cNvSpPr/>
          <p:nvPr/>
        </p:nvSpPr>
        <p:spPr>
          <a:xfrm>
            <a:off x="3485767" y="1277570"/>
            <a:ext cx="5316125" cy="5416225"/>
          </a:xfrm>
          <a:prstGeom prst="rightArrowCallout">
            <a:avLst>
              <a:gd name="adj1" fmla="val 18565"/>
              <a:gd name="adj2" fmla="val 17673"/>
              <a:gd name="adj3" fmla="val 10960"/>
              <a:gd name="adj4" fmla="val 85872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抜出し 24"/>
          <p:cNvSpPr/>
          <p:nvPr/>
        </p:nvSpPr>
        <p:spPr>
          <a:xfrm>
            <a:off x="8888440" y="3800381"/>
            <a:ext cx="837888" cy="902368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吹き出し 18"/>
          <p:cNvSpPr/>
          <p:nvPr/>
        </p:nvSpPr>
        <p:spPr>
          <a:xfrm>
            <a:off x="137826" y="1323474"/>
            <a:ext cx="3379038" cy="5416225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7657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方体 14"/>
          <p:cNvSpPr/>
          <p:nvPr/>
        </p:nvSpPr>
        <p:spPr>
          <a:xfrm>
            <a:off x="3804072" y="2270858"/>
            <a:ext cx="4074743" cy="4389634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QlikView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とは？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50" y="3119866"/>
            <a:ext cx="3156358" cy="667690"/>
          </a:xfrm>
          <a:prstGeom prst="rect">
            <a:avLst/>
          </a:prstGeom>
        </p:spPr>
      </p:pic>
      <p:sp>
        <p:nvSpPr>
          <p:cNvPr id="12" name="円柱 11"/>
          <p:cNvSpPr/>
          <p:nvPr/>
        </p:nvSpPr>
        <p:spPr>
          <a:xfrm>
            <a:off x="514709" y="2299062"/>
            <a:ext cx="1834978" cy="1432294"/>
          </a:xfrm>
          <a:prstGeom prst="can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フローチャート: 複数書類 12"/>
          <p:cNvSpPr/>
          <p:nvPr/>
        </p:nvSpPr>
        <p:spPr>
          <a:xfrm>
            <a:off x="469006" y="3925522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フローチャート: 複数書類 16"/>
          <p:cNvSpPr/>
          <p:nvPr/>
        </p:nvSpPr>
        <p:spPr>
          <a:xfrm>
            <a:off x="486665" y="5373432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3204898" y="1277570"/>
            <a:ext cx="5120297" cy="709864"/>
          </a:xfrm>
          <a:prstGeom prst="wedgeRoundRectCallout">
            <a:avLst>
              <a:gd name="adj1" fmla="val -8685"/>
              <a:gd name="adj2" fmla="val 101482"/>
              <a:gd name="adj3" fmla="val 1666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専用サーバによる高速処理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58" name="Picture 10" descr="「qlikview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790" y="4167835"/>
            <a:ext cx="3251095" cy="2109669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6220327" y="6080271"/>
            <a:ext cx="5554460" cy="709864"/>
          </a:xfrm>
          <a:prstGeom prst="wedgeRoundRectCallout">
            <a:avLst>
              <a:gd name="adj1" fmla="val -36600"/>
              <a:gd name="adj2" fmla="val -105297"/>
              <a:gd name="adj3" fmla="val 1666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</a:t>
            </a:r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ダッシュボー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ドの自由な構築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948600" y="3429000"/>
            <a:ext cx="707640" cy="707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</a:t>
            </a:r>
            <a:endParaRPr kumimoji="1" lang="ja-JP" altLang="en-US" sz="3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フローチャート: 抜出し 28"/>
          <p:cNvSpPr/>
          <p:nvPr/>
        </p:nvSpPr>
        <p:spPr>
          <a:xfrm>
            <a:off x="9836720" y="3800381"/>
            <a:ext cx="837888" cy="902368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9896880" y="3429000"/>
            <a:ext cx="707640" cy="707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</a:t>
            </a:r>
            <a:endParaRPr kumimoji="1" lang="ja-JP" altLang="en-US" sz="3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フローチャート: 抜出し 30"/>
          <p:cNvSpPr/>
          <p:nvPr/>
        </p:nvSpPr>
        <p:spPr>
          <a:xfrm>
            <a:off x="10714912" y="3800381"/>
            <a:ext cx="837888" cy="902368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0775072" y="3429000"/>
            <a:ext cx="707640" cy="707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者</a:t>
            </a:r>
            <a:endParaRPr kumimoji="1" lang="ja-JP" altLang="en-US" sz="3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8657947" y="2148757"/>
            <a:ext cx="3179302" cy="882578"/>
          </a:xfrm>
          <a:prstGeom prst="wedgeRoundRectCallout">
            <a:avLst>
              <a:gd name="adj1" fmla="val -6847"/>
              <a:gd name="adj2" fmla="val 79634"/>
              <a:gd name="adj3" fmla="val 16667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分かる。使える。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186703" y="1337730"/>
            <a:ext cx="2413524" cy="709864"/>
          </a:xfrm>
          <a:prstGeom prst="wedgeRoundRectCallout">
            <a:avLst>
              <a:gd name="adj1" fmla="val -10679"/>
              <a:gd name="adj2" fmla="val 82838"/>
              <a:gd name="adj3" fmla="val 1666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多様なデータ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スライド番号プレースホルダー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右矢印吹き出し 33"/>
          <p:cNvSpPr/>
          <p:nvPr/>
        </p:nvSpPr>
        <p:spPr>
          <a:xfrm>
            <a:off x="8801892" y="1323474"/>
            <a:ext cx="3379038" cy="5416225"/>
          </a:xfrm>
          <a:prstGeom prst="rightArrowCallout">
            <a:avLst>
              <a:gd name="adj1" fmla="val 25000"/>
              <a:gd name="adj2" fmla="val 0"/>
              <a:gd name="adj3" fmla="val 11972"/>
              <a:gd name="adj4" fmla="val 88028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000" dirty="0" smtClean="0"/>
          </a:p>
          <a:p>
            <a:pPr algn="ctr"/>
            <a:endParaRPr lang="en-US" altLang="ja-JP" sz="3000" dirty="0"/>
          </a:p>
          <a:p>
            <a:pPr algn="ctr"/>
            <a:endParaRPr kumimoji="1" lang="en-US" altLang="ja-JP" sz="3000" dirty="0" smtClean="0"/>
          </a:p>
          <a:p>
            <a:pPr algn="ctr"/>
            <a:endParaRPr lang="en-US" altLang="ja-JP" sz="3000" dirty="0"/>
          </a:p>
          <a:p>
            <a:pPr algn="ctr"/>
            <a:endParaRPr kumimoji="1" lang="en-US" altLang="ja-JP" sz="3000" dirty="0" smtClean="0"/>
          </a:p>
          <a:p>
            <a:pPr algn="ctr"/>
            <a:endParaRPr kumimoji="1" lang="ja-JP" altLang="en-US" sz="3000" dirty="0">
              <a:solidFill>
                <a:schemeClr val="accent2"/>
              </a:solidFill>
            </a:endParaRPr>
          </a:p>
        </p:txBody>
      </p:sp>
      <p:sp>
        <p:nvSpPr>
          <p:cNvPr id="33" name="右矢印吹き出し 32"/>
          <p:cNvSpPr/>
          <p:nvPr/>
        </p:nvSpPr>
        <p:spPr>
          <a:xfrm>
            <a:off x="3485767" y="1277570"/>
            <a:ext cx="5316125" cy="5416225"/>
          </a:xfrm>
          <a:prstGeom prst="rightArrowCallout">
            <a:avLst>
              <a:gd name="adj1" fmla="val 18565"/>
              <a:gd name="adj2" fmla="val 17673"/>
              <a:gd name="adj3" fmla="val 10960"/>
              <a:gd name="adj4" fmla="val 85872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抜出し 24"/>
          <p:cNvSpPr/>
          <p:nvPr/>
        </p:nvSpPr>
        <p:spPr>
          <a:xfrm>
            <a:off x="8888440" y="3800381"/>
            <a:ext cx="837888" cy="902368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吹き出し 18"/>
          <p:cNvSpPr/>
          <p:nvPr/>
        </p:nvSpPr>
        <p:spPr>
          <a:xfrm>
            <a:off x="137826" y="1323474"/>
            <a:ext cx="3379038" cy="5416225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7657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方体 14"/>
          <p:cNvSpPr/>
          <p:nvPr/>
        </p:nvSpPr>
        <p:spPr>
          <a:xfrm>
            <a:off x="3804072" y="2270858"/>
            <a:ext cx="4074743" cy="4389634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QlikView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とは？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50" y="3119866"/>
            <a:ext cx="3156358" cy="667690"/>
          </a:xfrm>
          <a:prstGeom prst="rect">
            <a:avLst/>
          </a:prstGeom>
        </p:spPr>
      </p:pic>
      <p:sp>
        <p:nvSpPr>
          <p:cNvPr id="12" name="円柱 11"/>
          <p:cNvSpPr/>
          <p:nvPr/>
        </p:nvSpPr>
        <p:spPr>
          <a:xfrm>
            <a:off x="514709" y="2299062"/>
            <a:ext cx="1834978" cy="1432294"/>
          </a:xfrm>
          <a:prstGeom prst="can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フローチャート: 複数書類 12"/>
          <p:cNvSpPr/>
          <p:nvPr/>
        </p:nvSpPr>
        <p:spPr>
          <a:xfrm>
            <a:off x="469006" y="3925522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フローチャート: 複数書類 16"/>
          <p:cNvSpPr/>
          <p:nvPr/>
        </p:nvSpPr>
        <p:spPr>
          <a:xfrm>
            <a:off x="486665" y="5373432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3204898" y="1277570"/>
            <a:ext cx="5120297" cy="709864"/>
          </a:xfrm>
          <a:prstGeom prst="wedgeRoundRectCallout">
            <a:avLst>
              <a:gd name="adj1" fmla="val -8685"/>
              <a:gd name="adj2" fmla="val 101482"/>
              <a:gd name="adj3" fmla="val 1666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専用サーバによる高速処理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58" name="Picture 10" descr="「qlikview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790" y="4167835"/>
            <a:ext cx="3251095" cy="2109669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6220327" y="6080271"/>
            <a:ext cx="5554460" cy="709864"/>
          </a:xfrm>
          <a:prstGeom prst="wedgeRoundRectCallout">
            <a:avLst>
              <a:gd name="adj1" fmla="val -36600"/>
              <a:gd name="adj2" fmla="val -105297"/>
              <a:gd name="adj3" fmla="val 1666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</a:t>
            </a:r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ダッシュボー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ドの自由な構築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948600" y="3429000"/>
            <a:ext cx="707640" cy="707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</a:t>
            </a:r>
            <a:endParaRPr kumimoji="1" lang="ja-JP" altLang="en-US" sz="3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フローチャート: 抜出し 28"/>
          <p:cNvSpPr/>
          <p:nvPr/>
        </p:nvSpPr>
        <p:spPr>
          <a:xfrm>
            <a:off x="9836720" y="3800381"/>
            <a:ext cx="837888" cy="902368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9896880" y="3429000"/>
            <a:ext cx="707640" cy="707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</a:t>
            </a:r>
            <a:endParaRPr kumimoji="1" lang="ja-JP" altLang="en-US" sz="3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フローチャート: 抜出し 30"/>
          <p:cNvSpPr/>
          <p:nvPr/>
        </p:nvSpPr>
        <p:spPr>
          <a:xfrm>
            <a:off x="10714912" y="3800381"/>
            <a:ext cx="837888" cy="902368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0775072" y="3429000"/>
            <a:ext cx="707640" cy="70764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者</a:t>
            </a:r>
            <a:endParaRPr kumimoji="1" lang="ja-JP" altLang="en-US" sz="3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8657947" y="2148757"/>
            <a:ext cx="3179302" cy="882578"/>
          </a:xfrm>
          <a:prstGeom prst="wedgeRoundRectCallout">
            <a:avLst>
              <a:gd name="adj1" fmla="val -6847"/>
              <a:gd name="adj2" fmla="val 79634"/>
              <a:gd name="adj3" fmla="val 16667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分かる。使える。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186703" y="1337730"/>
            <a:ext cx="2413524" cy="709864"/>
          </a:xfrm>
          <a:prstGeom prst="wedgeRoundRectCallout">
            <a:avLst>
              <a:gd name="adj1" fmla="val -10679"/>
              <a:gd name="adj2" fmla="val 82838"/>
              <a:gd name="adj3" fmla="val 1666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多様なデータ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18662" y="1216781"/>
            <a:ext cx="12078604" cy="564121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あらゆるデータを取り込み</a:t>
            </a:r>
            <a:endParaRPr lang="en-US" altLang="ja-JP" sz="5000" b="1" spc="300" dirty="0" smtClean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表示して</a:t>
            </a:r>
            <a:endParaRPr lang="en-US" altLang="ja-JP" sz="5000" b="1" spc="300" dirty="0" smtClean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検索・絞り込み</a:t>
            </a:r>
            <a:endParaRPr lang="en-US" altLang="ja-JP" sz="5000" b="1" spc="300" dirty="0" smtClean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見せ方を変えることで</a:t>
            </a:r>
            <a:endParaRPr lang="en-US" altLang="ja-JP" sz="5000" b="1" spc="300" dirty="0" smtClean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自由に分析・発見を行う</a:t>
            </a:r>
            <a:r>
              <a:rPr lang="en-US" altLang="ja-JP" sz="5000" b="1" spc="3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</a:t>
            </a:r>
            <a:r>
              <a:rPr lang="ja-JP" altLang="en-US" sz="5000" b="1" spc="3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ツール</a:t>
            </a:r>
            <a:endParaRPr lang="en-US" altLang="ja-JP" sz="5000" b="1" spc="300" dirty="0" smtClean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410" y="2929522"/>
            <a:ext cx="6150848" cy="1301141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5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データを取り込む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4751"/>
            <a:ext cx="5113421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5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</a:t>
            </a: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する。</a:t>
            </a: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吹き出し 4"/>
          <p:cNvSpPr/>
          <p:nvPr/>
        </p:nvSpPr>
        <p:spPr>
          <a:xfrm>
            <a:off x="1052226" y="2358189"/>
            <a:ext cx="6525596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5054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7775651" y="2533812"/>
            <a:ext cx="4074743" cy="309696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29" y="3787556"/>
            <a:ext cx="3156358" cy="667690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1383406" y="2533812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1401065" y="4675600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397234" y="3924958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Load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データを取り込む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新規作成ウィザードの利用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1993859"/>
            <a:ext cx="4241505" cy="241967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35" y="4158480"/>
            <a:ext cx="4241505" cy="241967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78" y="1993858"/>
            <a:ext cx="4241505" cy="241967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441" y="4158479"/>
            <a:ext cx="4241505" cy="241967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データを取り込む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ロードスクリプトの作成・利用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998106"/>
            <a:ext cx="5843305" cy="39566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056" y="2110698"/>
            <a:ext cx="3570071" cy="21183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090" y="4166004"/>
            <a:ext cx="3268981" cy="240872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11" y="1433320"/>
            <a:ext cx="4632062" cy="4352315"/>
          </a:xfrm>
          <a:prstGeom prst="rect">
            <a:avLst/>
          </a:prstGeom>
        </p:spPr>
      </p:pic>
      <p:sp>
        <p:nvSpPr>
          <p:cNvPr id="14" name="角丸四角形吹き出し 13"/>
          <p:cNvSpPr/>
          <p:nvPr/>
        </p:nvSpPr>
        <p:spPr>
          <a:xfrm>
            <a:off x="336884" y="5437329"/>
            <a:ext cx="3179302" cy="548013"/>
          </a:xfrm>
          <a:prstGeom prst="wedgeRoundRectCallout">
            <a:avLst>
              <a:gd name="adj1" fmla="val 39322"/>
              <a:gd name="adj2" fmla="val -11530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テーブルファイルを選択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902773" y="3063070"/>
            <a:ext cx="2627523" cy="548013"/>
          </a:xfrm>
          <a:prstGeom prst="wedgeRoundRectCallout">
            <a:avLst>
              <a:gd name="adj1" fmla="val 33305"/>
              <a:gd name="adj2" fmla="val 9106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ファイルを指定して開く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7808616" y="2059156"/>
            <a:ext cx="2980656" cy="548013"/>
          </a:xfrm>
          <a:prstGeom prst="wedgeRoundRectCallout">
            <a:avLst>
              <a:gd name="adj1" fmla="val -62615"/>
              <a:gd name="adj2" fmla="val -538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 を押して実行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2271003" y="6188068"/>
            <a:ext cx="3179302" cy="548013"/>
          </a:xfrm>
          <a:prstGeom prst="wedgeRoundRectCallout">
            <a:avLst>
              <a:gd name="adj1" fmla="val 58244"/>
              <a:gd name="adj2" fmla="val -772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取込内容を確認して終了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64699" y="4908885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677081" y="6326026"/>
            <a:ext cx="46004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711682" y="3877265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814155" y="1853728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896" y="3578114"/>
            <a:ext cx="3493563" cy="3057681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8682026" y="5511628"/>
            <a:ext cx="3179302" cy="548013"/>
          </a:xfrm>
          <a:prstGeom prst="wedgeRoundRectCallout">
            <a:avLst>
              <a:gd name="adj1" fmla="val -15172"/>
              <a:gd name="adj2" fmla="val 8887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データの取り込み完了！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552309" y="6353792"/>
            <a:ext cx="506051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方体 5"/>
          <p:cNvSpPr/>
          <p:nvPr/>
        </p:nvSpPr>
        <p:spPr>
          <a:xfrm>
            <a:off x="343683" y="2185274"/>
            <a:ext cx="11471328" cy="440087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表示する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43683" y="1206463"/>
            <a:ext cx="6187239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5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2" y="2721628"/>
            <a:ext cx="3156358" cy="66769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89" y="3113049"/>
            <a:ext cx="5170598" cy="3110439"/>
          </a:xfrm>
          <a:prstGeom prst="rect">
            <a:avLst/>
          </a:prstGeom>
        </p:spPr>
      </p:pic>
      <p:sp>
        <p:nvSpPr>
          <p:cNvPr id="15" name="右矢印吹き出し 14"/>
          <p:cNvSpPr/>
          <p:nvPr/>
        </p:nvSpPr>
        <p:spPr>
          <a:xfrm>
            <a:off x="753092" y="3925671"/>
            <a:ext cx="5635676" cy="1898354"/>
          </a:xfrm>
          <a:prstGeom prst="rightArrowCallout">
            <a:avLst>
              <a:gd name="adj1" fmla="val 47206"/>
              <a:gd name="adj2" fmla="val 37201"/>
              <a:gd name="adj3" fmla="val 25931"/>
              <a:gd name="adj4" fmla="val 5309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複数書類 12"/>
          <p:cNvSpPr/>
          <p:nvPr/>
        </p:nvSpPr>
        <p:spPr>
          <a:xfrm>
            <a:off x="1014806" y="4246274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3028043" y="4533035"/>
            <a:ext cx="3045995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Box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436</Words>
  <Application>Microsoft Office PowerPoint</Application>
  <PresentationFormat>ワイド画面</PresentationFormat>
  <Paragraphs>159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Meiryo UI</vt:lpstr>
      <vt:lpstr>ＭＳ Ｐゴシック</vt:lpstr>
      <vt:lpstr>Arial</vt:lpstr>
      <vt:lpstr>Calibri</vt:lpstr>
      <vt:lpstr>Calibri Light</vt:lpstr>
      <vt:lpstr>Office テーマ</vt:lpstr>
      <vt:lpstr>セミナー</vt:lpstr>
      <vt:lpstr>GOAL!</vt:lpstr>
      <vt:lpstr>BIツール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D.I.Y!</vt:lpstr>
      <vt:lpstr>PowerPoint プレゼンテーション</vt:lpstr>
      <vt:lpstr>GOAL!</vt:lpstr>
      <vt:lpstr>セミナー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QlikView 学習会</dc:title>
  <dc:creator>本多　弘幸</dc:creator>
  <cp:lastModifiedBy>本多　弘幸</cp:lastModifiedBy>
  <cp:revision>43</cp:revision>
  <dcterms:created xsi:type="dcterms:W3CDTF">2016-12-27T01:13:51Z</dcterms:created>
  <dcterms:modified xsi:type="dcterms:W3CDTF">2017-01-11T00:01:22Z</dcterms:modified>
</cp:coreProperties>
</file>