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9" r:id="rId2"/>
    <p:sldId id="260" r:id="rId3"/>
    <p:sldId id="258" r:id="rId4"/>
    <p:sldId id="257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2D2D4-461D-4B38-B79E-7B73D68F6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3A1E98-F577-4BA9-8880-6071CC4B22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7EB6F2-9510-47D1-B895-C27742047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265D-3816-4451-991A-2570D3A834BE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61A1E5-6E81-466A-A172-31A28697C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982E4B-0D1F-4EE4-ADA7-7567D188E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776A-CC7A-4E5F-8722-80BADD0B0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987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D277F-E266-4514-BD0D-11FA61A22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87A020-AC3F-4228-9F87-397106DC2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D66E4C-011C-4411-BC26-B12A55B10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265D-3816-4451-991A-2570D3A834BE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916D53-DB51-4927-BF7F-36EEA39F1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ED733C-A326-4BFB-843F-5E8DC842A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776A-CC7A-4E5F-8722-80BADD0B0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958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CC37C2-88E1-417A-8932-343C5A266C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12647E-B42E-4C60-A3DC-A6BB6533C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77425E-17FD-4592-8BAD-09A8B6B1B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265D-3816-4451-991A-2570D3A834BE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68A5F8-1994-46BA-A229-6887978D5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30B73-A399-4A5D-9617-D646146C9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776A-CC7A-4E5F-8722-80BADD0B0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805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01384-B503-42B1-9BBF-07C9A95C9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AC98EF-01D1-4D3A-A078-4660BD539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3020DF-29D9-46FA-BBB4-4846328AC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265D-3816-4451-991A-2570D3A834BE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E389DE-D26C-4AF4-B2A1-E185E7B69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D0D6DF-DDA5-4008-8355-BAE93AF00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776A-CC7A-4E5F-8722-80BADD0B0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84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264E5-3916-405B-BF67-D6BC82A91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D9661D-0E89-4CA1-AFBB-4D7A9F422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7F82B2-1A6D-4647-9DCC-243DC5779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265D-3816-4451-991A-2570D3A834BE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C5379C-BD89-439D-AFB9-BC6C2FA08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516F0C-F971-4761-ADE4-C465381EF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776A-CC7A-4E5F-8722-80BADD0B0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387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95859-351D-4ACB-BB76-DDD19ADD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DAAA5B-1503-44A8-801E-3D0BB3570C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4DD252-3BBB-44B8-986C-71938E185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922F19-0025-4907-A355-68BDE20B3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265D-3816-4451-991A-2570D3A834BE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2367B1-6566-4C2C-A741-2436E9BF6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3B74A3-F03F-4C6A-B2A0-9D35D46AB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776A-CC7A-4E5F-8722-80BADD0B0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3B69C-ACC1-4034-B0B6-906D7B5FC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BF6DC6-13A0-4C06-8FE7-3E01330B1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09F569-8BB2-4BCD-AD77-76BC71AED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4F04E4-F062-40AA-A880-0877C9398B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E639A58-CF27-42AE-BDF4-057DC200E5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446622-F7B3-4D41-876F-B5291A33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265D-3816-4451-991A-2570D3A834BE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7A1CFF4-40BB-4CE9-8B39-708C9849B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6A6AB6-4BB0-4FC4-8DF1-7CA4F8846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776A-CC7A-4E5F-8722-80BADD0B0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143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31515E-6FFF-4CF5-AD3B-5921509E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E25C95-73DE-4903-9F1D-D797D0CF5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265D-3816-4451-991A-2570D3A834BE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FCCD95-DE58-4249-88C1-60D12F8A8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88769E-536A-4F8D-A8C9-B6D707100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776A-CC7A-4E5F-8722-80BADD0B0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383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25A975-C33B-4F4B-B9CB-C70A249E4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265D-3816-4451-991A-2570D3A834BE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FCF3D1-0A95-4358-AABB-10E82676B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8D43B1-673F-4C93-AFBC-21CB57CF2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776A-CC7A-4E5F-8722-80BADD0B0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067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6F0E2-591D-40FE-B5BA-FE4272C20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872562-C40B-47FB-9DCB-AE0917FBD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DDCBDD-D623-4E3F-97B6-72F959654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A2E59A-9EFD-45A9-BEC1-34C890ACD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265D-3816-4451-991A-2570D3A834BE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D0C285-17C4-42C5-A45F-9E16E66A0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FBBFDE-6CEE-4253-891B-C98CDB661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776A-CC7A-4E5F-8722-80BADD0B0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00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BF3172-AEB7-41C0-B728-64A4A7647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C042713-0206-438C-83FD-EB628609F0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9A28CD-9713-4EB7-A941-79A0A9889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0253D0-C6E6-497E-A25C-6D36D9FC5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265D-3816-4451-991A-2570D3A834BE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D49D4A-FB2B-4C28-9518-6CE842AAB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A952DE-2AB7-40E0-AEBC-25A25227B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776A-CC7A-4E5F-8722-80BADD0B0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363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34773E-E80A-42BA-A785-DECC61EFB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5CBA68-9550-4A4D-B052-9B7851F90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5668B7-2C84-4431-8F48-701E986275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2265D-3816-4451-991A-2570D3A834BE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55E2DB-0650-485B-BF84-E035D4F298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24F819-FC92-45AB-88FF-258588A959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D776A-CC7A-4E5F-8722-80BADD0B0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114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표지판이(가) 표시된 사진&#10;&#10;자동 생성된 설명">
            <a:extLst>
              <a:ext uri="{FF2B5EF4-FFF2-40B4-BE49-F238E27FC236}">
                <a16:creationId xmlns:a16="http://schemas.microsoft.com/office/drawing/2014/main" id="{F31C20E2-DDA4-4990-A5FB-05CD712E9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950127"/>
            <a:ext cx="10929788" cy="257676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79E433-7CD6-4EC1-B7D9-4323AE84C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5688535"/>
            <a:ext cx="6801612" cy="536125"/>
          </a:xfrm>
        </p:spPr>
        <p:txBody>
          <a:bodyPr>
            <a:normAutofit/>
          </a:bodyPr>
          <a:lstStyle/>
          <a:p>
            <a:r>
              <a:rPr lang="en-US" altLang="ko-KR" sz="1800">
                <a:solidFill>
                  <a:srgbClr val="FFFFFF"/>
                </a:solidFill>
              </a:rPr>
              <a:t>2017182012 </a:t>
            </a:r>
            <a:r>
              <a:rPr lang="ko-KR" altLang="en-US" sz="1800">
                <a:solidFill>
                  <a:srgbClr val="FFFFFF"/>
                </a:solidFill>
              </a:rPr>
              <a:t>김호진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0FF913-71CA-4C49-A483-7A251A03A58A}"/>
              </a:ext>
            </a:extLst>
          </p:cNvPr>
          <p:cNvSpPr txBox="1"/>
          <p:nvPr/>
        </p:nvSpPr>
        <p:spPr>
          <a:xfrm>
            <a:off x="4495800" y="3943350"/>
            <a:ext cx="3105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최종발표</a:t>
            </a:r>
          </a:p>
        </p:txBody>
      </p:sp>
    </p:spTree>
    <p:extLst>
      <p:ext uri="{BB962C8B-B14F-4D97-AF65-F5344CB8AC3E}">
        <p14:creationId xmlns:p14="http://schemas.microsoft.com/office/powerpoint/2010/main" val="2705852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A960D-7FF6-44C8-ABCE-CAFFDD7FA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305057-F405-4886-A9C0-9401279E3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01461"/>
          </a:xfrm>
        </p:spPr>
        <p:txBody>
          <a:bodyPr/>
          <a:lstStyle/>
          <a:p>
            <a:r>
              <a:rPr lang="ko-KR" altLang="en-US" dirty="0"/>
              <a:t>강해져서 보스를 물리치자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1026" name="Picture 2" descr="sao boss raidì ëí ì´ë¯¸ì§ ê²ìê²°ê³¼">
            <a:extLst>
              <a:ext uri="{FF2B5EF4-FFF2-40B4-BE49-F238E27FC236}">
                <a16:creationId xmlns:a16="http://schemas.microsoft.com/office/drawing/2014/main" id="{6E733216-FAAE-49D0-8FFD-B6E7F653B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640" y="2367983"/>
            <a:ext cx="5194699" cy="260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final fantasy 1 battleì ëí ì´ë¯¸ì§ ê²ìê²°ê³¼">
            <a:extLst>
              <a:ext uri="{FF2B5EF4-FFF2-40B4-BE49-F238E27FC236}">
                <a16:creationId xmlns:a16="http://schemas.microsoft.com/office/drawing/2014/main" id="{DBCB7D81-127C-4136-8F38-FC10B7024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513" y="2577646"/>
            <a:ext cx="3271838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108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A0D26-9EC4-4EFE-BED3-26E65E52B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850"/>
            <a:ext cx="10515600" cy="1325563"/>
          </a:xfrm>
        </p:spPr>
        <p:txBody>
          <a:bodyPr/>
          <a:lstStyle/>
          <a:p>
            <a:r>
              <a:rPr lang="ko-KR" altLang="en-US" dirty="0"/>
              <a:t>개발진척도 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8325F96A-0B72-4641-9706-B687939E16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8785649"/>
              </p:ext>
            </p:extLst>
          </p:nvPr>
        </p:nvGraphicFramePr>
        <p:xfrm>
          <a:off x="1107757" y="1262150"/>
          <a:ext cx="9360218" cy="54339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346">
                  <a:extLst>
                    <a:ext uri="{9D8B030D-6E8A-4147-A177-3AD203B41FA5}">
                      <a16:colId xmlns:a16="http://schemas.microsoft.com/office/drawing/2014/main" val="1968450369"/>
                    </a:ext>
                  </a:extLst>
                </a:gridCol>
                <a:gridCol w="2923450">
                  <a:extLst>
                    <a:ext uri="{9D8B030D-6E8A-4147-A177-3AD203B41FA5}">
                      <a16:colId xmlns:a16="http://schemas.microsoft.com/office/drawing/2014/main" val="591367457"/>
                    </a:ext>
                  </a:extLst>
                </a:gridCol>
                <a:gridCol w="2858711">
                  <a:extLst>
                    <a:ext uri="{9D8B030D-6E8A-4147-A177-3AD203B41FA5}">
                      <a16:colId xmlns:a16="http://schemas.microsoft.com/office/drawing/2014/main" val="1196286029"/>
                    </a:ext>
                  </a:extLst>
                </a:gridCol>
                <a:gridCol w="2858711">
                  <a:extLst>
                    <a:ext uri="{9D8B030D-6E8A-4147-A177-3AD203B41FA5}">
                      <a16:colId xmlns:a16="http://schemas.microsoft.com/office/drawing/2014/main" val="583589324"/>
                    </a:ext>
                  </a:extLst>
                </a:gridCol>
              </a:tblGrid>
              <a:tr h="167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/>
                        <a:t>내용</a:t>
                      </a:r>
                    </a:p>
                  </a:txBody>
                  <a:tcPr marL="75109" marR="75109" marT="37555" marB="3755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1</a:t>
                      </a:r>
                      <a:r>
                        <a:rPr lang="ko-KR" altLang="en-US" sz="1300" b="1" dirty="0"/>
                        <a:t>차 발표 목표 범위</a:t>
                      </a:r>
                    </a:p>
                  </a:txBody>
                  <a:tcPr marL="75109" marR="75109" marT="37555" marB="3755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실제 개발 완료 범위</a:t>
                      </a:r>
                    </a:p>
                  </a:txBody>
                  <a:tcPr marL="75109" marR="75109" marT="37555" marB="3755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진척도</a:t>
                      </a:r>
                    </a:p>
                  </a:txBody>
                  <a:tcPr marL="75109" marR="75109" marT="37555" marB="37555" anchor="ctr"/>
                </a:tc>
                <a:extLst>
                  <a:ext uri="{0D108BD9-81ED-4DB2-BD59-A6C34878D82A}">
                    <a16:rowId xmlns:a16="http://schemas.microsoft.com/office/drawing/2014/main" val="3781474714"/>
                  </a:ext>
                </a:extLst>
              </a:tr>
              <a:tr h="474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/>
                        <a:t>캐릭터</a:t>
                      </a:r>
                      <a:endParaRPr lang="en-US" altLang="ko-KR" sz="1300" b="1"/>
                    </a:p>
                    <a:p>
                      <a:pPr algn="ctr" latinLnBrk="1"/>
                      <a:r>
                        <a:rPr lang="ko-KR" altLang="en-US" sz="1300" b="1"/>
                        <a:t>컨트롤</a:t>
                      </a:r>
                    </a:p>
                  </a:txBody>
                  <a:tcPr marL="75109" marR="75109" marT="37555" marB="3755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/>
                        <a:t>4</a:t>
                      </a:r>
                      <a:r>
                        <a:rPr lang="ko-KR" altLang="en-US" sz="1300" b="1"/>
                        <a:t>방향 이동</a:t>
                      </a:r>
                      <a:endParaRPr lang="en-US" altLang="ko-KR" sz="1300" b="1"/>
                    </a:p>
                    <a:p>
                      <a:pPr latinLnBrk="1"/>
                      <a:r>
                        <a:rPr lang="ko-KR" altLang="en-US" sz="1300" b="1"/>
                        <a:t>키보드 방향키로 이동</a:t>
                      </a:r>
                    </a:p>
                  </a:txBody>
                  <a:tcPr marL="75109" marR="75109" marT="37555" marB="3755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/>
                        <a:t>8</a:t>
                      </a:r>
                      <a:r>
                        <a:rPr lang="ko-KR" altLang="en-US" sz="1300" b="1" dirty="0"/>
                        <a:t>방향 이동</a:t>
                      </a:r>
                      <a:endParaRPr lang="en-US" altLang="ko-KR" sz="1300" b="1" dirty="0"/>
                    </a:p>
                    <a:p>
                      <a:pPr latinLnBrk="1"/>
                      <a:r>
                        <a:rPr lang="ko-KR" altLang="en-US" sz="1300" b="1" dirty="0"/>
                        <a:t>키보드 방향키로 이동</a:t>
                      </a:r>
                    </a:p>
                  </a:txBody>
                  <a:tcPr marL="75109" marR="75109" marT="37555" marB="3755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/>
                        <a:t>100%</a:t>
                      </a:r>
                      <a:endParaRPr lang="ko-KR" altLang="en-US" sz="1300" b="1" dirty="0"/>
                    </a:p>
                  </a:txBody>
                  <a:tcPr marL="75109" marR="75109" marT="37555" marB="37555" anchor="ctr"/>
                </a:tc>
                <a:extLst>
                  <a:ext uri="{0D108BD9-81ED-4DB2-BD59-A6C34878D82A}">
                    <a16:rowId xmlns:a16="http://schemas.microsoft.com/office/drawing/2014/main" val="3423244833"/>
                  </a:ext>
                </a:extLst>
              </a:tr>
              <a:tr h="582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/>
                        <a:t>캐릭터</a:t>
                      </a:r>
                      <a:endParaRPr lang="en-US" altLang="ko-KR" sz="1300" b="1"/>
                    </a:p>
                    <a:p>
                      <a:pPr algn="ctr" latinLnBrk="1"/>
                      <a:r>
                        <a:rPr lang="ko-KR" altLang="en-US" sz="1300" b="1"/>
                        <a:t>기술</a:t>
                      </a:r>
                    </a:p>
                  </a:txBody>
                  <a:tcPr marL="75109" marR="75109" marT="37555" marB="3755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/>
                        <a:t>탱커</a:t>
                      </a:r>
                      <a:r>
                        <a:rPr lang="en-US" altLang="ko-KR" sz="1300" b="1"/>
                        <a:t>, </a:t>
                      </a:r>
                      <a:r>
                        <a:rPr lang="ko-KR" altLang="en-US" sz="1300" b="1"/>
                        <a:t>힐러</a:t>
                      </a:r>
                      <a:r>
                        <a:rPr lang="en-US" altLang="ko-KR" sz="1300" b="1"/>
                        <a:t>, </a:t>
                      </a:r>
                      <a:r>
                        <a:rPr lang="ko-KR" altLang="en-US" sz="1300" b="1"/>
                        <a:t>딜러 세개의 직업군으로 나누어 스킬 셋을 제공</a:t>
                      </a:r>
                      <a:endParaRPr lang="en-US" altLang="ko-KR" sz="1300" b="1"/>
                    </a:p>
                    <a:p>
                      <a:pPr latinLnBrk="1"/>
                      <a:r>
                        <a:rPr lang="ko-KR" altLang="en-US" sz="1300" b="1"/>
                        <a:t>기술은 전투 중에 마나 같은 자원을 소모하여 사용</a:t>
                      </a:r>
                    </a:p>
                  </a:txBody>
                  <a:tcPr marL="75109" marR="75109" marT="37555" marB="3755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/>
                        <a:t>직업 </a:t>
                      </a:r>
                      <a:r>
                        <a:rPr lang="en-US" altLang="ko-KR" sz="1300" b="1" dirty="0"/>
                        <a:t>4</a:t>
                      </a:r>
                      <a:r>
                        <a:rPr lang="ko-KR" altLang="en-US" sz="1300" b="1" dirty="0"/>
                        <a:t>개 구현</a:t>
                      </a:r>
                      <a:r>
                        <a:rPr lang="en-US" altLang="ko-KR" sz="1300" b="1" dirty="0"/>
                        <a:t>, </a:t>
                      </a:r>
                      <a:r>
                        <a:rPr lang="ko-KR" altLang="en-US" sz="1300" b="1" dirty="0"/>
                        <a:t>스킬 전부 다름</a:t>
                      </a:r>
                      <a:endParaRPr lang="en-US" altLang="ko-KR" sz="1300" b="1" dirty="0"/>
                    </a:p>
                    <a:p>
                      <a:pPr latinLnBrk="1"/>
                      <a:r>
                        <a:rPr lang="ko-KR" altLang="en-US" sz="1300" b="1" dirty="0"/>
                        <a:t>스킬은 마나 또는 체력을 소모함</a:t>
                      </a:r>
                    </a:p>
                  </a:txBody>
                  <a:tcPr marL="75109" marR="75109" marT="37555" marB="3755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/>
                        <a:t>100%</a:t>
                      </a:r>
                      <a:endParaRPr lang="ko-KR" altLang="en-US" sz="1300" b="1" dirty="0"/>
                    </a:p>
                  </a:txBody>
                  <a:tcPr marL="75109" marR="75109" marT="37555" marB="37555" anchor="ctr"/>
                </a:tc>
                <a:extLst>
                  <a:ext uri="{0D108BD9-81ED-4DB2-BD59-A6C34878D82A}">
                    <a16:rowId xmlns:a16="http://schemas.microsoft.com/office/drawing/2014/main" val="4142488562"/>
                  </a:ext>
                </a:extLst>
              </a:tr>
              <a:tr h="2577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/>
                        <a:t>맵</a:t>
                      </a:r>
                    </a:p>
                  </a:txBody>
                  <a:tcPr marL="75109" marR="75109" marT="37555" marB="3755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/>
                        <a:t>일반필드 </a:t>
                      </a:r>
                      <a:r>
                        <a:rPr lang="en-US" altLang="ko-KR" sz="1300" b="1"/>
                        <a:t>1</a:t>
                      </a:r>
                      <a:r>
                        <a:rPr lang="ko-KR" altLang="en-US" sz="1300" b="1"/>
                        <a:t>개</a:t>
                      </a:r>
                      <a:r>
                        <a:rPr lang="en-US" altLang="ko-KR" sz="1300" b="1"/>
                        <a:t>, </a:t>
                      </a:r>
                      <a:r>
                        <a:rPr lang="ko-KR" altLang="en-US" sz="1300" b="1"/>
                        <a:t>던전 </a:t>
                      </a:r>
                      <a:r>
                        <a:rPr lang="en-US" altLang="ko-KR" sz="1300" b="1"/>
                        <a:t>1</a:t>
                      </a:r>
                      <a:r>
                        <a:rPr lang="ko-KR" altLang="en-US" sz="1300" b="1"/>
                        <a:t>개</a:t>
                      </a:r>
                      <a:r>
                        <a:rPr lang="en-US" altLang="ko-KR" sz="1300" b="1"/>
                        <a:t>, </a:t>
                      </a:r>
                      <a:r>
                        <a:rPr lang="ko-KR" altLang="en-US" sz="1300" b="1"/>
                        <a:t>마을 </a:t>
                      </a:r>
                      <a:r>
                        <a:rPr lang="en-US" altLang="ko-KR" sz="1300" b="1"/>
                        <a:t>1</a:t>
                      </a:r>
                      <a:r>
                        <a:rPr lang="ko-KR" altLang="en-US" sz="1300" b="1"/>
                        <a:t>개</a:t>
                      </a:r>
                    </a:p>
                  </a:txBody>
                  <a:tcPr marL="75109" marR="75109" marT="37555" marB="3755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/>
                        <a:t>필드 </a:t>
                      </a:r>
                      <a:r>
                        <a:rPr lang="en-US" altLang="ko-KR" sz="1300" b="1" dirty="0"/>
                        <a:t>1</a:t>
                      </a:r>
                      <a:r>
                        <a:rPr lang="ko-KR" altLang="en-US" sz="1300" b="1" dirty="0"/>
                        <a:t>개</a:t>
                      </a:r>
                      <a:r>
                        <a:rPr lang="en-US" altLang="ko-KR" sz="1300" b="1" dirty="0"/>
                        <a:t>, </a:t>
                      </a:r>
                      <a:r>
                        <a:rPr lang="ko-KR" altLang="en-US" sz="1300" b="1" dirty="0"/>
                        <a:t>던전 </a:t>
                      </a:r>
                      <a:r>
                        <a:rPr lang="en-US" altLang="ko-KR" sz="1300" b="1" dirty="0"/>
                        <a:t>1</a:t>
                      </a:r>
                      <a:r>
                        <a:rPr lang="ko-KR" altLang="en-US" sz="1300" b="1" dirty="0"/>
                        <a:t>개</a:t>
                      </a:r>
                      <a:r>
                        <a:rPr lang="en-US" altLang="ko-KR" sz="1300" b="1" dirty="0"/>
                        <a:t>, </a:t>
                      </a:r>
                      <a:r>
                        <a:rPr lang="ko-KR" altLang="en-US" sz="1300" b="1" dirty="0"/>
                        <a:t>마을 </a:t>
                      </a:r>
                      <a:r>
                        <a:rPr lang="en-US" altLang="ko-KR" sz="1300" b="1" dirty="0"/>
                        <a:t>1</a:t>
                      </a:r>
                      <a:r>
                        <a:rPr lang="ko-KR" altLang="en-US" sz="1300" b="1" dirty="0"/>
                        <a:t>개</a:t>
                      </a:r>
                    </a:p>
                  </a:txBody>
                  <a:tcPr marL="75109" marR="75109" marT="37555" marB="3755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/>
                        <a:t>100%</a:t>
                      </a:r>
                      <a:endParaRPr lang="ko-KR" altLang="en-US" sz="1300" b="1" dirty="0"/>
                    </a:p>
                  </a:txBody>
                  <a:tcPr marL="75109" marR="75109" marT="37555" marB="37555" anchor="ctr"/>
                </a:tc>
                <a:extLst>
                  <a:ext uri="{0D108BD9-81ED-4DB2-BD59-A6C34878D82A}">
                    <a16:rowId xmlns:a16="http://schemas.microsoft.com/office/drawing/2014/main" val="2175944805"/>
                  </a:ext>
                </a:extLst>
              </a:tr>
              <a:tr h="2765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/>
                        <a:t>적 </a:t>
                      </a:r>
                      <a:r>
                        <a:rPr lang="en-US" altLang="ko-KR" sz="1300" b="1"/>
                        <a:t>AI</a:t>
                      </a:r>
                      <a:endParaRPr lang="ko-KR" altLang="en-US" sz="1300" b="1"/>
                    </a:p>
                  </a:txBody>
                  <a:tcPr marL="75109" marR="75109" marT="37555" marB="3755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/>
                        <a:t>어그로 수치에 따라 제일 위협적인 적 공격</a:t>
                      </a:r>
                    </a:p>
                  </a:txBody>
                  <a:tcPr marL="75109" marR="75109" marT="37555" marB="3755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 err="1"/>
                        <a:t>어그로</a:t>
                      </a:r>
                      <a:r>
                        <a:rPr lang="ko-KR" altLang="en-US" sz="1300" b="1" dirty="0"/>
                        <a:t> 수치 구현</a:t>
                      </a:r>
                    </a:p>
                  </a:txBody>
                  <a:tcPr marL="75109" marR="75109" marT="37555" marB="3755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/>
                        <a:t>100%</a:t>
                      </a:r>
                      <a:endParaRPr lang="ko-KR" altLang="en-US" sz="1300" b="1" dirty="0"/>
                    </a:p>
                  </a:txBody>
                  <a:tcPr marL="75109" marR="75109" marT="37555" marB="37555" anchor="ctr"/>
                </a:tc>
                <a:extLst>
                  <a:ext uri="{0D108BD9-81ED-4DB2-BD59-A6C34878D82A}">
                    <a16:rowId xmlns:a16="http://schemas.microsoft.com/office/drawing/2014/main" val="1896511063"/>
                  </a:ext>
                </a:extLst>
              </a:tr>
              <a:tr h="2577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/>
                        <a:t>난이도</a:t>
                      </a:r>
                    </a:p>
                  </a:txBody>
                  <a:tcPr marL="75109" marR="75109" marT="37555" marB="3755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/>
                        <a:t>몬스터의 레벨이 올라갈 수록 체력과 공격력 증가</a:t>
                      </a:r>
                      <a:endParaRPr lang="en-US" altLang="ko-KR" sz="1300" b="1"/>
                    </a:p>
                  </a:txBody>
                  <a:tcPr marL="75109" marR="75109" marT="37555" marB="3755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/>
                        <a:t>평균 레벨에 따라 몬스터의 등급이 달라짐</a:t>
                      </a:r>
                    </a:p>
                  </a:txBody>
                  <a:tcPr marL="75109" marR="75109" marT="37555" marB="3755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/>
                        <a:t>100%</a:t>
                      </a:r>
                      <a:endParaRPr lang="ko-KR" altLang="en-US" sz="1300" b="1" dirty="0"/>
                    </a:p>
                  </a:txBody>
                  <a:tcPr marL="75109" marR="75109" marT="37555" marB="37555" anchor="ctr"/>
                </a:tc>
                <a:extLst>
                  <a:ext uri="{0D108BD9-81ED-4DB2-BD59-A6C34878D82A}">
                    <a16:rowId xmlns:a16="http://schemas.microsoft.com/office/drawing/2014/main" val="3009905352"/>
                  </a:ext>
                </a:extLst>
              </a:tr>
              <a:tr h="1124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/>
                        <a:t>게임기능</a:t>
                      </a:r>
                    </a:p>
                  </a:txBody>
                  <a:tcPr marL="75109" marR="75109" marT="37555" marB="3755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/>
                        <a:t>전투시 사용하는 기술에 따라 몬스터에 적용되는 어그로 수치가 변화</a:t>
                      </a:r>
                      <a:endParaRPr lang="en-US" altLang="ko-KR" sz="1300" b="1"/>
                    </a:p>
                    <a:p>
                      <a:pPr latinLnBrk="1"/>
                      <a:r>
                        <a:rPr lang="ko-KR" altLang="en-US" sz="1300" b="1"/>
                        <a:t>전투 승리 시 경험치와 골드 획득</a:t>
                      </a:r>
                      <a:endParaRPr lang="en-US" altLang="ko-KR" sz="1300" b="1"/>
                    </a:p>
                    <a:p>
                      <a:pPr latinLnBrk="1"/>
                      <a:r>
                        <a:rPr lang="ko-KR" altLang="en-US" sz="1300" b="1"/>
                        <a:t>스킬과 아이템은 상점에서 골드로 구입</a:t>
                      </a:r>
                      <a:endParaRPr lang="en-US" altLang="ko-KR" sz="1300" b="1"/>
                    </a:p>
                    <a:p>
                      <a:pPr latinLnBrk="1"/>
                      <a:r>
                        <a:rPr lang="ko-KR" altLang="en-US" sz="1300" b="1"/>
                        <a:t>레벨 업 할 때마다 주어지는 포인트로 캐릭터 능력치 상승</a:t>
                      </a:r>
                    </a:p>
                  </a:txBody>
                  <a:tcPr marL="75109" marR="75109" marT="37555" marB="3755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/>
                        <a:t>스킬에 따라 </a:t>
                      </a:r>
                      <a:r>
                        <a:rPr lang="ko-KR" altLang="en-US" sz="1300" b="1" dirty="0" err="1"/>
                        <a:t>어그로</a:t>
                      </a:r>
                      <a:r>
                        <a:rPr lang="ko-KR" altLang="en-US" sz="1300" b="1" dirty="0"/>
                        <a:t> </a:t>
                      </a:r>
                      <a:r>
                        <a:rPr lang="ko-KR" altLang="en-US" sz="1300" b="1" dirty="0" err="1"/>
                        <a:t>획득량</a:t>
                      </a:r>
                      <a:r>
                        <a:rPr lang="ko-KR" altLang="en-US" sz="1300" b="1" dirty="0"/>
                        <a:t> 다름</a:t>
                      </a:r>
                      <a:endParaRPr lang="en-US" altLang="ko-KR" sz="1300" b="1" dirty="0"/>
                    </a:p>
                    <a:p>
                      <a:pPr latinLnBrk="1"/>
                      <a:r>
                        <a:rPr lang="ko-KR" altLang="en-US" sz="1300" b="1" dirty="0" err="1"/>
                        <a:t>승리시</a:t>
                      </a:r>
                      <a:r>
                        <a:rPr lang="ko-KR" altLang="en-US" sz="1300" b="1" dirty="0"/>
                        <a:t> 골드와 경험치 획득</a:t>
                      </a:r>
                      <a:endParaRPr lang="en-US" altLang="ko-KR" sz="1300" b="1" dirty="0"/>
                    </a:p>
                    <a:p>
                      <a:pPr latinLnBrk="1"/>
                      <a:r>
                        <a:rPr lang="ko-KR" altLang="en-US" sz="1300" b="1" dirty="0"/>
                        <a:t>상점에서 아이템대신 </a:t>
                      </a:r>
                      <a:r>
                        <a:rPr lang="ko-KR" altLang="en-US" sz="1300" b="1" dirty="0" err="1"/>
                        <a:t>스킬강화</a:t>
                      </a:r>
                      <a:r>
                        <a:rPr lang="ko-KR" altLang="en-US" sz="1300" b="1" dirty="0"/>
                        <a:t> 가능</a:t>
                      </a:r>
                      <a:endParaRPr lang="en-US" altLang="ko-KR" sz="1300" b="1" dirty="0"/>
                    </a:p>
                    <a:p>
                      <a:pPr latinLnBrk="1"/>
                      <a:r>
                        <a:rPr lang="ko-KR" altLang="en-US" sz="1300" b="1" dirty="0"/>
                        <a:t>능력치 포인트로 </a:t>
                      </a:r>
                      <a:r>
                        <a:rPr lang="ko-KR" altLang="en-US" sz="1300" b="1" dirty="0" err="1"/>
                        <a:t>스탯</a:t>
                      </a:r>
                      <a:r>
                        <a:rPr lang="ko-KR" altLang="en-US" sz="1300" b="1" dirty="0"/>
                        <a:t> 증가 가능</a:t>
                      </a:r>
                    </a:p>
                  </a:txBody>
                  <a:tcPr marL="75109" marR="75109" marT="37555" marB="3755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/>
                        <a:t>88%(</a:t>
                      </a:r>
                      <a:r>
                        <a:rPr lang="ko-KR" altLang="en-US" sz="1300" b="1" dirty="0"/>
                        <a:t>상점 기획 변경</a:t>
                      </a:r>
                      <a:r>
                        <a:rPr lang="en-US" altLang="ko-KR" sz="1300" b="1" dirty="0"/>
                        <a:t>)</a:t>
                      </a:r>
                      <a:endParaRPr lang="ko-KR" altLang="en-US" sz="1300" b="1" dirty="0"/>
                    </a:p>
                  </a:txBody>
                  <a:tcPr marL="75109" marR="75109" marT="37555" marB="37555" anchor="ctr"/>
                </a:tc>
                <a:extLst>
                  <a:ext uri="{0D108BD9-81ED-4DB2-BD59-A6C34878D82A}">
                    <a16:rowId xmlns:a16="http://schemas.microsoft.com/office/drawing/2014/main" val="3187242858"/>
                  </a:ext>
                </a:extLst>
              </a:tr>
              <a:tr h="582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/>
                        <a:t>사운드</a:t>
                      </a:r>
                    </a:p>
                  </a:txBody>
                  <a:tcPr marL="75109" marR="75109" marT="37555" marB="3755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/>
                        <a:t>스킬 효과음</a:t>
                      </a:r>
                      <a:r>
                        <a:rPr lang="en-US" altLang="ko-KR" sz="1300" b="1" dirty="0"/>
                        <a:t>, </a:t>
                      </a:r>
                      <a:r>
                        <a:rPr lang="ko-KR" altLang="en-US" sz="1300" b="1" dirty="0"/>
                        <a:t>아이템 사용소리</a:t>
                      </a:r>
                      <a:r>
                        <a:rPr lang="en-US" altLang="ko-KR" sz="1300" b="1" dirty="0"/>
                        <a:t>, </a:t>
                      </a:r>
                      <a:r>
                        <a:rPr lang="ko-KR" altLang="en-US" sz="1300" b="1" dirty="0"/>
                        <a:t>피격소리 등 약 </a:t>
                      </a:r>
                      <a:r>
                        <a:rPr lang="en-US" altLang="ko-KR" sz="1300" b="1" dirty="0"/>
                        <a:t>3</a:t>
                      </a:r>
                      <a:r>
                        <a:rPr lang="ko-KR" altLang="en-US" sz="1300" b="1" dirty="0"/>
                        <a:t>종이상</a:t>
                      </a:r>
                    </a:p>
                  </a:txBody>
                  <a:tcPr marL="75109" marR="75109" marT="37555" marB="3755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 err="1"/>
                        <a:t>맵별로</a:t>
                      </a:r>
                      <a:r>
                        <a:rPr lang="en-US" altLang="ko-KR" sz="1300" b="1" dirty="0"/>
                        <a:t> 1</a:t>
                      </a:r>
                      <a:r>
                        <a:rPr lang="ko-KR" altLang="en-US" sz="1300" b="1" dirty="0"/>
                        <a:t>개</a:t>
                      </a:r>
                      <a:r>
                        <a:rPr lang="en-US" altLang="ko-KR" sz="1300" b="1" dirty="0"/>
                        <a:t>, </a:t>
                      </a:r>
                      <a:r>
                        <a:rPr lang="ko-KR" altLang="en-US" sz="1300" b="1" dirty="0"/>
                        <a:t>전투 </a:t>
                      </a:r>
                      <a:r>
                        <a:rPr lang="ko-KR" altLang="en-US" sz="1300" b="1" dirty="0" err="1"/>
                        <a:t>승리시</a:t>
                      </a:r>
                      <a:r>
                        <a:rPr lang="ko-KR" altLang="en-US" sz="1300" b="1" dirty="0"/>
                        <a:t> </a:t>
                      </a:r>
                      <a:r>
                        <a:rPr lang="en-US" altLang="ko-KR" sz="1300" b="1" dirty="0"/>
                        <a:t>1</a:t>
                      </a:r>
                      <a:r>
                        <a:rPr lang="ko-KR" altLang="en-US" sz="1300" b="1" dirty="0"/>
                        <a:t>개</a:t>
                      </a:r>
                      <a:r>
                        <a:rPr lang="en-US" altLang="ko-KR" sz="1300" b="1" dirty="0"/>
                        <a:t>,</a:t>
                      </a:r>
                      <a:r>
                        <a:rPr lang="ko-KR" altLang="en-US" sz="1300" b="1" dirty="0"/>
                        <a:t>전투시 </a:t>
                      </a:r>
                      <a:r>
                        <a:rPr lang="en-US" altLang="ko-KR" sz="1300" b="1" dirty="0"/>
                        <a:t>1</a:t>
                      </a:r>
                      <a:r>
                        <a:rPr lang="ko-KR" altLang="en-US" sz="1300" b="1" dirty="0"/>
                        <a:t>개</a:t>
                      </a:r>
                      <a:r>
                        <a:rPr lang="en-US" altLang="ko-KR" sz="1300" b="1" dirty="0"/>
                        <a:t>,  </a:t>
                      </a:r>
                      <a:r>
                        <a:rPr lang="ko-KR" altLang="en-US" sz="1300" b="1" dirty="0"/>
                        <a:t>보스전투시 </a:t>
                      </a:r>
                      <a:r>
                        <a:rPr lang="en-US" altLang="ko-KR" sz="1300" b="1" dirty="0"/>
                        <a:t>2</a:t>
                      </a:r>
                      <a:r>
                        <a:rPr lang="ko-KR" altLang="en-US" sz="1300" b="1" dirty="0"/>
                        <a:t>개</a:t>
                      </a:r>
                      <a:endParaRPr lang="en-US" altLang="ko-KR" sz="1300" b="1" dirty="0"/>
                    </a:p>
                    <a:p>
                      <a:pPr latinLnBrk="1"/>
                      <a:r>
                        <a:rPr lang="ko-KR" altLang="en-US" sz="1300" b="1" dirty="0" err="1"/>
                        <a:t>스킬별</a:t>
                      </a:r>
                      <a:r>
                        <a:rPr lang="ko-KR" altLang="en-US" sz="1300" b="1" dirty="0"/>
                        <a:t> 효과음 등</a:t>
                      </a:r>
                      <a:r>
                        <a:rPr lang="en-US" altLang="ko-KR" sz="1300" b="1" dirty="0"/>
                        <a:t>… </a:t>
                      </a:r>
                      <a:endParaRPr lang="ko-KR" altLang="en-US" sz="1300" b="1" dirty="0"/>
                    </a:p>
                  </a:txBody>
                  <a:tcPr marL="75109" marR="75109" marT="37555" marB="3755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/>
                        <a:t>252%(</a:t>
                      </a:r>
                      <a:r>
                        <a:rPr lang="ko-KR" altLang="en-US" sz="1300" b="1" dirty="0"/>
                        <a:t>아무튼 엄청 많음</a:t>
                      </a:r>
                      <a:r>
                        <a:rPr lang="en-US" altLang="ko-KR" sz="1300" b="1" dirty="0"/>
                        <a:t>)</a:t>
                      </a:r>
                      <a:endParaRPr lang="ko-KR" altLang="en-US" sz="1300" b="1" dirty="0"/>
                    </a:p>
                  </a:txBody>
                  <a:tcPr marL="75109" marR="75109" marT="37555" marB="37555" anchor="ctr"/>
                </a:tc>
                <a:extLst>
                  <a:ext uri="{0D108BD9-81ED-4DB2-BD59-A6C34878D82A}">
                    <a16:rowId xmlns:a16="http://schemas.microsoft.com/office/drawing/2014/main" val="3934823710"/>
                  </a:ext>
                </a:extLst>
              </a:tr>
              <a:tr h="3660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/>
                        <a:t>애니메이션</a:t>
                      </a:r>
                    </a:p>
                  </a:txBody>
                  <a:tcPr marL="75109" marR="75109" marT="37555" marB="3755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/>
                        <a:t>공격</a:t>
                      </a:r>
                      <a:r>
                        <a:rPr lang="en-US" altLang="ko-KR" sz="1300" b="1"/>
                        <a:t>, </a:t>
                      </a:r>
                      <a:r>
                        <a:rPr lang="ko-KR" altLang="en-US" sz="1300" b="1"/>
                        <a:t>달리기</a:t>
                      </a:r>
                      <a:r>
                        <a:rPr lang="en-US" altLang="ko-KR" sz="1300" b="1"/>
                        <a:t>, </a:t>
                      </a:r>
                      <a:r>
                        <a:rPr lang="ko-KR" altLang="en-US" sz="1300" b="1"/>
                        <a:t>걷기 등 약 </a:t>
                      </a:r>
                      <a:r>
                        <a:rPr lang="en-US" altLang="ko-KR" sz="1300" b="1"/>
                        <a:t>3</a:t>
                      </a:r>
                      <a:r>
                        <a:rPr lang="ko-KR" altLang="en-US" sz="1300" b="1"/>
                        <a:t>종이상</a:t>
                      </a:r>
                    </a:p>
                  </a:txBody>
                  <a:tcPr marL="75109" marR="75109" marT="37555" marB="3755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/>
                        <a:t>5</a:t>
                      </a:r>
                      <a:r>
                        <a:rPr lang="ko-KR" altLang="en-US" sz="1300" b="1" dirty="0"/>
                        <a:t>종 이상</a:t>
                      </a:r>
                    </a:p>
                  </a:txBody>
                  <a:tcPr marL="75109" marR="75109" marT="37555" marB="3755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/>
                        <a:t>100%</a:t>
                      </a:r>
                      <a:endParaRPr lang="ko-KR" altLang="en-US" sz="1300" b="1" dirty="0"/>
                    </a:p>
                  </a:txBody>
                  <a:tcPr marL="75109" marR="75109" marT="37555" marB="37555" anchor="ctr"/>
                </a:tc>
                <a:extLst>
                  <a:ext uri="{0D108BD9-81ED-4DB2-BD59-A6C34878D82A}">
                    <a16:rowId xmlns:a16="http://schemas.microsoft.com/office/drawing/2014/main" val="394805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0614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BB064-E7AB-404F-8842-B57C42420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깃 </a:t>
            </a:r>
            <a:r>
              <a:rPr lang="ko-KR" altLang="en-US" dirty="0" err="1"/>
              <a:t>커밋</a:t>
            </a:r>
            <a:r>
              <a:rPr lang="ko-KR" altLang="en-US" dirty="0"/>
              <a:t> 통계 </a:t>
            </a:r>
            <a:r>
              <a:rPr lang="en-US" altLang="ko-KR" dirty="0"/>
              <a:t>– </a:t>
            </a:r>
            <a:r>
              <a:rPr lang="ko-KR" altLang="en-US" dirty="0"/>
              <a:t>주별 </a:t>
            </a:r>
            <a:r>
              <a:rPr lang="ko-KR" altLang="en-US" dirty="0" err="1"/>
              <a:t>커밋</a:t>
            </a:r>
            <a:r>
              <a:rPr lang="ko-KR" altLang="en-US" dirty="0"/>
              <a:t> 횟수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8A607B04-C8C2-4DB7-8620-EA8880516F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5744006"/>
              </p:ext>
            </p:extLst>
          </p:nvPr>
        </p:nvGraphicFramePr>
        <p:xfrm>
          <a:off x="8102600" y="2028825"/>
          <a:ext cx="32512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4700">
                  <a:extLst>
                    <a:ext uri="{9D8B030D-6E8A-4147-A177-3AD203B41FA5}">
                      <a16:colId xmlns:a16="http://schemas.microsoft.com/office/drawing/2014/main" val="749862319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402049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커밋</a:t>
                      </a:r>
                      <a:r>
                        <a:rPr lang="ko-KR" altLang="en-US" dirty="0"/>
                        <a:t> 횟수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1950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Week of Oct 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38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096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Week of Oct 14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4753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Week of Oct 21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2632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Week of Oct 28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8895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Week of Nov 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9627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Week of Nov 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53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143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Week of Nov 18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470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Week of Nov 25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3825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Week of Dec 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355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총 합계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246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0723182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3BEE4EEC-672F-4EA6-AE60-60D1AE824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02" y="2047875"/>
            <a:ext cx="7147397" cy="4445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8F9181B-6EC2-40BC-B8C2-89DAFA46B109}"/>
              </a:ext>
            </a:extLst>
          </p:cNvPr>
          <p:cNvSpPr/>
          <p:nvPr/>
        </p:nvSpPr>
        <p:spPr>
          <a:xfrm>
            <a:off x="5448300" y="2670175"/>
            <a:ext cx="701040" cy="15970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6E966F-47A4-43B6-B76D-3591B3051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401" y="2878454"/>
            <a:ext cx="429684" cy="9334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F66E340-DFD6-43D8-8507-463CA174583D}"/>
              </a:ext>
            </a:extLst>
          </p:cNvPr>
          <p:cNvSpPr txBox="1"/>
          <p:nvPr/>
        </p:nvSpPr>
        <p:spPr>
          <a:xfrm>
            <a:off x="5158740" y="4290813"/>
            <a:ext cx="1577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이전저장소</a:t>
            </a:r>
          </a:p>
        </p:txBody>
      </p:sp>
    </p:spTree>
    <p:extLst>
      <p:ext uri="{BB962C8B-B14F-4D97-AF65-F5344CB8AC3E}">
        <p14:creationId xmlns:p14="http://schemas.microsoft.com/office/powerpoint/2010/main" val="2049043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CAC0E-D038-416D-8A68-B0FD50454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잘된 점 및 아쉬운 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D999A7-FEC4-47BE-AA1C-F5FB5D681AFF}"/>
              </a:ext>
            </a:extLst>
          </p:cNvPr>
          <p:cNvSpPr txBox="1"/>
          <p:nvPr/>
        </p:nvSpPr>
        <p:spPr>
          <a:xfrm>
            <a:off x="2387600" y="2171700"/>
            <a:ext cx="96647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혼자 </a:t>
            </a:r>
            <a:r>
              <a:rPr lang="ko-KR" altLang="en-US" dirty="0" err="1"/>
              <a:t>깃허브</a:t>
            </a:r>
            <a:r>
              <a:rPr lang="ko-KR" altLang="en-US" dirty="0"/>
              <a:t> 쓰는 법을 잘 터득했다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턴 관리 등에 필요한 리스트 사용법 터득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처음 게임 기획을 너무 거대하게 잡았음</a:t>
            </a:r>
            <a:endParaRPr lang="en-US" altLang="ko-KR" dirty="0"/>
          </a:p>
          <a:p>
            <a:r>
              <a:rPr lang="ko-KR" altLang="en-US" dirty="0"/>
              <a:t>일정을 너무 꽉꽉 채웠었음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학기말에 배운다던 </a:t>
            </a:r>
            <a:r>
              <a:rPr lang="ko-KR" altLang="en-US" dirty="0" err="1"/>
              <a:t>타일맵</a:t>
            </a:r>
            <a:r>
              <a:rPr lang="ko-KR" altLang="en-US" dirty="0"/>
              <a:t> 에디터를 가지고 노느라 전체적으로 </a:t>
            </a:r>
            <a:r>
              <a:rPr lang="en-US" altLang="ko-KR" dirty="0"/>
              <a:t>1</a:t>
            </a:r>
            <a:r>
              <a:rPr lang="ko-KR" altLang="en-US" dirty="0"/>
              <a:t>주일 딜레이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각종 과제들도 하고 이것도 하고 나름대로 </a:t>
            </a:r>
            <a:r>
              <a:rPr lang="ko-KR" altLang="en-US" dirty="0" err="1"/>
              <a:t>갈려나감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써져있는건</a:t>
            </a:r>
            <a:r>
              <a:rPr lang="ko-KR" altLang="en-US" dirty="0"/>
              <a:t> </a:t>
            </a:r>
            <a:r>
              <a:rPr lang="ko-KR" altLang="en-US" dirty="0" err="1"/>
              <a:t>파이썬</a:t>
            </a:r>
            <a:r>
              <a:rPr lang="ko-KR" altLang="en-US" dirty="0"/>
              <a:t> 코드인데 구조는 </a:t>
            </a:r>
            <a:r>
              <a:rPr lang="en-US" altLang="ko-KR" dirty="0"/>
              <a:t>C</a:t>
            </a:r>
            <a:r>
              <a:rPr lang="ko-KR" altLang="en-US" dirty="0"/>
              <a:t>로 하드코딩 한 것 같음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 err="1"/>
              <a:t>파이썬의</a:t>
            </a:r>
            <a:r>
              <a:rPr lang="ko-KR" altLang="en-US" dirty="0"/>
              <a:t> 특별한 특징을 살리지 못함</a:t>
            </a:r>
          </a:p>
        </p:txBody>
      </p:sp>
    </p:spTree>
    <p:extLst>
      <p:ext uri="{BB962C8B-B14F-4D97-AF65-F5344CB8AC3E}">
        <p14:creationId xmlns:p14="http://schemas.microsoft.com/office/powerpoint/2010/main" val="1089811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323</Words>
  <Application>Microsoft Office PowerPoint</Application>
  <PresentationFormat>와이드스크린</PresentationFormat>
  <Paragraphs>91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게임 컨셉</vt:lpstr>
      <vt:lpstr>개발진척도 </vt:lpstr>
      <vt:lpstr>깃 커밋 통계 – 주별 커밋 횟수</vt:lpstr>
      <vt:lpstr>잘된 점 및 아쉬운 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hojin kim</dc:creator>
  <cp:lastModifiedBy>hojin kim</cp:lastModifiedBy>
  <cp:revision>5</cp:revision>
  <dcterms:created xsi:type="dcterms:W3CDTF">2018-12-03T09:50:54Z</dcterms:created>
  <dcterms:modified xsi:type="dcterms:W3CDTF">2018-12-03T12:32:30Z</dcterms:modified>
</cp:coreProperties>
</file>