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9C12-12B2-43AB-A7A7-A8041A85E09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58BD-B56A-42A3-B70F-453EB8970A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83A-F3E5-4557-99E0-7C9615D7B8B4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D49-9FEA-46A6-BA1F-359614B71986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9264-F611-4297-929D-BEEFD603187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6F4-AFAA-4572-9DE6-7EAFC6D3885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F80-077E-4282-8DB9-52D38B80066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7E57-85C3-48BC-A979-413857F907A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FA1A-B0D6-4069-BF35-E5A39D4821E4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06B4-F04F-4A86-8F38-23B28072BCB4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208-5CF6-4EAE-B6F6-9E732E783EA5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4434B4-E9F1-4C99-B1D8-0B9A89A8ACCB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0F08-C652-41A3-B8C7-7A4E05FE1899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DE6546-BC2E-4259-AADC-4C540AAD6474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522879-D5EA-4998-A890-48DBABBB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6272" y="488789"/>
            <a:ext cx="10058400" cy="356616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 	</a:t>
            </a: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  Support </a:t>
            </a:r>
            <a:r>
              <a:rPr lang="en-US" sz="5400" b="1" dirty="0">
                <a:solidFill>
                  <a:schemeClr val="tx2">
                    <a:lumMod val="75000"/>
                  </a:schemeClr>
                </a:solidFill>
              </a:rPr>
              <a:t>Vector Machines</a:t>
            </a:r>
            <a:br>
              <a:rPr lang="en-US" sz="5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Kernel </a:t>
            </a:r>
            <a:r>
              <a:rPr lang="en-US" sz="5400" b="1" dirty="0">
                <a:solidFill>
                  <a:schemeClr val="tx2">
                    <a:lumMod val="75000"/>
                  </a:schemeClr>
                </a:solidFill>
              </a:rPr>
              <a:t>Principal Component Analysis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0442" y="4642657"/>
            <a:ext cx="10058400" cy="926869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	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Réalisé par:</a:t>
            </a:r>
            <a:r>
              <a:rPr lang="fr-FR" b="1" dirty="0" smtClean="0">
                <a:solidFill>
                  <a:schemeClr val="tx1"/>
                </a:solidFill>
              </a:rPr>
              <a:t>			 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encadré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par:  </a:t>
            </a:r>
            <a:r>
              <a:rPr lang="fr-FR" dirty="0" smtClean="0"/>
              <a:t>		</a:t>
            </a:r>
          </a:p>
          <a:p>
            <a:r>
              <a:rPr lang="fr-FR" b="1" dirty="0"/>
              <a:t>	 </a:t>
            </a:r>
            <a:r>
              <a:rPr lang="fr-FR" b="1" dirty="0" smtClean="0"/>
              <a:t>      AKOUMI HOUDA </a:t>
            </a:r>
            <a:r>
              <a:rPr lang="fr-FR" b="1" dirty="0" smtClean="0"/>
              <a:t>                </a:t>
            </a:r>
            <a:r>
              <a:rPr lang="en-US" b="1" dirty="0" smtClean="0"/>
              <a:t>ABDELHAK </a:t>
            </a:r>
            <a:r>
              <a:rPr lang="en-US" b="1" dirty="0"/>
              <a:t>MAHMOUDI</a:t>
            </a:r>
          </a:p>
          <a:p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1" y="145616"/>
            <a:ext cx="1443541" cy="1226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73" y="207816"/>
            <a:ext cx="2257388" cy="10910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207816"/>
            <a:ext cx="2576946" cy="1226672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310640"/>
          </a:xfrm>
        </p:spPr>
        <p:txBody>
          <a:bodyPr/>
          <a:lstStyle/>
          <a:p>
            <a:r>
              <a:rPr lang="fr-FR" dirty="0" smtClean="0"/>
              <a:t>				</a:t>
            </a:r>
            <a:r>
              <a:rPr lang="fr-FR" b="1" dirty="0" smtClean="0"/>
              <a:t>Références </a:t>
            </a:r>
            <a:endParaRPr lang="en-US" b="1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Hands-on </a:t>
            </a:r>
            <a:r>
              <a:rPr lang="en-US" sz="2400" dirty="0"/>
              <a:t>Machine Learning with </a:t>
            </a:r>
            <a:r>
              <a:rPr lang="en-US" sz="2400" dirty="0" err="1"/>
              <a:t>ScikitLearn</a:t>
            </a:r>
            <a:r>
              <a:rPr lang="en-US" sz="2400" dirty="0"/>
              <a:t>, </a:t>
            </a:r>
            <a:r>
              <a:rPr lang="en-US" sz="2400" dirty="0" err="1"/>
              <a:t>Keras</a:t>
            </a:r>
            <a:r>
              <a:rPr lang="en-US" sz="2400" dirty="0"/>
              <a:t>, and </a:t>
            </a:r>
            <a:r>
              <a:rPr lang="en-US" sz="2400" dirty="0" err="1"/>
              <a:t>TensorFlow</a:t>
            </a:r>
            <a:r>
              <a:rPr lang="en-US" sz="2400" dirty="0"/>
              <a:t> by </a:t>
            </a:r>
            <a:r>
              <a:rPr lang="en-US" sz="2400" dirty="0" err="1" smtClean="0"/>
              <a:t>Aurélien</a:t>
            </a:r>
            <a:r>
              <a:rPr lang="en-US" sz="2400" dirty="0" smtClean="0"/>
              <a:t> </a:t>
            </a:r>
            <a:r>
              <a:rPr lang="en-US" sz="2400" dirty="0" err="1" smtClean="0"/>
              <a:t>Géron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 Vector Machines : Theory and Applications by </a:t>
            </a:r>
            <a:r>
              <a:rPr lang="en-US" dirty="0" err="1"/>
              <a:t>Theodoros</a:t>
            </a:r>
            <a:r>
              <a:rPr lang="en-US" dirty="0"/>
              <a:t> </a:t>
            </a:r>
            <a:r>
              <a:rPr lang="en-US" dirty="0" err="1"/>
              <a:t>Evgeniou</a:t>
            </a:r>
            <a:r>
              <a:rPr lang="en-US" dirty="0"/>
              <a:t>. [</a:t>
            </a:r>
            <a:r>
              <a:rPr lang="en-US" dirty="0" smtClean="0"/>
              <a:t>4] NONLINEAR </a:t>
            </a:r>
            <a:r>
              <a:rPr lang="en-US" dirty="0"/>
              <a:t>COMPONENT ANALYSIS AS A KERNEL </a:t>
            </a:r>
            <a:r>
              <a:rPr lang="en-US" dirty="0" smtClean="0"/>
              <a:t>EIGENVALUE </a:t>
            </a:r>
            <a:r>
              <a:rPr lang="en-US" dirty="0" err="1" smtClean="0"/>
              <a:t>PROBLEM,Bernhard</a:t>
            </a:r>
            <a:r>
              <a:rPr lang="en-US" dirty="0" smtClean="0"/>
              <a:t> </a:t>
            </a:r>
            <a:r>
              <a:rPr lang="en-US" dirty="0" err="1"/>
              <a:t>Schölkopf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hlinkClick r:id="rId2"/>
              </a:rPr>
              <a:t>sklearn.svm.SVC</a:t>
            </a:r>
            <a:r>
              <a:rPr lang="en-US" sz="2400" dirty="0">
                <a:hlinkClick r:id="rId2"/>
              </a:rPr>
              <a:t> — </a:t>
            </a:r>
            <a:r>
              <a:rPr lang="en-US" sz="2400" dirty="0" err="1">
                <a:hlinkClick r:id="rId2"/>
              </a:rPr>
              <a:t>scikit</a:t>
            </a:r>
            <a:r>
              <a:rPr lang="en-US" sz="2400" dirty="0">
                <a:hlinkClick r:id="rId2"/>
              </a:rPr>
              <a:t>-learn 1.0.1 documentation</a:t>
            </a:r>
            <a:endParaRPr lang="en-US" sz="24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01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Support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Vector Machines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Qu'est-ce</a:t>
            </a:r>
            <a:r>
              <a:rPr lang="en-US" sz="2800" b="1" dirty="0">
                <a:solidFill>
                  <a:schemeClr val="tx1"/>
                </a:solidFill>
              </a:rPr>
              <a:t> que </a:t>
            </a:r>
            <a:r>
              <a:rPr lang="en-US" sz="2800" b="1" dirty="0" smtClean="0">
                <a:solidFill>
                  <a:schemeClr val="tx1"/>
                </a:solidFill>
              </a:rPr>
              <a:t>SVM</a:t>
            </a:r>
            <a:r>
              <a:rPr lang="en-US" sz="2800" b="1" dirty="0">
                <a:solidFill>
                  <a:schemeClr val="tx1"/>
                </a:solidFill>
              </a:rPr>
              <a:t>?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  Support </a:t>
            </a: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Machine (SVM) </a:t>
            </a:r>
            <a:r>
              <a:rPr lang="fr-FR" dirty="0"/>
              <a:t>est un algorithme d'apprentissage automatique </a:t>
            </a:r>
            <a:r>
              <a:rPr lang="fr-FR" dirty="0" smtClean="0"/>
              <a:t>sup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Comment </a:t>
            </a:r>
            <a:r>
              <a:rPr lang="en-US" sz="2800" b="1" dirty="0" err="1">
                <a:solidFill>
                  <a:schemeClr val="tx1"/>
                </a:solidFill>
              </a:rPr>
              <a:t>fonctionne</a:t>
            </a:r>
            <a:r>
              <a:rPr lang="en-US" sz="2800" b="1" dirty="0">
                <a:solidFill>
                  <a:schemeClr val="tx1"/>
                </a:solidFill>
              </a:rPr>
              <a:t> SVM</a:t>
            </a:r>
            <a:r>
              <a:rPr lang="en-US" sz="28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fr-FR" dirty="0" smtClean="0"/>
              <a:t>Imaginons </a:t>
            </a:r>
            <a:r>
              <a:rPr lang="fr-FR" dirty="0"/>
              <a:t>que nous ayons deux balises: </a:t>
            </a:r>
            <a:r>
              <a:rPr lang="fr-FR" i="1" dirty="0"/>
              <a:t>rouge</a:t>
            </a:r>
            <a:r>
              <a:rPr lang="fr-FR" dirty="0"/>
              <a:t> et </a:t>
            </a:r>
            <a:r>
              <a:rPr lang="fr-FR" i="1" dirty="0"/>
              <a:t>bleue</a:t>
            </a:r>
            <a:r>
              <a:rPr lang="fr-FR" dirty="0"/>
              <a:t> , et nos données ont deux caractéristiques: </a:t>
            </a:r>
            <a:r>
              <a:rPr lang="fr-FR" i="1" dirty="0"/>
              <a:t>x</a:t>
            </a:r>
            <a:r>
              <a:rPr lang="fr-FR" dirty="0"/>
              <a:t> et </a:t>
            </a:r>
            <a:r>
              <a:rPr lang="fr-FR" i="1" dirty="0"/>
              <a:t>y</a:t>
            </a:r>
            <a:r>
              <a:rPr lang="fr-FR" dirty="0"/>
              <a:t> . Nous voulons un classificateur qui, étant donné une paire de </a:t>
            </a:r>
            <a:r>
              <a:rPr lang="fr-FR" i="1" dirty="0"/>
              <a:t>coordonnées (x, y)</a:t>
            </a:r>
            <a:r>
              <a:rPr lang="fr-FR" dirty="0"/>
              <a:t> , </a:t>
            </a:r>
            <a:r>
              <a:rPr lang="fr-FR" i="1" dirty="0"/>
              <a:t>affiche</a:t>
            </a:r>
            <a:r>
              <a:rPr lang="fr-FR" dirty="0"/>
              <a:t> si elle est </a:t>
            </a:r>
            <a:r>
              <a:rPr lang="fr-FR" i="1" dirty="0"/>
              <a:t>rouge _ ou _</a:t>
            </a:r>
            <a:r>
              <a:rPr lang="fr-FR" i="1" dirty="0" err="1"/>
              <a:t>blue</a:t>
            </a:r>
            <a:r>
              <a:rPr lang="fr-FR" dirty="0"/>
              <a:t> 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1) </a:t>
            </a:r>
            <a:r>
              <a:rPr lang="en-US" sz="2400" b="1" dirty="0" err="1">
                <a:solidFill>
                  <a:srgbClr val="FF0000"/>
                </a:solidFill>
              </a:rPr>
              <a:t>Données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linéaires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62" y="4187537"/>
            <a:ext cx="3549535" cy="1920548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812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Support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Vector Machines</a:t>
            </a:r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73" y="1845734"/>
            <a:ext cx="4817225" cy="4232948"/>
          </a:xfrm>
        </p:spPr>
      </p:pic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232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Une </a:t>
            </a:r>
            <a:r>
              <a:rPr lang="fr-FR" dirty="0"/>
              <a:t>machine à vecteurs de support prend ces points de données et génère l'hyperplan </a:t>
            </a:r>
            <a:r>
              <a:rPr lang="fr-FR" dirty="0" smtClean="0"/>
              <a:t>qui </a:t>
            </a:r>
            <a:r>
              <a:rPr lang="fr-FR" dirty="0"/>
              <a:t>sépare le mieux les balises. Cette ligne est la </a:t>
            </a:r>
            <a:r>
              <a:rPr lang="fr-FR" b="1" dirty="0"/>
              <a:t>frontière de décision</a:t>
            </a:r>
            <a:r>
              <a:rPr lang="fr-FR" dirty="0"/>
              <a:t> : tout ce qui tombe d'un côté de celui-ci sera classé comme </a:t>
            </a:r>
            <a:r>
              <a:rPr lang="fr-FR" i="1" dirty="0"/>
              <a:t>bleu</a:t>
            </a:r>
            <a:r>
              <a:rPr lang="fr-FR" dirty="0"/>
              <a:t> , et tout ce qui tombe de l'autre comme </a:t>
            </a:r>
            <a:r>
              <a:rPr lang="fr-FR" i="1" dirty="0"/>
              <a:t>rouge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Mais quel est exactement </a:t>
            </a:r>
            <a:r>
              <a:rPr lang="fr-FR" b="1" i="1" dirty="0">
                <a:solidFill>
                  <a:srgbClr val="FF0000"/>
                </a:solidFill>
              </a:rPr>
              <a:t>le meilleur</a:t>
            </a:r>
            <a:r>
              <a:rPr lang="fr-FR" b="1" dirty="0">
                <a:solidFill>
                  <a:srgbClr val="FF0000"/>
                </a:solidFill>
              </a:rPr>
              <a:t> hyperplan? </a:t>
            </a:r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SVM, c'est celui qui maximise les marges des deux balises. En d'autres termes: l'hyperplan (rappelez-vous qu'il s'agit d'une ligne dans ce cas) dont la distance à l'élément le plus proche de chaque balise est la plus grande.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03413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	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	</a:t>
            </a:r>
            <a:r>
              <a:rPr lang="en-US" sz="4400" b="1" dirty="0" smtClean="0">
                <a:solidFill>
                  <a:schemeClr val="tx1"/>
                </a:solidFill>
              </a:rPr>
              <a:t/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	</a:t>
            </a:r>
            <a:r>
              <a:rPr lang="en-US" sz="4400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Support </a:t>
            </a:r>
            <a:r>
              <a:rPr lang="en-US" b="1" dirty="0">
                <a:solidFill>
                  <a:schemeClr val="tx1"/>
                </a:solidFill>
              </a:rPr>
              <a:t>Vector </a:t>
            </a:r>
            <a:r>
              <a:rPr lang="en-US" b="1" dirty="0" smtClean="0">
                <a:solidFill>
                  <a:schemeClr val="tx1"/>
                </a:solidFill>
              </a:rPr>
              <a:t>Machines</a:t>
            </a: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2) </a:t>
            </a:r>
            <a:r>
              <a:rPr lang="en-US" sz="2400" b="1" dirty="0" err="1" smtClean="0">
                <a:solidFill>
                  <a:srgbClr val="FF0000"/>
                </a:solidFill>
              </a:rPr>
              <a:t>Données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non </a:t>
            </a:r>
            <a:r>
              <a:rPr lang="en-US" sz="2400" b="1" dirty="0" err="1">
                <a:solidFill>
                  <a:srgbClr val="FF0000"/>
                </a:solidFill>
              </a:rPr>
              <a:t>linéaires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Il n'y </a:t>
            </a:r>
            <a:r>
              <a:rPr lang="fr-FR" dirty="0"/>
              <a:t>a pas de limite de décision linéaire (une seule ligne droite qui sépare les deux balises). 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Nous </a:t>
            </a:r>
            <a:r>
              <a:rPr lang="fr-FR" dirty="0"/>
              <a:t>ajouterons une troisième dimension. Jusqu'à présent, nous avions deux dimensions: </a:t>
            </a:r>
            <a:r>
              <a:rPr lang="fr-FR" i="1" dirty="0"/>
              <a:t>x</a:t>
            </a:r>
            <a:r>
              <a:rPr lang="fr-FR" dirty="0"/>
              <a:t> et </a:t>
            </a:r>
            <a:r>
              <a:rPr lang="fr-FR" i="1" dirty="0"/>
              <a:t>y</a:t>
            </a:r>
            <a:r>
              <a:rPr lang="fr-FR" dirty="0"/>
              <a:t> </a:t>
            </a:r>
            <a:r>
              <a:rPr lang="fr-F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/>
              <a:t>Nous créons une nouvelle dimension </a:t>
            </a:r>
            <a:r>
              <a:rPr lang="fr-FR" i="1" dirty="0"/>
              <a:t>z</a:t>
            </a:r>
            <a:r>
              <a:rPr lang="fr-FR" dirty="0"/>
              <a:t> </a:t>
            </a:r>
            <a:r>
              <a:rPr lang="fr-FR" dirty="0" smtClean="0"/>
              <a:t>, </a:t>
            </a:r>
            <a:r>
              <a:rPr lang="fr-FR" dirty="0"/>
              <a:t>et nous ordonnons qu'elle soit calculée d'une certaine manière qui nous convient: </a:t>
            </a:r>
            <a:r>
              <a:rPr lang="fr-FR" i="1" dirty="0"/>
              <a:t>z = x² + y²</a:t>
            </a:r>
            <a:r>
              <a:rPr lang="fr-FR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Cela </a:t>
            </a:r>
            <a:r>
              <a:rPr lang="fr-FR" dirty="0"/>
              <a:t>nous donnera un espace tridimensionnel. En prenant une tranche de cet espace, cela ressemble à ceci: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62607"/>
            <a:ext cx="3865418" cy="332336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Support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Vector Machines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6529" y="2746772"/>
            <a:ext cx="4669151" cy="3427124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05345" y="1846263"/>
            <a:ext cx="4507534" cy="40227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117773" y="2057400"/>
            <a:ext cx="355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		Après le  </a:t>
            </a:r>
            <a:r>
              <a:rPr lang="fr-FR" sz="2000" dirty="0" err="1" smtClean="0"/>
              <a:t>svm</a:t>
            </a:r>
            <a:r>
              <a:rPr lang="fr-FR" sz="2000" dirty="0" smtClean="0"/>
              <a:t> </a:t>
            </a:r>
            <a:r>
              <a:rPr lang="fr-FR" dirty="0" smtClean="0"/>
              <a:t>: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5838" y="0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Support Vector Machines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 Nous </a:t>
            </a:r>
            <a:r>
              <a:rPr lang="fr-FR" sz="2400" dirty="0"/>
              <a:t>sommes maintenant en trois dimensions, l'hyperplan est un plan parallèle à l' axe </a:t>
            </a:r>
            <a:r>
              <a:rPr lang="fr-FR" sz="2400" i="1" dirty="0"/>
              <a:t>x</a:t>
            </a:r>
            <a:r>
              <a:rPr lang="fr-FR" sz="2400" dirty="0"/>
              <a:t> à un certain </a:t>
            </a:r>
            <a:r>
              <a:rPr lang="fr-FR" sz="2400" i="1" dirty="0"/>
              <a:t>z</a:t>
            </a:r>
            <a:r>
              <a:rPr lang="fr-FR" sz="2400" dirty="0"/>
              <a:t> (disons </a:t>
            </a:r>
            <a:r>
              <a:rPr lang="fr-FR" sz="2400" i="1" dirty="0"/>
              <a:t>z = 1</a:t>
            </a:r>
            <a:r>
              <a:rPr lang="fr-FR" sz="2400" dirty="0"/>
              <a:t> 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 On mappe</a:t>
            </a:r>
            <a:r>
              <a:rPr lang="fr-FR" sz="2400" dirty="0"/>
              <a:t> l'hyperplan</a:t>
            </a:r>
            <a:r>
              <a:rPr lang="fr-FR" sz="2400" dirty="0" smtClean="0"/>
              <a:t> </a:t>
            </a:r>
            <a:r>
              <a:rPr lang="fr-FR" sz="2400" dirty="0"/>
              <a:t>à deux dimensions: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 Notre </a:t>
            </a:r>
            <a:r>
              <a:rPr lang="fr-FR" sz="2400" dirty="0"/>
              <a:t>limite de décision est une circonférence de rayon 1, qui sépare les deux balises en utilisant SVM.</a:t>
            </a:r>
            <a:endParaRPr lang="en-US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92" y="1910141"/>
            <a:ext cx="4635888" cy="37201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528033"/>
            <a:ext cx="10058400" cy="82296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Kernel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Principal Component Analysis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Kernel </a:t>
            </a:r>
            <a:r>
              <a:rPr lang="en-US" sz="2400" b="1" i="1" dirty="0" smtClean="0"/>
              <a:t>PCA </a:t>
            </a:r>
            <a:r>
              <a:rPr lang="en-US" sz="2400" i="1" dirty="0" err="1" smtClean="0"/>
              <a:t>est</a:t>
            </a:r>
            <a:r>
              <a:rPr lang="en-US" sz="2400" i="1" dirty="0" smtClean="0"/>
              <a:t> </a:t>
            </a:r>
            <a:r>
              <a:rPr lang="fr-FR" sz="2400" dirty="0" smtClean="0"/>
              <a:t>une </a:t>
            </a:r>
            <a:r>
              <a:rPr lang="fr-FR" sz="2400" dirty="0"/>
              <a:t>nouvelle technique d’extraction de fonctionnalités </a:t>
            </a:r>
            <a:r>
              <a:rPr lang="fr-FR" sz="2400" dirty="0" smtClean="0"/>
              <a:t> adaptée </a:t>
            </a:r>
            <a:r>
              <a:rPr lang="fr-FR" sz="2400" dirty="0"/>
              <a:t>aux </a:t>
            </a:r>
            <a:r>
              <a:rPr lang="fr-FR" sz="2400" b="1" i="1" dirty="0"/>
              <a:t>problèmes non linéaires</a:t>
            </a:r>
            <a:r>
              <a:rPr lang="fr-FR" sz="2400" b="1" dirty="0"/>
              <a:t> </a:t>
            </a:r>
            <a:r>
              <a:rPr lang="fr-FR" sz="2400" dirty="0" smtClean="0"/>
              <a:t>où les </a:t>
            </a:r>
            <a:r>
              <a:rPr lang="fr-FR" sz="2400" dirty="0"/>
              <a:t>données ne sont </a:t>
            </a:r>
            <a:r>
              <a:rPr lang="fr-FR" sz="2400" b="1" i="1" dirty="0"/>
              <a:t>pas séparables linéairement.</a:t>
            </a:r>
            <a:r>
              <a:rPr lang="fr-FR" sz="2400" dirty="0"/>
              <a:t> </a:t>
            </a:r>
            <a:endParaRPr lang="fr-FR" sz="2400" dirty="0" smtClean="0"/>
          </a:p>
          <a:p>
            <a:r>
              <a:rPr lang="fr-FR" sz="2400" b="1" i="1" dirty="0" err="1"/>
              <a:t>Kernel</a:t>
            </a:r>
            <a:r>
              <a:rPr lang="fr-FR" sz="2400" b="1" i="1" dirty="0"/>
              <a:t> PCA</a:t>
            </a:r>
            <a:r>
              <a:rPr lang="fr-FR" sz="2400" b="1" dirty="0"/>
              <a:t> </a:t>
            </a:r>
            <a:r>
              <a:rPr lang="fr-FR" sz="2400" dirty="0"/>
              <a:t>utilise une fonction </a:t>
            </a:r>
            <a:r>
              <a:rPr lang="fr-FR" sz="2400" dirty="0" err="1"/>
              <a:t>kernel</a:t>
            </a:r>
            <a:r>
              <a:rPr lang="fr-FR" sz="2400" dirty="0"/>
              <a:t> pour projeter le jeu de données dans un espace d’entités de dimension supérieure, où il est séparable linéairement. C’est similaire à l’idée de </a:t>
            </a:r>
            <a:r>
              <a:rPr lang="fr-FR" sz="2400" b="1" i="1" dirty="0"/>
              <a:t>Support </a:t>
            </a:r>
            <a:r>
              <a:rPr lang="fr-FR" sz="2400" b="1" i="1" dirty="0" err="1"/>
              <a:t>Vector</a:t>
            </a:r>
            <a:r>
              <a:rPr lang="fr-FR" sz="2400" b="1" i="1" dirty="0"/>
              <a:t> Machines</a:t>
            </a:r>
            <a:r>
              <a:rPr lang="fr-FR" sz="2400" dirty="0"/>
              <a:t>.*</a:t>
            </a:r>
            <a:endParaRPr lang="en-US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0" y="4110202"/>
            <a:ext cx="7902625" cy="1999654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Kernel Principal Component Analysis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97280" y="2255520"/>
            <a:ext cx="10058400" cy="2973494"/>
          </a:xfrm>
        </p:spPr>
        <p:txBody>
          <a:bodyPr>
            <a:normAutofit/>
          </a:bodyPr>
          <a:lstStyle/>
          <a:p>
            <a:r>
              <a:rPr lang="fr-FR" sz="2400" dirty="0"/>
              <a:t>PCA (en tant que technique de réduction de la dimensionnalité) tente de trouver un sous-espace linéaire de faible dimension dans lequel les données sont confinées. Mais il se peut que les données soient confinées à un sous-espace </a:t>
            </a:r>
            <a:r>
              <a:rPr lang="fr-FR" sz="2400" i="1" dirty="0"/>
              <a:t>non linéaire de</a:t>
            </a:r>
            <a:r>
              <a:rPr lang="fr-FR" sz="2400" dirty="0"/>
              <a:t> faible dimension. Que se </a:t>
            </a:r>
            <a:r>
              <a:rPr lang="fr-FR" sz="2400" dirty="0" err="1"/>
              <a:t>passera-t-il</a:t>
            </a:r>
            <a:r>
              <a:rPr lang="fr-FR" sz="2400" dirty="0"/>
              <a:t> alors?</a:t>
            </a:r>
            <a:endParaRPr lang="en-US" sz="2800" b="1" dirty="0"/>
          </a:p>
          <a:p>
            <a:endParaRPr lang="en-US" sz="18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97278" y="1342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Kernel Principal Component Analysis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points de données ici (à gauche) sont situés principalement le long d’une courbe en 2D. PCA ne peut pas réduire la dimensionnalité de deux à un, car les points ne sont pas situés le long d’une ligne droite. Mais encore, les données sont « évidemment » situées autour d’une courbe unidimensionnelle non linéaire. Donc, alors que PCA échoue, il doit y avoir un autre moyen! Et en effet, </a:t>
            </a:r>
            <a:r>
              <a:rPr lang="fr-FR" b="1" dirty="0" err="1" smtClean="0">
                <a:solidFill>
                  <a:srgbClr val="FF0000"/>
                </a:solidFill>
              </a:rPr>
              <a:t>kernel</a:t>
            </a:r>
            <a:r>
              <a:rPr lang="fr-FR" b="1" dirty="0" smtClean="0">
                <a:solidFill>
                  <a:srgbClr val="FF0000"/>
                </a:solidFill>
              </a:rPr>
              <a:t> PCA </a:t>
            </a:r>
            <a:r>
              <a:rPr lang="fr-FR" dirty="0"/>
              <a:t>peut trouver cette variété non linéaire et découvrir que les données sont en fait presque unidimensionnelles.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45734"/>
            <a:ext cx="5120322" cy="3803226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2879-D5EA-4998-A890-48DBABBB5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63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253</Words>
  <Application>Microsoft Office PowerPoint</Application>
  <PresentationFormat>Grand écran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Rétrospective</vt:lpstr>
      <vt:lpstr>    Support Vector Machines Kernel Principal Component Analysis</vt:lpstr>
      <vt:lpstr>  Support Vector Machines</vt:lpstr>
      <vt:lpstr>  Support Vector Machines</vt:lpstr>
      <vt:lpstr>        Support Vector Machines </vt:lpstr>
      <vt:lpstr>  Support Vector Machines</vt:lpstr>
      <vt:lpstr>  Support Vector Machines</vt:lpstr>
      <vt:lpstr> Kernel Principal Component Analysis</vt:lpstr>
      <vt:lpstr> Kernel Principal Component Analysis</vt:lpstr>
      <vt:lpstr> Kernel Principal Component Analysis</vt:lpstr>
      <vt:lpstr>    Références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25</cp:revision>
  <dcterms:created xsi:type="dcterms:W3CDTF">2021-11-30T15:31:11Z</dcterms:created>
  <dcterms:modified xsi:type="dcterms:W3CDTF">2021-11-30T22:35:29Z</dcterms:modified>
</cp:coreProperties>
</file>