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2"/>
  </p:notesMasterIdLst>
  <p:sldIdLst>
    <p:sldId id="256" r:id="rId2"/>
    <p:sldId id="258" r:id="rId3"/>
    <p:sldId id="259" r:id="rId4"/>
    <p:sldId id="261" r:id="rId5"/>
    <p:sldId id="260" r:id="rId6"/>
    <p:sldId id="262" r:id="rId7"/>
    <p:sldId id="269" r:id="rId8"/>
    <p:sldId id="270" r:id="rId9"/>
    <p:sldId id="271"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8" autoAdjust="0"/>
    <p:restoredTop sz="94660"/>
  </p:normalViewPr>
  <p:slideViewPr>
    <p:cSldViewPr snapToGrid="0">
      <p:cViewPr varScale="1">
        <p:scale>
          <a:sx n="90" d="100"/>
          <a:sy n="90" d="100"/>
        </p:scale>
        <p:origin x="72"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F9C12-12B2-43AB-A7A7-A8041A85E094}" type="datetimeFigureOut">
              <a:rPr lang="en-US" smtClean="0"/>
              <a:t>12/20/2021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958BD-B56A-42A3-B70F-453EB8970A74}" type="slidenum">
              <a:rPr lang="en-US" smtClean="0"/>
              <a:t>‹N°›</a:t>
            </a:fld>
            <a:endParaRPr lang="en-US"/>
          </a:p>
        </p:txBody>
      </p:sp>
    </p:spTree>
    <p:extLst>
      <p:ext uri="{BB962C8B-B14F-4D97-AF65-F5344CB8AC3E}">
        <p14:creationId xmlns:p14="http://schemas.microsoft.com/office/powerpoint/2010/main" val="2053882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2EA9D83A-F3E5-4557-99E0-7C9615D7B8B4}"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22879-D5EA-4998-A890-48DBABBB57DE}"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1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392BD49-9FEA-46A6-BA1F-359614B71986}"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22879-D5EA-4998-A890-48DBABBB57DE}" type="slidenum">
              <a:rPr lang="en-US" smtClean="0"/>
              <a:t>‹N°›</a:t>
            </a:fld>
            <a:endParaRPr lang="en-US"/>
          </a:p>
        </p:txBody>
      </p:sp>
    </p:spTree>
    <p:extLst>
      <p:ext uri="{BB962C8B-B14F-4D97-AF65-F5344CB8AC3E}">
        <p14:creationId xmlns:p14="http://schemas.microsoft.com/office/powerpoint/2010/main" val="312976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0449264-F611-4297-929D-BEEFD603187B}"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22879-D5EA-4998-A890-48DBABBB57DE}" type="slidenum">
              <a:rPr lang="en-US" smtClean="0"/>
              <a:t>‹N°›</a:t>
            </a:fld>
            <a:endParaRPr lang="en-US"/>
          </a:p>
        </p:txBody>
      </p:sp>
    </p:spTree>
    <p:extLst>
      <p:ext uri="{BB962C8B-B14F-4D97-AF65-F5344CB8AC3E}">
        <p14:creationId xmlns:p14="http://schemas.microsoft.com/office/powerpoint/2010/main" val="150605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4E1F6F4-AFAA-4572-9DE6-7EAFC6D38853}"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22879-D5EA-4998-A890-48DBABBB57DE}" type="slidenum">
              <a:rPr lang="en-US" smtClean="0"/>
              <a:t>‹N°›</a:t>
            </a:fld>
            <a:endParaRPr lang="en-US"/>
          </a:p>
        </p:txBody>
      </p:sp>
    </p:spTree>
    <p:extLst>
      <p:ext uri="{BB962C8B-B14F-4D97-AF65-F5344CB8AC3E}">
        <p14:creationId xmlns:p14="http://schemas.microsoft.com/office/powerpoint/2010/main" val="38516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AB8CF80-077E-4282-8DB9-52D38B800665}"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22879-D5EA-4998-A890-48DBABBB57DE}"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55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A97E57-85C3-48BC-A979-413857F907A8}" type="datetime1">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22879-D5EA-4998-A890-48DBABBB57DE}" type="slidenum">
              <a:rPr lang="en-US" smtClean="0"/>
              <a:t>‹N°›</a:t>
            </a:fld>
            <a:endParaRPr lang="en-US"/>
          </a:p>
        </p:txBody>
      </p:sp>
    </p:spTree>
    <p:extLst>
      <p:ext uri="{BB962C8B-B14F-4D97-AF65-F5344CB8AC3E}">
        <p14:creationId xmlns:p14="http://schemas.microsoft.com/office/powerpoint/2010/main" val="11903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85EFA1A-B0D6-4069-BF35-E5A39D4821E4}" type="datetime1">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22879-D5EA-4998-A890-48DBABBB57DE}" type="slidenum">
              <a:rPr lang="en-US" smtClean="0"/>
              <a:t>‹N°›</a:t>
            </a:fld>
            <a:endParaRPr lang="en-US"/>
          </a:p>
        </p:txBody>
      </p:sp>
    </p:spTree>
    <p:extLst>
      <p:ext uri="{BB962C8B-B14F-4D97-AF65-F5344CB8AC3E}">
        <p14:creationId xmlns:p14="http://schemas.microsoft.com/office/powerpoint/2010/main" val="109287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4BC06B4-F04F-4A86-8F38-23B28072BCB4}" type="datetime1">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22879-D5EA-4998-A890-48DBABBB57DE}" type="slidenum">
              <a:rPr lang="en-US" smtClean="0"/>
              <a:t>‹N°›</a:t>
            </a:fld>
            <a:endParaRPr lang="en-US"/>
          </a:p>
        </p:txBody>
      </p:sp>
    </p:spTree>
    <p:extLst>
      <p:ext uri="{BB962C8B-B14F-4D97-AF65-F5344CB8AC3E}">
        <p14:creationId xmlns:p14="http://schemas.microsoft.com/office/powerpoint/2010/main" val="21836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DCF208-5CF6-4EAE-B6F6-9E732E783EA5}" type="datetime1">
              <a:rPr lang="en-US" smtClean="0"/>
              <a:t>12/20/2021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522879-D5EA-4998-A890-48DBABBB57DE}" type="slidenum">
              <a:rPr lang="en-US" smtClean="0"/>
              <a:t>‹N°›</a:t>
            </a:fld>
            <a:endParaRPr lang="en-US"/>
          </a:p>
        </p:txBody>
      </p:sp>
    </p:spTree>
    <p:extLst>
      <p:ext uri="{BB962C8B-B14F-4D97-AF65-F5344CB8AC3E}">
        <p14:creationId xmlns:p14="http://schemas.microsoft.com/office/powerpoint/2010/main" val="374088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4434B4-E9F1-4C99-B1D8-0B9A89A8ACCB}" type="datetime1">
              <a:rPr lang="en-US" smtClean="0"/>
              <a:t>12/20/2021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522879-D5EA-4998-A890-48DBABBB57DE}" type="slidenum">
              <a:rPr lang="en-US" smtClean="0"/>
              <a:t>‹N°›</a:t>
            </a:fld>
            <a:endParaRPr lang="en-US"/>
          </a:p>
        </p:txBody>
      </p:sp>
    </p:spTree>
    <p:extLst>
      <p:ext uri="{BB962C8B-B14F-4D97-AF65-F5344CB8AC3E}">
        <p14:creationId xmlns:p14="http://schemas.microsoft.com/office/powerpoint/2010/main" val="186964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FDB80F08-C652-41A3-B8C7-7A4E05FE1899}" type="datetime1">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22879-D5EA-4998-A890-48DBABBB57DE}" type="slidenum">
              <a:rPr lang="en-US" smtClean="0"/>
              <a:t>‹N°›</a:t>
            </a:fld>
            <a:endParaRPr lang="en-US"/>
          </a:p>
        </p:txBody>
      </p:sp>
    </p:spTree>
    <p:extLst>
      <p:ext uri="{BB962C8B-B14F-4D97-AF65-F5344CB8AC3E}">
        <p14:creationId xmlns:p14="http://schemas.microsoft.com/office/powerpoint/2010/main" val="236283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DE6546-BC2E-4259-AADC-4C540AAD6474}" type="datetime1">
              <a:rPr lang="en-US" smtClean="0"/>
              <a:t>12/20/2021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522879-D5EA-4998-A890-48DBABBB57DE}" type="slidenum">
              <a:rPr lang="en-US" smtClean="0"/>
              <a:t>‹N°›</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63660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iq.opengenus.org/kernal-principal-component-analysis/" TargetMode="External"/><Relationship Id="rId2" Type="http://schemas.openxmlformats.org/officeDocument/2006/relationships/hyperlink" Target="https://scikit-learn.org/stable/modules/generated/sklearn.svm.SVC.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36272" y="488789"/>
            <a:ext cx="10058400" cy="3566160"/>
          </a:xfrm>
        </p:spPr>
        <p:txBody>
          <a:bodyPr>
            <a:normAutofit/>
          </a:bodyPr>
          <a:lstStyle/>
          <a:p>
            <a:r>
              <a:rPr lang="en-US" sz="5400" b="1" dirty="0" smtClean="0"/>
              <a:t> 	</a:t>
            </a:r>
            <a:r>
              <a:rPr lang="en-US" sz="5400" b="1" dirty="0" smtClean="0">
                <a:solidFill>
                  <a:schemeClr val="tx2">
                    <a:lumMod val="75000"/>
                  </a:schemeClr>
                </a:solidFill>
              </a:rPr>
              <a:t>  Support </a:t>
            </a:r>
            <a:r>
              <a:rPr lang="en-US" sz="5400" b="1" dirty="0">
                <a:solidFill>
                  <a:schemeClr val="tx2">
                    <a:lumMod val="75000"/>
                  </a:schemeClr>
                </a:solidFill>
              </a:rPr>
              <a:t>Vector Machines</a:t>
            </a:r>
            <a:br>
              <a:rPr lang="en-US" sz="5400" b="1" dirty="0">
                <a:solidFill>
                  <a:schemeClr val="tx2">
                    <a:lumMod val="75000"/>
                  </a:schemeClr>
                </a:solidFill>
              </a:rPr>
            </a:br>
            <a:r>
              <a:rPr lang="en-US" sz="5400" b="1" dirty="0" smtClean="0">
                <a:solidFill>
                  <a:schemeClr val="tx2">
                    <a:lumMod val="75000"/>
                  </a:schemeClr>
                </a:solidFill>
              </a:rPr>
              <a:t>Kernel </a:t>
            </a:r>
            <a:r>
              <a:rPr lang="en-US" sz="5400" b="1" dirty="0">
                <a:solidFill>
                  <a:schemeClr val="tx2">
                    <a:lumMod val="75000"/>
                  </a:schemeClr>
                </a:solidFill>
              </a:rPr>
              <a:t>Principal Component Analysis</a:t>
            </a:r>
          </a:p>
        </p:txBody>
      </p:sp>
      <p:sp>
        <p:nvSpPr>
          <p:cNvPr id="3" name="Sous-titre 2"/>
          <p:cNvSpPr>
            <a:spLocks noGrp="1"/>
          </p:cNvSpPr>
          <p:nvPr>
            <p:ph type="subTitle" idx="1"/>
          </p:nvPr>
        </p:nvSpPr>
        <p:spPr>
          <a:xfrm>
            <a:off x="1110441" y="4642657"/>
            <a:ext cx="10404225" cy="926869"/>
          </a:xfrm>
        </p:spPr>
        <p:txBody>
          <a:bodyPr>
            <a:normAutofit lnSpcReduction="10000"/>
          </a:bodyPr>
          <a:lstStyle/>
          <a:p>
            <a:r>
              <a:rPr lang="fr-FR" dirty="0" smtClean="0"/>
              <a:t>		</a:t>
            </a:r>
            <a:r>
              <a:rPr lang="fr-FR" b="1" dirty="0" smtClean="0">
                <a:solidFill>
                  <a:schemeClr val="accent1">
                    <a:lumMod val="75000"/>
                  </a:schemeClr>
                </a:solidFill>
              </a:rPr>
              <a:t>Réalisé par:</a:t>
            </a:r>
            <a:r>
              <a:rPr lang="fr-FR" b="1" dirty="0" smtClean="0">
                <a:solidFill>
                  <a:schemeClr val="tx1"/>
                </a:solidFill>
              </a:rPr>
              <a:t>			</a:t>
            </a:r>
            <a:r>
              <a:rPr lang="fr-FR" b="1" dirty="0" smtClean="0">
                <a:solidFill>
                  <a:schemeClr val="accent1">
                    <a:lumMod val="75000"/>
                  </a:schemeClr>
                </a:solidFill>
              </a:rPr>
              <a:t>encadré par:  </a:t>
            </a:r>
            <a:r>
              <a:rPr lang="fr-FR" dirty="0" smtClean="0"/>
              <a:t>		</a:t>
            </a:r>
          </a:p>
          <a:p>
            <a:r>
              <a:rPr lang="fr-FR" b="1" dirty="0"/>
              <a:t>	 </a:t>
            </a:r>
            <a:r>
              <a:rPr lang="fr-FR" b="1" dirty="0" smtClean="0"/>
              <a:t>      AKOUMI HOUDA                 Pr</a:t>
            </a:r>
            <a:r>
              <a:rPr lang="fr-FR" dirty="0" smtClean="0"/>
              <a:t>. </a:t>
            </a:r>
            <a:r>
              <a:rPr lang="en-US" b="1" dirty="0" smtClean="0"/>
              <a:t>ABDELHAK </a:t>
            </a:r>
            <a:r>
              <a:rPr lang="en-US" b="1" dirty="0"/>
              <a:t>MAHMOUDI</a:t>
            </a:r>
          </a:p>
          <a:p>
            <a:endParaRPr lang="en-US" b="1"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471" y="145616"/>
            <a:ext cx="1443541" cy="122667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8073" y="207816"/>
            <a:ext cx="2257388" cy="1091071"/>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8873" y="207816"/>
            <a:ext cx="2576946" cy="1226672"/>
          </a:xfrm>
          <a:prstGeom prst="rect">
            <a:avLst/>
          </a:prstGeom>
        </p:spPr>
      </p:pic>
      <p:sp>
        <p:nvSpPr>
          <p:cNvPr id="7" name="Espace réservé du pied de page 6"/>
          <p:cNvSpPr>
            <a:spLocks noGrp="1"/>
          </p:cNvSpPr>
          <p:nvPr>
            <p:ph type="ftr" sz="quarter" idx="11"/>
          </p:nvPr>
        </p:nvSpPr>
        <p:spPr/>
        <p:txBody>
          <a:bodyPr/>
          <a:lstStyle/>
          <a:p>
            <a:endParaRPr lang="en-US"/>
          </a:p>
        </p:txBody>
      </p:sp>
      <p:sp>
        <p:nvSpPr>
          <p:cNvPr id="8" name="Espace réservé du numéro de diapositive 7"/>
          <p:cNvSpPr>
            <a:spLocks noGrp="1"/>
          </p:cNvSpPr>
          <p:nvPr>
            <p:ph type="sldNum" sz="quarter" idx="12"/>
          </p:nvPr>
        </p:nvSpPr>
        <p:spPr/>
        <p:txBody>
          <a:bodyPr/>
          <a:lstStyle/>
          <a:p>
            <a:fld id="{2B522879-D5EA-4998-A890-48DBABBB57DE}" type="slidenum">
              <a:rPr lang="en-US" smtClean="0"/>
              <a:t>1</a:t>
            </a:fld>
            <a:endParaRPr lang="en-US"/>
          </a:p>
        </p:txBody>
      </p:sp>
    </p:spTree>
    <p:extLst>
      <p:ext uri="{BB962C8B-B14F-4D97-AF65-F5344CB8AC3E}">
        <p14:creationId xmlns:p14="http://schemas.microsoft.com/office/powerpoint/2010/main" val="4087230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097280" y="-16933"/>
            <a:ext cx="10058400" cy="1310640"/>
          </a:xfrm>
        </p:spPr>
        <p:txBody>
          <a:bodyPr/>
          <a:lstStyle/>
          <a:p>
            <a:r>
              <a:rPr lang="fr-FR" dirty="0" smtClean="0"/>
              <a:t>				</a:t>
            </a:r>
            <a:r>
              <a:rPr lang="fr-FR" b="1" dirty="0" smtClean="0"/>
              <a:t>Références </a:t>
            </a:r>
            <a:endParaRPr lang="en-US" b="1" dirty="0"/>
          </a:p>
        </p:txBody>
      </p:sp>
      <p:sp>
        <p:nvSpPr>
          <p:cNvPr id="6" name="Espace réservé du contenu 5"/>
          <p:cNvSpPr>
            <a:spLocks noGrp="1"/>
          </p:cNvSpPr>
          <p:nvPr>
            <p:ph idx="1"/>
          </p:nvPr>
        </p:nvSpPr>
        <p:spPr>
          <a:xfrm>
            <a:off x="1097280" y="2514599"/>
            <a:ext cx="10058400" cy="3092027"/>
          </a:xfrm>
        </p:spPr>
        <p:txBody>
          <a:bodyPr/>
          <a:lstStyle/>
          <a:p>
            <a:pPr>
              <a:buFont typeface="Wingdings" panose="05000000000000000000" pitchFamily="2" charset="2"/>
              <a:buChar char="q"/>
            </a:pPr>
            <a:r>
              <a:rPr lang="en-US" sz="2400" dirty="0" smtClean="0"/>
              <a:t> Hands-on </a:t>
            </a:r>
            <a:r>
              <a:rPr lang="en-US" sz="2400" dirty="0"/>
              <a:t>Machine Learning with </a:t>
            </a:r>
            <a:r>
              <a:rPr lang="en-US" sz="2400" dirty="0" err="1"/>
              <a:t>ScikitLearn</a:t>
            </a:r>
            <a:r>
              <a:rPr lang="en-US" sz="2400" dirty="0"/>
              <a:t>, </a:t>
            </a:r>
            <a:r>
              <a:rPr lang="en-US" sz="2400" dirty="0" err="1"/>
              <a:t>Keras</a:t>
            </a:r>
            <a:r>
              <a:rPr lang="en-US" sz="2400" dirty="0"/>
              <a:t>, and </a:t>
            </a:r>
            <a:r>
              <a:rPr lang="en-US" sz="2400" dirty="0" err="1"/>
              <a:t>TensorFlow</a:t>
            </a:r>
            <a:r>
              <a:rPr lang="en-US" sz="2400" dirty="0"/>
              <a:t> by </a:t>
            </a:r>
            <a:r>
              <a:rPr lang="en-US" sz="2400" dirty="0" err="1" smtClean="0"/>
              <a:t>Aurélien</a:t>
            </a:r>
            <a:r>
              <a:rPr lang="en-US" sz="2400" dirty="0" smtClean="0"/>
              <a:t> </a:t>
            </a:r>
            <a:r>
              <a:rPr lang="en-US" sz="2400" dirty="0" err="1" smtClean="0"/>
              <a:t>Géron</a:t>
            </a:r>
            <a:r>
              <a:rPr lang="en-US" dirty="0" smtClean="0"/>
              <a:t>.</a:t>
            </a:r>
          </a:p>
          <a:p>
            <a:pPr>
              <a:buFont typeface="Wingdings" panose="05000000000000000000" pitchFamily="2" charset="2"/>
              <a:buChar char="q"/>
            </a:pPr>
            <a:r>
              <a:rPr lang="en-US" dirty="0" smtClean="0"/>
              <a:t> Support </a:t>
            </a:r>
            <a:r>
              <a:rPr lang="en-US" dirty="0"/>
              <a:t>Vector Machines : Theory and Applications by </a:t>
            </a:r>
            <a:r>
              <a:rPr lang="en-US" dirty="0" err="1"/>
              <a:t>Theodoros</a:t>
            </a:r>
            <a:r>
              <a:rPr lang="en-US" dirty="0"/>
              <a:t> </a:t>
            </a:r>
            <a:r>
              <a:rPr lang="en-US" dirty="0" err="1"/>
              <a:t>Evgeniou</a:t>
            </a:r>
            <a:r>
              <a:rPr lang="en-US" dirty="0"/>
              <a:t>. [</a:t>
            </a:r>
            <a:r>
              <a:rPr lang="en-US" dirty="0" smtClean="0"/>
              <a:t>4] NONLINEAR </a:t>
            </a:r>
            <a:r>
              <a:rPr lang="en-US" dirty="0"/>
              <a:t>COMPONENT ANALYSIS AS A KERNEL </a:t>
            </a:r>
            <a:r>
              <a:rPr lang="en-US" dirty="0" smtClean="0"/>
              <a:t>EIGENVALUE </a:t>
            </a:r>
            <a:r>
              <a:rPr lang="en-US" dirty="0" err="1" smtClean="0"/>
              <a:t>PROBLEM,Bernhard</a:t>
            </a:r>
            <a:r>
              <a:rPr lang="en-US" dirty="0" smtClean="0"/>
              <a:t> </a:t>
            </a:r>
            <a:r>
              <a:rPr lang="en-US" dirty="0" err="1"/>
              <a:t>Schölkopf</a:t>
            </a:r>
            <a:r>
              <a:rPr lang="en-US" dirty="0" smtClean="0"/>
              <a:t>.</a:t>
            </a:r>
          </a:p>
          <a:p>
            <a:pPr>
              <a:buFont typeface="Wingdings" panose="05000000000000000000" pitchFamily="2" charset="2"/>
              <a:buChar char="q"/>
            </a:pPr>
            <a:r>
              <a:rPr lang="en-US" sz="2400" dirty="0" smtClean="0">
                <a:hlinkClick r:id="rId2"/>
              </a:rPr>
              <a:t> </a:t>
            </a:r>
            <a:r>
              <a:rPr lang="en-US" sz="2400" dirty="0" err="1" smtClean="0">
                <a:hlinkClick r:id="rId2"/>
              </a:rPr>
              <a:t>sklearn.svm.SVC</a:t>
            </a:r>
            <a:r>
              <a:rPr lang="en-US" sz="2400" dirty="0" smtClean="0">
                <a:hlinkClick r:id="rId2"/>
              </a:rPr>
              <a:t> </a:t>
            </a:r>
            <a:r>
              <a:rPr lang="en-US" sz="2400" dirty="0">
                <a:hlinkClick r:id="rId2"/>
              </a:rPr>
              <a:t>— </a:t>
            </a:r>
            <a:r>
              <a:rPr lang="en-US" sz="2400" dirty="0" err="1">
                <a:hlinkClick r:id="rId2"/>
              </a:rPr>
              <a:t>scikit</a:t>
            </a:r>
            <a:r>
              <a:rPr lang="en-US" sz="2400" dirty="0">
                <a:hlinkClick r:id="rId2"/>
              </a:rPr>
              <a:t>-learn 1.0.1 </a:t>
            </a:r>
            <a:r>
              <a:rPr lang="en-US" sz="2400" dirty="0" smtClean="0">
                <a:hlinkClick r:id="rId2"/>
              </a:rPr>
              <a:t>documentation</a:t>
            </a:r>
            <a:endParaRPr lang="en-US" sz="2400" dirty="0" smtClean="0"/>
          </a:p>
          <a:p>
            <a:pPr>
              <a:buFont typeface="Wingdings" panose="05000000000000000000" pitchFamily="2" charset="2"/>
              <a:buChar char="q"/>
            </a:pPr>
            <a:r>
              <a:rPr lang="fr-FR" sz="2400" dirty="0" smtClean="0">
                <a:hlinkClick r:id="rId3"/>
              </a:rPr>
              <a:t> Analyse </a:t>
            </a:r>
            <a:r>
              <a:rPr lang="fr-FR" sz="2400" dirty="0">
                <a:hlinkClick r:id="rId3"/>
              </a:rPr>
              <a:t>en composants principaux du noyau (KPCA) (opengenus.org)</a:t>
            </a:r>
            <a:endParaRPr lang="en-US" sz="2400" dirty="0"/>
          </a:p>
        </p:txBody>
      </p:sp>
      <p:sp>
        <p:nvSpPr>
          <p:cNvPr id="7" name="Espace réservé du pied de page 6"/>
          <p:cNvSpPr>
            <a:spLocks noGrp="1"/>
          </p:cNvSpPr>
          <p:nvPr>
            <p:ph type="ftr" sz="quarter" idx="11"/>
          </p:nvPr>
        </p:nvSpPr>
        <p:spPr/>
        <p:txBody>
          <a:bodyPr/>
          <a:lstStyle/>
          <a:p>
            <a:endParaRPr lang="en-US"/>
          </a:p>
        </p:txBody>
      </p:sp>
      <p:sp>
        <p:nvSpPr>
          <p:cNvPr id="8" name="Espace réservé du numéro de diapositive 7"/>
          <p:cNvSpPr>
            <a:spLocks noGrp="1"/>
          </p:cNvSpPr>
          <p:nvPr>
            <p:ph type="sldNum" sz="quarter" idx="12"/>
          </p:nvPr>
        </p:nvSpPr>
        <p:spPr/>
        <p:txBody>
          <a:bodyPr/>
          <a:lstStyle/>
          <a:p>
            <a:fld id="{2B522879-D5EA-4998-A890-48DBABBB57DE}" type="slidenum">
              <a:rPr lang="en-US" smtClean="0"/>
              <a:t>10</a:t>
            </a:fld>
            <a:endParaRPr lang="en-US"/>
          </a:p>
        </p:txBody>
      </p:sp>
    </p:spTree>
    <p:extLst>
      <p:ext uri="{BB962C8B-B14F-4D97-AF65-F5344CB8AC3E}">
        <p14:creationId xmlns:p14="http://schemas.microsoft.com/office/powerpoint/2010/main" val="94407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b="1" dirty="0" smtClean="0">
                <a:solidFill>
                  <a:schemeClr val="tx2">
                    <a:lumMod val="75000"/>
                  </a:schemeClr>
                </a:solidFill>
              </a:rPr>
              <a:t>		Support </a:t>
            </a:r>
            <a:r>
              <a:rPr lang="en-US" b="1" dirty="0">
                <a:solidFill>
                  <a:schemeClr val="tx2">
                    <a:lumMod val="75000"/>
                  </a:schemeClr>
                </a:solidFill>
              </a:rPr>
              <a:t>Vector Machines</a:t>
            </a:r>
            <a:endParaRPr lang="en-US" dirty="0"/>
          </a:p>
        </p:txBody>
      </p:sp>
      <p:sp>
        <p:nvSpPr>
          <p:cNvPr id="8" name="Espace réservé du contenu 7"/>
          <p:cNvSpPr>
            <a:spLocks noGrp="1"/>
          </p:cNvSpPr>
          <p:nvPr>
            <p:ph sz="half" idx="1"/>
          </p:nvPr>
        </p:nvSpPr>
        <p:spPr/>
        <p:txBody>
          <a:bodyPr>
            <a:normAutofit/>
          </a:bodyPr>
          <a:lstStyle/>
          <a:p>
            <a:pPr>
              <a:buFont typeface="Wingdings" panose="05000000000000000000" pitchFamily="2" charset="2"/>
              <a:buChar char="q"/>
            </a:pPr>
            <a:r>
              <a:rPr lang="en-US" sz="2400" dirty="0"/>
              <a:t> </a:t>
            </a:r>
            <a:r>
              <a:rPr lang="fr-FR" dirty="0" smtClean="0"/>
              <a:t>Supposons </a:t>
            </a:r>
            <a:r>
              <a:rPr lang="fr-FR" dirty="0"/>
              <a:t>que nous ayons un jeu de données contenant 2 types d’observations : les “+” et les “-”. Notre objectif est de pouvoir </a:t>
            </a:r>
            <a:r>
              <a:rPr lang="fr-FR" b="1" dirty="0"/>
              <a:t>prédire la classe</a:t>
            </a:r>
            <a:r>
              <a:rPr lang="fr-FR" dirty="0"/>
              <a:t> (“+” ou “-”) d’une nouvelle observation,</a:t>
            </a:r>
            <a:endParaRPr lang="en-US" sz="2400" b="1" dirty="0">
              <a:solidFill>
                <a:schemeClr val="tx2"/>
              </a:solidFill>
            </a:endParaRPr>
          </a:p>
        </p:txBody>
      </p:sp>
      <p:pic>
        <p:nvPicPr>
          <p:cNvPr id="6" name="Espace réservé du contenu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05425" y="3472127"/>
            <a:ext cx="3152468" cy="2311810"/>
          </a:xfrm>
        </p:spPr>
      </p:pic>
      <p:sp>
        <p:nvSpPr>
          <p:cNvPr id="2" name="Espace réservé du pied de page 1"/>
          <p:cNvSpPr>
            <a:spLocks noGrp="1"/>
          </p:cNvSpPr>
          <p:nvPr>
            <p:ph type="ftr" sz="quarter" idx="11"/>
          </p:nvPr>
        </p:nvSpPr>
        <p:spPr/>
        <p:txBody>
          <a:bodyPr/>
          <a:lstStyle/>
          <a:p>
            <a:endParaRPr lang="en-US"/>
          </a:p>
        </p:txBody>
      </p:sp>
      <p:sp>
        <p:nvSpPr>
          <p:cNvPr id="3" name="Espace réservé du numéro de diapositive 2"/>
          <p:cNvSpPr>
            <a:spLocks noGrp="1"/>
          </p:cNvSpPr>
          <p:nvPr>
            <p:ph type="sldNum" sz="quarter" idx="12"/>
          </p:nvPr>
        </p:nvSpPr>
        <p:spPr/>
        <p:txBody>
          <a:bodyPr/>
          <a:lstStyle/>
          <a:p>
            <a:fld id="{2B522879-D5EA-4998-A890-48DBABBB57DE}" type="slidenum">
              <a:rPr lang="en-US" smtClean="0"/>
              <a:t>2</a:t>
            </a:fld>
            <a:endParaRPr lang="en-US"/>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460" y="1890704"/>
            <a:ext cx="3755079" cy="2849157"/>
          </a:xfrm>
          <a:prstGeom prst="rect">
            <a:avLst/>
          </a:prstGeom>
        </p:spPr>
      </p:pic>
      <p:sp>
        <p:nvSpPr>
          <p:cNvPr id="11" name="Rectangle 10"/>
          <p:cNvSpPr/>
          <p:nvPr/>
        </p:nvSpPr>
        <p:spPr>
          <a:xfrm>
            <a:off x="6035038" y="5404662"/>
            <a:ext cx="6096000" cy="923330"/>
          </a:xfrm>
          <a:prstGeom prst="rect">
            <a:avLst/>
          </a:prstGeom>
        </p:spPr>
        <p:txBody>
          <a:bodyPr>
            <a:spAutoFit/>
          </a:bodyPr>
          <a:lstStyle/>
          <a:p>
            <a:r>
              <a:rPr lang="fr-FR" b="1" i="1" dirty="0" smtClean="0">
                <a:solidFill>
                  <a:srgbClr val="FF0000"/>
                </a:solidFill>
                <a:latin typeface="Metropolis"/>
              </a:rPr>
              <a:t>Rappel : </a:t>
            </a:r>
            <a:r>
              <a:rPr lang="fr-FR" i="1" dirty="0" smtClean="0">
                <a:solidFill>
                  <a:srgbClr val="000000"/>
                </a:solidFill>
                <a:latin typeface="Metropolis"/>
              </a:rPr>
              <a:t>En </a:t>
            </a:r>
            <a:r>
              <a:rPr lang="fr-FR" i="1" dirty="0">
                <a:solidFill>
                  <a:srgbClr val="000000"/>
                </a:solidFill>
                <a:latin typeface="Metropolis"/>
              </a:rPr>
              <a:t>mathématiques, la distance qui sépare une droite de l’observation la plus proche est appelée </a:t>
            </a:r>
            <a:r>
              <a:rPr lang="fr-FR" b="1" i="1" dirty="0">
                <a:solidFill>
                  <a:srgbClr val="6E4CEB"/>
                </a:solidFill>
                <a:latin typeface="inherit"/>
              </a:rPr>
              <a:t>la marge</a:t>
            </a:r>
            <a:r>
              <a:rPr lang="fr-FR" i="1" dirty="0">
                <a:solidFill>
                  <a:srgbClr val="6E4CEB"/>
                </a:solidFill>
                <a:latin typeface="inherit"/>
              </a:rPr>
              <a:t>.</a:t>
            </a:r>
            <a:endParaRPr lang="en-US" dirty="0"/>
          </a:p>
        </p:txBody>
      </p:sp>
      <p:sp>
        <p:nvSpPr>
          <p:cNvPr id="12" name="ZoneTexte 11"/>
          <p:cNvSpPr txBox="1"/>
          <p:nvPr/>
        </p:nvSpPr>
        <p:spPr>
          <a:xfrm>
            <a:off x="2680526" y="5922436"/>
            <a:ext cx="1202266" cy="369332"/>
          </a:xfrm>
          <a:prstGeom prst="rect">
            <a:avLst/>
          </a:prstGeom>
          <a:noFill/>
        </p:spPr>
        <p:txBody>
          <a:bodyPr wrap="square" rtlCol="0">
            <a:spAutoFit/>
          </a:bodyPr>
          <a:lstStyle/>
          <a:p>
            <a:r>
              <a:rPr lang="fr-FR" dirty="0" smtClean="0"/>
              <a:t>Figure 1 </a:t>
            </a:r>
            <a:endParaRPr lang="en-US" dirty="0"/>
          </a:p>
        </p:txBody>
      </p:sp>
      <p:sp>
        <p:nvSpPr>
          <p:cNvPr id="13" name="ZoneTexte 12"/>
          <p:cNvSpPr txBox="1"/>
          <p:nvPr/>
        </p:nvSpPr>
        <p:spPr>
          <a:xfrm>
            <a:off x="8453812" y="4776598"/>
            <a:ext cx="2102658" cy="646331"/>
          </a:xfrm>
          <a:prstGeom prst="rect">
            <a:avLst/>
          </a:prstGeom>
          <a:noFill/>
        </p:spPr>
        <p:txBody>
          <a:bodyPr wrap="square" rtlCol="0">
            <a:spAutoFit/>
          </a:bodyPr>
          <a:lstStyle/>
          <a:p>
            <a:r>
              <a:rPr lang="fr-FR" dirty="0"/>
              <a:t>Figure 2</a:t>
            </a:r>
            <a:endParaRPr lang="en-US" dirty="0"/>
          </a:p>
          <a:p>
            <a:endParaRPr lang="en-US" dirty="0"/>
          </a:p>
        </p:txBody>
      </p:sp>
    </p:spTree>
    <p:extLst>
      <p:ext uri="{BB962C8B-B14F-4D97-AF65-F5344CB8AC3E}">
        <p14:creationId xmlns:p14="http://schemas.microsoft.com/office/powerpoint/2010/main" val="293612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1097280" y="286604"/>
            <a:ext cx="10058400" cy="1168124"/>
          </a:xfrm>
        </p:spPr>
        <p:txBody>
          <a:bodyPr/>
          <a:lstStyle/>
          <a:p>
            <a:r>
              <a:rPr lang="en-US" b="1" dirty="0" smtClean="0">
                <a:solidFill>
                  <a:schemeClr val="tx2">
                    <a:lumMod val="75000"/>
                  </a:schemeClr>
                </a:solidFill>
              </a:rPr>
              <a:t>		Support </a:t>
            </a:r>
            <a:r>
              <a:rPr lang="en-US" b="1" dirty="0">
                <a:solidFill>
                  <a:schemeClr val="tx2">
                    <a:lumMod val="75000"/>
                  </a:schemeClr>
                </a:solidFill>
              </a:rPr>
              <a:t>Vector Machines</a:t>
            </a:r>
            <a:endParaRPr lang="en-US" dirty="0"/>
          </a:p>
        </p:txBody>
      </p:sp>
      <p:pic>
        <p:nvPicPr>
          <p:cNvPr id="5" name="Espace réservé du conten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7545" y="2823382"/>
            <a:ext cx="3718882" cy="2918713"/>
          </a:xfrm>
        </p:spPr>
      </p:pic>
      <p:sp>
        <p:nvSpPr>
          <p:cNvPr id="2" name="Espace réservé du pied de page 1"/>
          <p:cNvSpPr>
            <a:spLocks noGrp="1"/>
          </p:cNvSpPr>
          <p:nvPr>
            <p:ph type="ftr" sz="quarter" idx="11"/>
          </p:nvPr>
        </p:nvSpPr>
        <p:spPr/>
        <p:txBody>
          <a:bodyPr/>
          <a:lstStyle/>
          <a:p>
            <a:endParaRPr lang="en-US"/>
          </a:p>
        </p:txBody>
      </p:sp>
      <p:sp>
        <p:nvSpPr>
          <p:cNvPr id="3" name="Espace réservé du numéro de diapositive 2"/>
          <p:cNvSpPr>
            <a:spLocks noGrp="1"/>
          </p:cNvSpPr>
          <p:nvPr>
            <p:ph type="sldNum" sz="quarter" idx="12"/>
          </p:nvPr>
        </p:nvSpPr>
        <p:spPr/>
        <p:txBody>
          <a:bodyPr/>
          <a:lstStyle/>
          <a:p>
            <a:fld id="{2B522879-D5EA-4998-A890-48DBABBB57DE}" type="slidenum">
              <a:rPr lang="en-US" smtClean="0"/>
              <a:t>3</a:t>
            </a:fld>
            <a:endParaRPr lang="en-US"/>
          </a:p>
        </p:txBody>
      </p:sp>
      <p:sp>
        <p:nvSpPr>
          <p:cNvPr id="4" name="Espace réservé du contenu 3"/>
          <p:cNvSpPr>
            <a:spLocks noGrp="1"/>
          </p:cNvSpPr>
          <p:nvPr>
            <p:ph sz="half" idx="2"/>
          </p:nvPr>
        </p:nvSpPr>
        <p:spPr/>
        <p:txBody>
          <a:bodyPr>
            <a:normAutofit/>
          </a:bodyPr>
          <a:lstStyle/>
          <a:p>
            <a:r>
              <a:rPr lang="fr-FR" sz="2400" b="1" dirty="0" smtClean="0">
                <a:solidFill>
                  <a:srgbClr val="FF0000"/>
                </a:solidFill>
              </a:rPr>
              <a:t>Contraintes :</a:t>
            </a:r>
          </a:p>
          <a:p>
            <a:r>
              <a:rPr lang="fr-FR" dirty="0" smtClean="0"/>
              <a:t>1) </a:t>
            </a:r>
            <a:r>
              <a:rPr lang="fr-FR" dirty="0"/>
              <a:t> </a:t>
            </a:r>
            <a:r>
              <a:rPr lang="fr-FR" dirty="0" smtClean="0"/>
              <a:t>Très</a:t>
            </a:r>
            <a:r>
              <a:rPr lang="fr-FR" b="1" dirty="0"/>
              <a:t> sensible aux valeurs extrêmes</a:t>
            </a:r>
            <a:r>
              <a:rPr lang="fr-FR" dirty="0"/>
              <a:t> (aussi appelées </a:t>
            </a:r>
            <a:r>
              <a:rPr lang="fr-FR" dirty="0" err="1"/>
              <a:t>outliers</a:t>
            </a:r>
            <a:r>
              <a:rPr lang="fr-FR" dirty="0" smtClean="0"/>
              <a:t>)</a:t>
            </a:r>
          </a:p>
          <a:p>
            <a:endParaRPr lang="en-US" sz="2400" b="1" dirty="0">
              <a:solidFill>
                <a:srgbClr val="FF0000"/>
              </a:solidFill>
            </a:endParaRPr>
          </a:p>
        </p:txBody>
      </p:sp>
      <p:sp>
        <p:nvSpPr>
          <p:cNvPr id="6" name="Rectangle 5"/>
          <p:cNvSpPr/>
          <p:nvPr/>
        </p:nvSpPr>
        <p:spPr>
          <a:xfrm>
            <a:off x="962819" y="2008706"/>
            <a:ext cx="5071533" cy="646331"/>
          </a:xfrm>
          <a:prstGeom prst="rect">
            <a:avLst/>
          </a:prstGeom>
        </p:spPr>
        <p:txBody>
          <a:bodyPr wrap="square">
            <a:spAutoFit/>
          </a:bodyPr>
          <a:lstStyle/>
          <a:p>
            <a:pPr marL="285750" indent="-285750">
              <a:buFont typeface="Wingdings" panose="05000000000000000000" pitchFamily="2" charset="2"/>
              <a:buChar char="q"/>
            </a:pPr>
            <a:r>
              <a:rPr lang="fr-FR" dirty="0">
                <a:solidFill>
                  <a:srgbClr val="000000"/>
                </a:solidFill>
                <a:latin typeface="Metropolis"/>
              </a:rPr>
              <a:t>la droite qui sépare le mieux les 2 classes est celle dont la </a:t>
            </a:r>
            <a:r>
              <a:rPr lang="fr-FR" b="1" dirty="0">
                <a:solidFill>
                  <a:srgbClr val="6E4CEB"/>
                </a:solidFill>
                <a:latin typeface="inherit"/>
              </a:rPr>
              <a:t>marge est la plus élevée</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283" y="2963803"/>
            <a:ext cx="3868586" cy="2905292"/>
          </a:xfrm>
          <a:prstGeom prst="rect">
            <a:avLst/>
          </a:prstGeom>
        </p:spPr>
      </p:pic>
      <p:sp>
        <p:nvSpPr>
          <p:cNvPr id="11" name="ZoneTexte 10"/>
          <p:cNvSpPr txBox="1"/>
          <p:nvPr/>
        </p:nvSpPr>
        <p:spPr>
          <a:xfrm>
            <a:off x="2675467" y="5886735"/>
            <a:ext cx="2506133" cy="646331"/>
          </a:xfrm>
          <a:prstGeom prst="rect">
            <a:avLst/>
          </a:prstGeom>
          <a:noFill/>
        </p:spPr>
        <p:txBody>
          <a:bodyPr wrap="square" rtlCol="0">
            <a:spAutoFit/>
          </a:bodyPr>
          <a:lstStyle/>
          <a:p>
            <a:r>
              <a:rPr lang="fr-FR" dirty="0"/>
              <a:t>Figure </a:t>
            </a:r>
            <a:r>
              <a:rPr lang="fr-FR" dirty="0" smtClean="0"/>
              <a:t>3 </a:t>
            </a:r>
            <a:endParaRPr lang="en-US" dirty="0"/>
          </a:p>
          <a:p>
            <a:endParaRPr lang="en-US" dirty="0"/>
          </a:p>
        </p:txBody>
      </p:sp>
      <p:sp>
        <p:nvSpPr>
          <p:cNvPr id="12" name="ZoneTexte 11"/>
          <p:cNvSpPr txBox="1"/>
          <p:nvPr/>
        </p:nvSpPr>
        <p:spPr>
          <a:xfrm>
            <a:off x="8163324" y="5898711"/>
            <a:ext cx="2082800" cy="646331"/>
          </a:xfrm>
          <a:prstGeom prst="rect">
            <a:avLst/>
          </a:prstGeom>
          <a:noFill/>
        </p:spPr>
        <p:txBody>
          <a:bodyPr wrap="square" rtlCol="0">
            <a:spAutoFit/>
          </a:bodyPr>
          <a:lstStyle/>
          <a:p>
            <a:r>
              <a:rPr lang="fr-FR" dirty="0"/>
              <a:t>Figure </a:t>
            </a:r>
            <a:r>
              <a:rPr lang="fr-FR" dirty="0" smtClean="0"/>
              <a:t>4 </a:t>
            </a:r>
            <a:endParaRPr lang="en-US" dirty="0"/>
          </a:p>
          <a:p>
            <a:endParaRPr lang="en-US" dirty="0"/>
          </a:p>
        </p:txBody>
      </p:sp>
    </p:spTree>
    <p:extLst>
      <p:ext uri="{BB962C8B-B14F-4D97-AF65-F5344CB8AC3E}">
        <p14:creationId xmlns:p14="http://schemas.microsoft.com/office/powerpoint/2010/main" val="3678450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78" y="157128"/>
            <a:ext cx="10058400" cy="1450757"/>
          </a:xfrm>
        </p:spPr>
        <p:txBody>
          <a:bodyPr/>
          <a:lstStyle/>
          <a:p>
            <a:r>
              <a:rPr lang="en-US" b="1" dirty="0" smtClean="0">
                <a:solidFill>
                  <a:schemeClr val="tx2">
                    <a:lumMod val="75000"/>
                  </a:schemeClr>
                </a:solidFill>
              </a:rPr>
              <a:t>		Support </a:t>
            </a:r>
            <a:r>
              <a:rPr lang="en-US" b="1" dirty="0">
                <a:solidFill>
                  <a:schemeClr val="tx2">
                    <a:lumMod val="75000"/>
                  </a:schemeClr>
                </a:solidFill>
              </a:rPr>
              <a:t>Vector Machines</a:t>
            </a:r>
            <a:endParaRPr lang="en-US" dirty="0"/>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2B522879-D5EA-4998-A890-48DBABBB57DE}" type="slidenum">
              <a:rPr lang="en-US" smtClean="0"/>
              <a:t>4</a:t>
            </a:fld>
            <a:endParaRPr lang="en-US"/>
          </a:p>
        </p:txBody>
      </p:sp>
      <p:sp>
        <p:nvSpPr>
          <p:cNvPr id="5" name="Espace réservé du contenu 4"/>
          <p:cNvSpPr>
            <a:spLocks noGrp="1"/>
          </p:cNvSpPr>
          <p:nvPr>
            <p:ph sz="half" idx="1"/>
          </p:nvPr>
        </p:nvSpPr>
        <p:spPr/>
        <p:txBody>
          <a:bodyPr/>
          <a:lstStyle/>
          <a:p>
            <a:r>
              <a:rPr lang="fr-FR" dirty="0" smtClean="0"/>
              <a:t>2) Il n’existe </a:t>
            </a:r>
            <a:r>
              <a:rPr lang="fr-FR" dirty="0"/>
              <a:t>pas toujours de droite séparant parfaitement les 2 classes</a:t>
            </a:r>
            <a:endParaRPr lang="en-US" dirty="0"/>
          </a:p>
        </p:txBody>
      </p:sp>
      <p:pic>
        <p:nvPicPr>
          <p:cNvPr id="8" name="Espace réservé du contenu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1342" y="2562713"/>
            <a:ext cx="4389500" cy="2865368"/>
          </a:xfr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244" y="2877438"/>
            <a:ext cx="3993226" cy="769687"/>
          </a:xfrm>
          <a:prstGeom prst="rect">
            <a:avLst/>
          </a:prstGeom>
        </p:spPr>
      </p:pic>
      <p:sp>
        <p:nvSpPr>
          <p:cNvPr id="12" name="Rectangle 11"/>
          <p:cNvSpPr/>
          <p:nvPr/>
        </p:nvSpPr>
        <p:spPr>
          <a:xfrm>
            <a:off x="6309168" y="1845734"/>
            <a:ext cx="5240867" cy="923330"/>
          </a:xfrm>
          <a:prstGeom prst="rect">
            <a:avLst/>
          </a:prstGeom>
        </p:spPr>
        <p:txBody>
          <a:bodyPr wrap="square">
            <a:spAutoFit/>
          </a:bodyPr>
          <a:lstStyle/>
          <a:p>
            <a:pPr marL="285750" indent="-285750">
              <a:buFont typeface="Wingdings" panose="05000000000000000000" pitchFamily="2" charset="2"/>
              <a:buChar char="q"/>
            </a:pPr>
            <a:r>
              <a:rPr lang="fr-FR" dirty="0" smtClean="0">
                <a:solidFill>
                  <a:srgbClr val="000000"/>
                </a:solidFill>
                <a:latin typeface="inherit"/>
              </a:rPr>
              <a:t>Prenons  </a:t>
            </a:r>
            <a:r>
              <a:rPr lang="fr-FR" dirty="0">
                <a:solidFill>
                  <a:srgbClr val="000000"/>
                </a:solidFill>
                <a:latin typeface="inherit"/>
              </a:rPr>
              <a:t>cette fois des observations de </a:t>
            </a:r>
            <a:r>
              <a:rPr lang="fr-FR" b="1" dirty="0">
                <a:solidFill>
                  <a:srgbClr val="6E4CEB"/>
                </a:solidFill>
                <a:latin typeface="inherit"/>
              </a:rPr>
              <a:t>dimension 1</a:t>
            </a:r>
            <a:r>
              <a:rPr lang="fr-FR" dirty="0">
                <a:solidFill>
                  <a:srgbClr val="000000"/>
                </a:solidFill>
                <a:latin typeface="inherit"/>
              </a:rPr>
              <a:t>, c’est-à-dire sur un droite (et pas un plan).</a:t>
            </a:r>
            <a:endParaRPr lang="en-US" dirty="0"/>
          </a:p>
        </p:txBody>
      </p:sp>
      <p:sp>
        <p:nvSpPr>
          <p:cNvPr id="13" name="Rectangle 12"/>
          <p:cNvSpPr/>
          <p:nvPr/>
        </p:nvSpPr>
        <p:spPr>
          <a:xfrm>
            <a:off x="6379633" y="4319840"/>
            <a:ext cx="5668433" cy="1261884"/>
          </a:xfrm>
          <a:prstGeom prst="rect">
            <a:avLst/>
          </a:prstGeom>
        </p:spPr>
        <p:txBody>
          <a:bodyPr wrap="square">
            <a:spAutoFit/>
          </a:bodyPr>
          <a:lstStyle/>
          <a:p>
            <a:endParaRPr lang="en-US" sz="2000" b="1" dirty="0" smtClean="0">
              <a:solidFill>
                <a:srgbClr val="FF0000"/>
              </a:solidFill>
            </a:endParaRPr>
          </a:p>
          <a:p>
            <a:r>
              <a:rPr lang="en-US" sz="2000" b="1" dirty="0" smtClean="0">
                <a:solidFill>
                  <a:srgbClr val="FF0000"/>
                </a:solidFill>
              </a:rPr>
              <a:t> </a:t>
            </a:r>
            <a:r>
              <a:rPr lang="en-US" sz="2000" b="1" dirty="0" err="1" smtClean="0">
                <a:solidFill>
                  <a:srgbClr val="FF0000"/>
                </a:solidFill>
              </a:rPr>
              <a:t>L’idée</a:t>
            </a:r>
            <a:r>
              <a:rPr lang="en-US" sz="2000" b="1" dirty="0" smtClean="0">
                <a:solidFill>
                  <a:srgbClr val="FF0000"/>
                </a:solidFill>
              </a:rPr>
              <a:t> </a:t>
            </a:r>
            <a:r>
              <a:rPr lang="fr-FR" sz="2000" b="1" dirty="0" smtClean="0">
                <a:solidFill>
                  <a:srgbClr val="FF0000"/>
                </a:solidFill>
                <a:latin typeface="Metropolis"/>
              </a:rPr>
              <a:t>: </a:t>
            </a:r>
          </a:p>
          <a:p>
            <a:pPr marL="285750" indent="-285750">
              <a:buFont typeface="Wingdings" panose="05000000000000000000" pitchFamily="2" charset="2"/>
              <a:buChar char="q"/>
            </a:pPr>
            <a:r>
              <a:rPr lang="fr-FR" dirty="0">
                <a:solidFill>
                  <a:srgbClr val="000000"/>
                </a:solidFill>
                <a:latin typeface="Metropolis"/>
              </a:rPr>
              <a:t> </a:t>
            </a:r>
            <a:r>
              <a:rPr lang="fr-FR" dirty="0" smtClean="0">
                <a:solidFill>
                  <a:srgbClr val="000000"/>
                </a:solidFill>
                <a:latin typeface="Metropolis"/>
              </a:rPr>
              <a:t>Projeter </a:t>
            </a:r>
            <a:r>
              <a:rPr lang="fr-FR" dirty="0">
                <a:solidFill>
                  <a:srgbClr val="000000"/>
                </a:solidFill>
                <a:latin typeface="Metropolis"/>
              </a:rPr>
              <a:t>les données dans un espace de plus grande dimensions, pour les rendre séparables.</a:t>
            </a:r>
            <a:endParaRPr lang="en-US" dirty="0"/>
          </a:p>
        </p:txBody>
      </p:sp>
      <p:sp>
        <p:nvSpPr>
          <p:cNvPr id="14" name="ZoneTexte 13"/>
          <p:cNvSpPr txBox="1"/>
          <p:nvPr/>
        </p:nvSpPr>
        <p:spPr>
          <a:xfrm>
            <a:off x="2719491" y="5695606"/>
            <a:ext cx="1693334" cy="646331"/>
          </a:xfrm>
          <a:prstGeom prst="rect">
            <a:avLst/>
          </a:prstGeom>
          <a:noFill/>
        </p:spPr>
        <p:txBody>
          <a:bodyPr wrap="square" rtlCol="0">
            <a:spAutoFit/>
          </a:bodyPr>
          <a:lstStyle/>
          <a:p>
            <a:r>
              <a:rPr lang="fr-FR" dirty="0"/>
              <a:t>Figure 5</a:t>
            </a:r>
            <a:endParaRPr lang="en-US" dirty="0"/>
          </a:p>
          <a:p>
            <a:endParaRPr lang="en-US" dirty="0"/>
          </a:p>
        </p:txBody>
      </p:sp>
      <p:sp>
        <p:nvSpPr>
          <p:cNvPr id="15" name="ZoneTexte 14"/>
          <p:cNvSpPr txBox="1"/>
          <p:nvPr/>
        </p:nvSpPr>
        <p:spPr>
          <a:xfrm>
            <a:off x="8187267" y="3891584"/>
            <a:ext cx="2624667" cy="369332"/>
          </a:xfrm>
          <a:prstGeom prst="rect">
            <a:avLst/>
          </a:prstGeom>
          <a:noFill/>
        </p:spPr>
        <p:txBody>
          <a:bodyPr wrap="square" rtlCol="0">
            <a:spAutoFit/>
          </a:bodyPr>
          <a:lstStyle/>
          <a:p>
            <a:r>
              <a:rPr lang="fr-FR" dirty="0"/>
              <a:t>Figure 6</a:t>
            </a:r>
            <a:endParaRPr lang="en-US" dirty="0"/>
          </a:p>
        </p:txBody>
      </p:sp>
    </p:spTree>
    <p:extLst>
      <p:ext uri="{BB962C8B-B14F-4D97-AF65-F5344CB8AC3E}">
        <p14:creationId xmlns:p14="http://schemas.microsoft.com/office/powerpoint/2010/main" val="2483277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703413"/>
            <a:ext cx="10058400" cy="1450757"/>
          </a:xfrm>
        </p:spPr>
        <p:txBody>
          <a:bodyPr>
            <a:noAutofit/>
          </a:bodyPr>
          <a:lstStyle/>
          <a:p>
            <a:r>
              <a:rPr lang="en-US" sz="4400" b="1" dirty="0">
                <a:solidFill>
                  <a:schemeClr val="tx1"/>
                </a:solidFill>
              </a:rPr>
              <a:t>	</a:t>
            </a:r>
            <a:r>
              <a:rPr lang="en-US" sz="4400" b="1" dirty="0" smtClean="0">
                <a:solidFill>
                  <a:schemeClr val="tx1"/>
                </a:solidFill>
              </a:rPr>
              <a:t/>
            </a:r>
            <a:br>
              <a:rPr lang="en-US" sz="4400" b="1" dirty="0" smtClean="0">
                <a:solidFill>
                  <a:schemeClr val="tx1"/>
                </a:solidFill>
              </a:rPr>
            </a:br>
            <a:r>
              <a:rPr lang="en-US" sz="4400" b="1" dirty="0">
                <a:solidFill>
                  <a:schemeClr val="tx1"/>
                </a:solidFill>
              </a:rPr>
              <a:t/>
            </a:r>
            <a:br>
              <a:rPr lang="en-US" sz="4400" b="1" dirty="0">
                <a:solidFill>
                  <a:schemeClr val="tx1"/>
                </a:solidFill>
              </a:rPr>
            </a:br>
            <a:r>
              <a:rPr lang="en-US" sz="4400" b="1" dirty="0">
                <a:solidFill>
                  <a:schemeClr val="tx1"/>
                </a:solidFill>
              </a:rPr>
              <a:t>	</a:t>
            </a:r>
            <a:r>
              <a:rPr lang="en-US" sz="4400" b="1" dirty="0" smtClean="0">
                <a:solidFill>
                  <a:schemeClr val="tx1"/>
                </a:solidFill>
              </a:rPr>
              <a:t/>
            </a:r>
            <a:br>
              <a:rPr lang="en-US" sz="4400" b="1" dirty="0" smtClean="0">
                <a:solidFill>
                  <a:schemeClr val="tx1"/>
                </a:solidFill>
              </a:rPr>
            </a:br>
            <a:r>
              <a:rPr lang="en-US" sz="4400" b="1" dirty="0">
                <a:solidFill>
                  <a:schemeClr val="tx1"/>
                </a:solidFill>
              </a:rPr>
              <a:t/>
            </a:r>
            <a:br>
              <a:rPr lang="en-US" sz="4400" b="1" dirty="0">
                <a:solidFill>
                  <a:schemeClr val="tx1"/>
                </a:solidFill>
              </a:rPr>
            </a:br>
            <a:r>
              <a:rPr lang="en-US" sz="4400" b="1" dirty="0">
                <a:solidFill>
                  <a:schemeClr val="tx1"/>
                </a:solidFill>
              </a:rPr>
              <a:t>	</a:t>
            </a:r>
            <a:r>
              <a:rPr lang="en-US" sz="4400" b="1" dirty="0" smtClean="0">
                <a:solidFill>
                  <a:schemeClr val="tx1"/>
                </a:solidFill>
              </a:rPr>
              <a:t>	</a:t>
            </a:r>
            <a:r>
              <a:rPr lang="en-US" b="1" dirty="0" smtClean="0">
                <a:solidFill>
                  <a:schemeClr val="tx1"/>
                </a:solidFill>
              </a:rPr>
              <a:t>Support </a:t>
            </a:r>
            <a:r>
              <a:rPr lang="en-US" b="1" dirty="0">
                <a:solidFill>
                  <a:schemeClr val="tx1"/>
                </a:solidFill>
              </a:rPr>
              <a:t>Vector </a:t>
            </a:r>
            <a:r>
              <a:rPr lang="en-US" b="1" dirty="0" smtClean="0">
                <a:solidFill>
                  <a:schemeClr val="tx1"/>
                </a:solidFill>
              </a:rPr>
              <a:t>Machines</a:t>
            </a:r>
            <a:r>
              <a:rPr lang="en-US" sz="4400" b="1" dirty="0">
                <a:solidFill>
                  <a:schemeClr val="tx1"/>
                </a:solidFill>
              </a:rPr>
              <a:t/>
            </a:r>
            <a:br>
              <a:rPr lang="en-US" sz="4400" b="1" dirty="0">
                <a:solidFill>
                  <a:schemeClr val="tx1"/>
                </a:solidFill>
              </a:rPr>
            </a:br>
            <a:endParaRPr lang="en-US" sz="4400" b="1" dirty="0">
              <a:solidFill>
                <a:schemeClr val="tx1"/>
              </a:solidFill>
            </a:endParaRPr>
          </a:p>
        </p:txBody>
      </p:sp>
      <p:sp>
        <p:nvSpPr>
          <p:cNvPr id="5" name="Espace réservé du contenu 4"/>
          <p:cNvSpPr>
            <a:spLocks noGrp="1"/>
          </p:cNvSpPr>
          <p:nvPr>
            <p:ph sz="half" idx="1"/>
          </p:nvPr>
        </p:nvSpPr>
        <p:spPr>
          <a:xfrm>
            <a:off x="1097278" y="1845733"/>
            <a:ext cx="4937760" cy="4334933"/>
          </a:xfrm>
        </p:spPr>
        <p:txBody>
          <a:bodyPr>
            <a:noAutofit/>
          </a:bodyPr>
          <a:lstStyle/>
          <a:p>
            <a:pPr>
              <a:buFont typeface="Wingdings" panose="05000000000000000000" pitchFamily="2" charset="2"/>
              <a:buChar char="q"/>
            </a:pPr>
            <a:r>
              <a:rPr lang="fr-FR" dirty="0" smtClean="0"/>
              <a:t> Nous allons</a:t>
            </a:r>
            <a:r>
              <a:rPr lang="fr-FR" dirty="0"/>
              <a:t> </a:t>
            </a:r>
            <a:r>
              <a:rPr lang="fr-FR" b="1" dirty="0" smtClean="0"/>
              <a:t>projeter </a:t>
            </a:r>
            <a:r>
              <a:rPr lang="fr-FR" b="1" dirty="0"/>
              <a:t>les données</a:t>
            </a:r>
            <a:r>
              <a:rPr lang="fr-FR" dirty="0"/>
              <a:t> dans un espace de dimension </a:t>
            </a:r>
            <a:r>
              <a:rPr lang="fr-FR" dirty="0" smtClean="0"/>
              <a:t>2</a:t>
            </a:r>
            <a:r>
              <a:rPr lang="fr-FR" dirty="0"/>
              <a:t> </a:t>
            </a:r>
            <a:r>
              <a:rPr lang="fr-FR" dirty="0" smtClean="0">
                <a:solidFill>
                  <a:srgbClr val="FF0000"/>
                </a:solidFill>
                <a:sym typeface="Wingdings" panose="05000000000000000000" pitchFamily="2" charset="2"/>
              </a:rPr>
              <a:t></a:t>
            </a:r>
            <a:r>
              <a:rPr lang="fr-FR" b="1" dirty="0" smtClean="0"/>
              <a:t>Fonction noyau </a:t>
            </a:r>
            <a:r>
              <a:rPr lang="fr-FR" dirty="0" smtClean="0"/>
              <a:t>(ou </a:t>
            </a:r>
            <a:r>
              <a:rPr lang="fr-FR" dirty="0" err="1" smtClean="0">
                <a:solidFill>
                  <a:srgbClr val="FF0000"/>
                </a:solidFill>
              </a:rPr>
              <a:t>kernel</a:t>
            </a:r>
            <a:r>
              <a:rPr lang="fr-FR" dirty="0" smtClean="0">
                <a:solidFill>
                  <a:srgbClr val="FF0000"/>
                </a:solidFill>
              </a:rPr>
              <a:t> </a:t>
            </a:r>
            <a:r>
              <a:rPr lang="fr-FR" dirty="0" err="1" smtClean="0">
                <a:solidFill>
                  <a:srgbClr val="FF0000"/>
                </a:solidFill>
              </a:rPr>
              <a:t>function</a:t>
            </a:r>
            <a:r>
              <a:rPr lang="fr-FR" dirty="0" smtClean="0"/>
              <a:t>) </a:t>
            </a:r>
            <a:r>
              <a:rPr lang="fr-FR" dirty="0" smtClean="0">
                <a:solidFill>
                  <a:srgbClr val="FF0000"/>
                </a:solidFill>
                <a:sym typeface="Wingdings" panose="05000000000000000000" pitchFamily="2" charset="2"/>
              </a:rPr>
              <a:t></a:t>
            </a:r>
            <a:r>
              <a:rPr lang="fr-FR" dirty="0" smtClean="0">
                <a:sym typeface="Wingdings" panose="05000000000000000000" pitchFamily="2" charset="2"/>
              </a:rPr>
              <a:t> V</a:t>
            </a:r>
            <a:r>
              <a:rPr lang="fr-FR" dirty="0" smtClean="0"/>
              <a:t>a servir d’intermédiaire entre les deux espaces. </a:t>
            </a:r>
          </a:p>
          <a:p>
            <a:pPr>
              <a:buFont typeface="Wingdings" panose="05000000000000000000" pitchFamily="2" charset="2"/>
              <a:buChar char="q"/>
            </a:pPr>
            <a:r>
              <a:rPr lang="fr-FR" dirty="0" smtClean="0"/>
              <a:t> Prenons </a:t>
            </a:r>
            <a:r>
              <a:rPr lang="fr-FR" dirty="0"/>
              <a:t>par exemple comme fonction noyau la fonction cube (f(x) = x^3</a:t>
            </a:r>
            <a:r>
              <a:rPr lang="fr-FR" dirty="0" smtClean="0"/>
              <a:t>).</a:t>
            </a:r>
          </a:p>
          <a:p>
            <a:pPr>
              <a:buFont typeface="Wingdings" panose="05000000000000000000" pitchFamily="2" charset="2"/>
              <a:buChar char="q"/>
            </a:pPr>
            <a:r>
              <a:rPr lang="fr-FR" dirty="0" smtClean="0"/>
              <a:t> Si </a:t>
            </a:r>
            <a:r>
              <a:rPr lang="fr-FR" dirty="0"/>
              <a:t>l’on note f la fonction noyau, pour chaque observation x, on place un point de coordonnées (x, f(x)) dans le plan.  </a:t>
            </a:r>
            <a:endParaRPr lang="en-US" dirty="0"/>
          </a:p>
        </p:txBody>
      </p:sp>
      <p:pic>
        <p:nvPicPr>
          <p:cNvPr id="8" name="Espace réservé du contenu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42476" y="1776432"/>
            <a:ext cx="4405886" cy="2296035"/>
          </a:xfrm>
        </p:spPr>
      </p:pic>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2B522879-D5EA-4998-A890-48DBABBB57DE}" type="slidenum">
              <a:rPr lang="en-US" smtClean="0"/>
              <a:t>5</a:t>
            </a:fld>
            <a:endParaRPr lang="en-US"/>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672" y="4116517"/>
            <a:ext cx="4282811" cy="1835449"/>
          </a:xfrm>
          <a:prstGeom prst="rect">
            <a:avLst/>
          </a:prstGeom>
        </p:spPr>
      </p:pic>
      <p:sp>
        <p:nvSpPr>
          <p:cNvPr id="10" name="ZoneTexte 9"/>
          <p:cNvSpPr txBox="1"/>
          <p:nvPr/>
        </p:nvSpPr>
        <p:spPr>
          <a:xfrm>
            <a:off x="8677025" y="5996016"/>
            <a:ext cx="2192867" cy="646331"/>
          </a:xfrm>
          <a:prstGeom prst="rect">
            <a:avLst/>
          </a:prstGeom>
          <a:noFill/>
        </p:spPr>
        <p:txBody>
          <a:bodyPr wrap="square" rtlCol="0">
            <a:spAutoFit/>
          </a:bodyPr>
          <a:lstStyle/>
          <a:p>
            <a:r>
              <a:rPr lang="fr-FR" dirty="0"/>
              <a:t>Figure </a:t>
            </a:r>
            <a:r>
              <a:rPr lang="fr-FR" dirty="0" smtClean="0"/>
              <a:t>7</a:t>
            </a:r>
            <a:endParaRPr lang="en-US" dirty="0"/>
          </a:p>
          <a:p>
            <a:endParaRPr lang="en-US" dirty="0"/>
          </a:p>
        </p:txBody>
      </p:sp>
    </p:spTree>
    <p:extLst>
      <p:ext uri="{BB962C8B-B14F-4D97-AF65-F5344CB8AC3E}">
        <p14:creationId xmlns:p14="http://schemas.microsoft.com/office/powerpoint/2010/main" val="4178013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solidFill>
                  <a:schemeClr val="tx2">
                    <a:lumMod val="75000"/>
                  </a:schemeClr>
                </a:solidFill>
              </a:rPr>
              <a:t>		Support Vector Machines</a:t>
            </a:r>
            <a:endParaRPr lang="en-US" dirty="0"/>
          </a:p>
        </p:txBody>
      </p:sp>
      <p:pic>
        <p:nvPicPr>
          <p:cNvPr id="8" name="Espace réservé du contenu 7"/>
          <p:cNvPicPr>
            <a:picLocks noGrp="1" noChangeAspect="1"/>
          </p:cNvPicPr>
          <p:nvPr>
            <p:ph idx="1"/>
          </p:nvPr>
        </p:nvPicPr>
        <p:blipFill>
          <a:blip r:embed="rId2"/>
          <a:stretch>
            <a:fillRect/>
          </a:stretch>
        </p:blipFill>
        <p:spPr>
          <a:xfrm>
            <a:off x="1378371" y="2590799"/>
            <a:ext cx="9348896" cy="3200401"/>
          </a:xfrm>
          <a:prstGeom prst="rect">
            <a:avLst/>
          </a:prstGeom>
        </p:spPr>
      </p:pic>
      <p:sp>
        <p:nvSpPr>
          <p:cNvPr id="4" name="Espace réservé du pied de page 3"/>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B522879-D5EA-4998-A890-48DBABBB57DE}" type="slidenum">
              <a:rPr lang="en-US" smtClean="0"/>
              <a:t>6</a:t>
            </a:fld>
            <a:endParaRPr lang="en-US"/>
          </a:p>
        </p:txBody>
      </p:sp>
      <p:sp>
        <p:nvSpPr>
          <p:cNvPr id="9" name="Rectangle 8"/>
          <p:cNvSpPr/>
          <p:nvPr/>
        </p:nvSpPr>
        <p:spPr>
          <a:xfrm>
            <a:off x="1276771" y="1948313"/>
            <a:ext cx="10051629" cy="369332"/>
          </a:xfrm>
          <a:prstGeom prst="rect">
            <a:avLst/>
          </a:prstGeom>
        </p:spPr>
        <p:txBody>
          <a:bodyPr wrap="square">
            <a:spAutoFit/>
          </a:bodyPr>
          <a:lstStyle/>
          <a:p>
            <a:r>
              <a:rPr lang="fr-FR" dirty="0">
                <a:solidFill>
                  <a:srgbClr val="000000"/>
                </a:solidFill>
                <a:latin typeface="Metropolis"/>
              </a:rPr>
              <a:t>Le jeu de données projeté est maintenant séparable comme le montre l’image suivante</a:t>
            </a:r>
            <a:endParaRPr lang="en-US" dirty="0"/>
          </a:p>
        </p:txBody>
      </p:sp>
      <p:sp>
        <p:nvSpPr>
          <p:cNvPr id="10" name="ZoneTexte 9"/>
          <p:cNvSpPr txBox="1"/>
          <p:nvPr/>
        </p:nvSpPr>
        <p:spPr>
          <a:xfrm>
            <a:off x="5698068" y="5791200"/>
            <a:ext cx="1447800" cy="369332"/>
          </a:xfrm>
          <a:prstGeom prst="rect">
            <a:avLst/>
          </a:prstGeom>
          <a:noFill/>
        </p:spPr>
        <p:txBody>
          <a:bodyPr wrap="square" rtlCol="0">
            <a:spAutoFit/>
          </a:bodyPr>
          <a:lstStyle/>
          <a:p>
            <a:r>
              <a:rPr lang="fr-FR" dirty="0"/>
              <a:t>Figure 8</a:t>
            </a:r>
            <a:endParaRPr lang="en-US" dirty="0"/>
          </a:p>
        </p:txBody>
      </p:sp>
    </p:spTree>
    <p:extLst>
      <p:ext uri="{BB962C8B-B14F-4D97-AF65-F5344CB8AC3E}">
        <p14:creationId xmlns:p14="http://schemas.microsoft.com/office/powerpoint/2010/main" val="2772668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chemeClr val="tx2">
                    <a:lumMod val="75000"/>
                  </a:schemeClr>
                </a:solidFill>
              </a:rPr>
              <a:t>	Kernel </a:t>
            </a:r>
            <a:r>
              <a:rPr lang="en-US" b="1" dirty="0">
                <a:solidFill>
                  <a:schemeClr val="tx2">
                    <a:lumMod val="75000"/>
                  </a:schemeClr>
                </a:solidFill>
              </a:rPr>
              <a:t>Principal Component Analysis</a:t>
            </a:r>
            <a:endParaRPr lang="en-US" dirty="0"/>
          </a:p>
        </p:txBody>
      </p:sp>
      <p:sp>
        <p:nvSpPr>
          <p:cNvPr id="3" name="Espace réservé du contenu 2"/>
          <p:cNvSpPr>
            <a:spLocks noGrp="1"/>
          </p:cNvSpPr>
          <p:nvPr>
            <p:ph sz="half" idx="1"/>
          </p:nvPr>
        </p:nvSpPr>
        <p:spPr/>
        <p:txBody>
          <a:bodyPr/>
          <a:lstStyle/>
          <a:p>
            <a:pPr>
              <a:buFont typeface="Wingdings" panose="05000000000000000000" pitchFamily="2" charset="2"/>
              <a:buChar char="q"/>
            </a:pPr>
            <a:r>
              <a:rPr lang="fr-FR" dirty="0" smtClean="0"/>
              <a:t> Analyse </a:t>
            </a:r>
            <a:r>
              <a:rPr lang="fr-FR" dirty="0"/>
              <a:t>en composantes principales du noyau (KPCA) est une technique de réduction de dimensionnalité non linéaire</a:t>
            </a:r>
            <a:r>
              <a:rPr lang="fr-FR" dirty="0" smtClean="0"/>
              <a:t>.</a:t>
            </a:r>
          </a:p>
          <a:p>
            <a:pPr>
              <a:buFont typeface="Wingdings" panose="05000000000000000000" pitchFamily="2" charset="2"/>
              <a:buChar char="q"/>
            </a:pPr>
            <a:r>
              <a:rPr lang="fr-FR" dirty="0" smtClean="0"/>
              <a:t>  </a:t>
            </a:r>
            <a:r>
              <a:rPr lang="fr-FR" dirty="0"/>
              <a:t>Il s’agit d’une extension de l’analyse en composantes principales (PCA) - qui est une technique de réduction de la dimensionnalité linéaire - utilisant des méthodes de noyau</a:t>
            </a:r>
            <a:r>
              <a:rPr lang="fr-FR" dirty="0" smtClean="0"/>
              <a:t>.</a:t>
            </a:r>
          </a:p>
          <a:p>
            <a:pPr>
              <a:buFont typeface="Wingdings" panose="05000000000000000000" pitchFamily="2" charset="2"/>
              <a:buChar char="q"/>
            </a:pPr>
            <a:r>
              <a:rPr lang="fr-FR" dirty="0" smtClean="0"/>
              <a:t> Dans </a:t>
            </a:r>
            <a:r>
              <a:rPr lang="fr-FR" dirty="0"/>
              <a:t>la figure </a:t>
            </a:r>
            <a:r>
              <a:rPr lang="fr-FR" dirty="0" smtClean="0"/>
              <a:t>9, PCA </a:t>
            </a:r>
            <a:r>
              <a:rPr lang="fr-FR" dirty="0"/>
              <a:t>recherchera la surface qui traversera les données en forme de S avec une erreur de reconstruction minimale, mais quelle que soit la surface que nous choisissons, il y aura une certaine perte d’informations</a:t>
            </a:r>
            <a:endParaRPr lang="en-US" dirty="0"/>
          </a:p>
        </p:txBody>
      </p:sp>
      <p:sp>
        <p:nvSpPr>
          <p:cNvPr id="4" name="Espace réservé du contenu 3"/>
          <p:cNvSpPr>
            <a:spLocks noGrp="1"/>
          </p:cNvSpPr>
          <p:nvPr>
            <p:ph sz="half" idx="2"/>
          </p:nvPr>
        </p:nvSpPr>
        <p:spPr/>
        <p:txBody>
          <a:bodyPr/>
          <a:lstStyle/>
          <a:p>
            <a:r>
              <a:rPr lang="fr-FR" dirty="0" smtClean="0"/>
              <a:t>.</a:t>
            </a:r>
            <a:endParaRPr lang="en-US" dirty="0"/>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B522879-D5EA-4998-A890-48DBABBB57DE}" type="slidenum">
              <a:rPr lang="en-US" smtClean="0"/>
              <a:t>7</a:t>
            </a:fld>
            <a:endParaRPr lang="en-US"/>
          </a:p>
        </p:txBody>
      </p:sp>
      <p:pic>
        <p:nvPicPr>
          <p:cNvPr id="7" name="Image 6"/>
          <p:cNvPicPr>
            <a:picLocks noChangeAspect="1"/>
          </p:cNvPicPr>
          <p:nvPr/>
        </p:nvPicPr>
        <p:blipFill>
          <a:blip r:embed="rId2"/>
          <a:stretch>
            <a:fillRect/>
          </a:stretch>
        </p:blipFill>
        <p:spPr>
          <a:xfrm>
            <a:off x="6705600" y="1863465"/>
            <a:ext cx="4810762" cy="3894950"/>
          </a:xfrm>
          <a:prstGeom prst="rect">
            <a:avLst/>
          </a:prstGeom>
        </p:spPr>
      </p:pic>
      <p:sp>
        <p:nvSpPr>
          <p:cNvPr id="8" name="ZoneTexte 7"/>
          <p:cNvSpPr txBox="1"/>
          <p:nvPr/>
        </p:nvSpPr>
        <p:spPr>
          <a:xfrm>
            <a:off x="8550024" y="5879255"/>
            <a:ext cx="2700867" cy="369332"/>
          </a:xfrm>
          <a:prstGeom prst="rect">
            <a:avLst/>
          </a:prstGeom>
          <a:noFill/>
        </p:spPr>
        <p:txBody>
          <a:bodyPr wrap="square" rtlCol="0">
            <a:spAutoFit/>
          </a:bodyPr>
          <a:lstStyle/>
          <a:p>
            <a:r>
              <a:rPr lang="fr-FR" dirty="0"/>
              <a:t>Figure 9</a:t>
            </a:r>
            <a:endParaRPr lang="en-US" dirty="0"/>
          </a:p>
        </p:txBody>
      </p:sp>
    </p:spTree>
    <p:extLst>
      <p:ext uri="{BB962C8B-B14F-4D97-AF65-F5344CB8AC3E}">
        <p14:creationId xmlns:p14="http://schemas.microsoft.com/office/powerpoint/2010/main" val="384975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US" b="1" dirty="0">
                <a:solidFill>
                  <a:schemeClr val="tx2">
                    <a:lumMod val="75000"/>
                  </a:schemeClr>
                </a:solidFill>
              </a:rPr>
              <a:t> </a:t>
            </a:r>
            <a:r>
              <a:rPr lang="en-US" b="1" dirty="0" smtClean="0">
                <a:solidFill>
                  <a:schemeClr val="tx2">
                    <a:lumMod val="75000"/>
                  </a:schemeClr>
                </a:solidFill>
              </a:rPr>
              <a:t>    Kernel </a:t>
            </a:r>
            <a:r>
              <a:rPr lang="en-US" b="1" dirty="0">
                <a:solidFill>
                  <a:schemeClr val="tx2">
                    <a:lumMod val="75000"/>
                  </a:schemeClr>
                </a:solidFill>
              </a:rPr>
              <a:t>Principal Component Analysis</a:t>
            </a:r>
            <a:endParaRPr lang="en-US" dirty="0"/>
          </a:p>
        </p:txBody>
      </p:sp>
      <p:sp>
        <p:nvSpPr>
          <p:cNvPr id="3" name="Espace réservé du contenu 2"/>
          <p:cNvSpPr>
            <a:spLocks noGrp="1"/>
          </p:cNvSpPr>
          <p:nvPr>
            <p:ph idx="1"/>
          </p:nvPr>
        </p:nvSpPr>
        <p:spPr>
          <a:xfrm>
            <a:off x="1004147" y="2328333"/>
            <a:ext cx="10058400" cy="2871894"/>
          </a:xfrm>
        </p:spPr>
        <p:txBody>
          <a:bodyPr>
            <a:normAutofit lnSpcReduction="10000"/>
          </a:bodyPr>
          <a:lstStyle/>
          <a:p>
            <a:pPr>
              <a:buFont typeface="Wingdings" panose="05000000000000000000" pitchFamily="2" charset="2"/>
              <a:buChar char="q"/>
            </a:pPr>
            <a:r>
              <a:rPr lang="fr-FR" dirty="0" smtClean="0"/>
              <a:t> </a:t>
            </a:r>
            <a:r>
              <a:rPr lang="fr-FR" sz="2400" dirty="0" smtClean="0"/>
              <a:t>L’idée </a:t>
            </a:r>
            <a:r>
              <a:rPr lang="fr-FR" sz="2400" dirty="0"/>
              <a:t>de KPCA repose sur l’intuition que de nombreux ensembles de données, qui ne sont pas séparables linéairement dans leur espace, peuvent être rendus séparables linéairement en les projetant dans un espace de dimension supérieure</a:t>
            </a:r>
            <a:r>
              <a:rPr lang="fr-FR" sz="2400" dirty="0" smtClean="0"/>
              <a:t>.</a:t>
            </a:r>
          </a:p>
          <a:p>
            <a:pPr>
              <a:buFont typeface="Wingdings" panose="05000000000000000000" pitchFamily="2" charset="2"/>
              <a:buChar char="q"/>
            </a:pPr>
            <a:r>
              <a:rPr lang="fr-FR" sz="2400" dirty="0" smtClean="0"/>
              <a:t> La </a:t>
            </a:r>
            <a:r>
              <a:rPr lang="fr-FR" sz="2400" dirty="0"/>
              <a:t>technique KPCA est une méthode basée sur les noyaux et ses performances dépendent alors grandement du choix de la fonction noyau k. Les noyaux </a:t>
            </a:r>
            <a:r>
              <a:rPr lang="fr-FR" sz="2400" dirty="0" smtClean="0"/>
              <a:t>classiquement </a:t>
            </a:r>
            <a:r>
              <a:rPr lang="fr-FR" sz="2400" dirty="0"/>
              <a:t>utilisés sont le noyau linéaire (cela revient alors à effectuer une AC classique), le noyau polynomial ou encore le noyau gaussien</a:t>
            </a:r>
            <a:endParaRPr lang="en-US" sz="2400" dirty="0"/>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B522879-D5EA-4998-A890-48DBABBB57DE}" type="slidenum">
              <a:rPr lang="en-US" smtClean="0"/>
              <a:t>8</a:t>
            </a:fld>
            <a:endParaRPr lang="en-US"/>
          </a:p>
        </p:txBody>
      </p:sp>
    </p:spTree>
    <p:extLst>
      <p:ext uri="{BB962C8B-B14F-4D97-AF65-F5344CB8AC3E}">
        <p14:creationId xmlns:p14="http://schemas.microsoft.com/office/powerpoint/2010/main" val="231037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68680" y="227337"/>
            <a:ext cx="10058400" cy="1450757"/>
          </a:xfrm>
        </p:spPr>
        <p:txBody>
          <a:bodyPr/>
          <a:lstStyle/>
          <a:p>
            <a:r>
              <a:rPr lang="en-US" b="1" dirty="0" smtClean="0">
                <a:solidFill>
                  <a:schemeClr val="tx2">
                    <a:lumMod val="75000"/>
                  </a:schemeClr>
                </a:solidFill>
              </a:rPr>
              <a:t>	Kernel </a:t>
            </a:r>
            <a:r>
              <a:rPr lang="en-US" b="1" dirty="0">
                <a:solidFill>
                  <a:schemeClr val="tx2">
                    <a:lumMod val="75000"/>
                  </a:schemeClr>
                </a:solidFill>
              </a:rPr>
              <a:t>Principal Component Analysis</a:t>
            </a:r>
            <a:endParaRPr lang="en-US" dirty="0"/>
          </a:p>
        </p:txBody>
      </p:sp>
      <p:sp>
        <p:nvSpPr>
          <p:cNvPr id="3" name="Espace réservé du contenu 2"/>
          <p:cNvSpPr>
            <a:spLocks noGrp="1"/>
          </p:cNvSpPr>
          <p:nvPr>
            <p:ph idx="1"/>
          </p:nvPr>
        </p:nvSpPr>
        <p:spPr>
          <a:xfrm>
            <a:off x="1097280" y="2819400"/>
            <a:ext cx="10058400" cy="3049694"/>
          </a:xfrm>
        </p:spPr>
        <p:txBody>
          <a:bodyPr/>
          <a:lstStyle/>
          <a:p>
            <a:pPr>
              <a:buFont typeface="Wingdings" panose="05000000000000000000" pitchFamily="2" charset="2"/>
              <a:buChar char="q"/>
            </a:pPr>
            <a:r>
              <a:rPr lang="fr-FR" dirty="0" smtClean="0"/>
              <a:t> </a:t>
            </a:r>
            <a:r>
              <a:rPr lang="fr-FR" sz="2400" dirty="0" smtClean="0"/>
              <a:t>L’Analyse </a:t>
            </a:r>
            <a:r>
              <a:rPr lang="fr-FR" sz="2400" dirty="0"/>
              <a:t>en Composantes Principales à Noyaux a été appliquée avec succès à plusieurs problèmes comme la reconnaissance de la parole </a:t>
            </a:r>
            <a:r>
              <a:rPr lang="fr-FR" sz="2400" dirty="0" smtClean="0"/>
              <a:t> </a:t>
            </a:r>
            <a:r>
              <a:rPr lang="fr-FR" sz="2400" dirty="0"/>
              <a:t>ou la détection de nouveaux éléments d’un ensemble </a:t>
            </a:r>
            <a:r>
              <a:rPr lang="fr-FR" sz="2400" dirty="0" smtClean="0"/>
              <a:t>.</a:t>
            </a:r>
          </a:p>
          <a:p>
            <a:pPr>
              <a:buFont typeface="Wingdings" panose="05000000000000000000" pitchFamily="2" charset="2"/>
              <a:buChar char="q"/>
            </a:pPr>
            <a:r>
              <a:rPr lang="fr-FR" sz="2400" dirty="0" smtClean="0"/>
              <a:t> </a:t>
            </a:r>
            <a:r>
              <a:rPr lang="fr-FR" sz="2400" dirty="0"/>
              <a:t>Un gros défaut de l’Analyse en Composantes Principales à noyaux est que la taille de la matrice de noyaux est le carré du nombre d’échantillons de l’ensemble d’apprentissage ce qui peut rapidement être prohibitif</a:t>
            </a:r>
            <a:r>
              <a:rPr lang="fr-FR" dirty="0"/>
              <a:t>. </a:t>
            </a:r>
            <a:endParaRPr lang="en-US" dirty="0"/>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2B522879-D5EA-4998-A890-48DBABBB57DE}" type="slidenum">
              <a:rPr lang="en-US" smtClean="0"/>
              <a:t>9</a:t>
            </a:fld>
            <a:endParaRPr lang="en-US"/>
          </a:p>
        </p:txBody>
      </p:sp>
    </p:spTree>
    <p:extLst>
      <p:ext uri="{BB962C8B-B14F-4D97-AF65-F5344CB8AC3E}">
        <p14:creationId xmlns:p14="http://schemas.microsoft.com/office/powerpoint/2010/main" val="1911261314"/>
      </p:ext>
    </p:extLst>
  </p:cSld>
  <p:clrMapOvr>
    <a:masterClrMapping/>
  </p:clrMapOvr>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949</TotalTime>
  <Words>440</Words>
  <Application>Microsoft Office PowerPoint</Application>
  <PresentationFormat>Grand écran</PresentationFormat>
  <Paragraphs>57</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Calibri</vt:lpstr>
      <vt:lpstr>Calibri Light</vt:lpstr>
      <vt:lpstr>inherit</vt:lpstr>
      <vt:lpstr>Metropolis</vt:lpstr>
      <vt:lpstr>Wingdings</vt:lpstr>
      <vt:lpstr>Rétrospective</vt:lpstr>
      <vt:lpstr>    Support Vector Machines Kernel Principal Component Analysis</vt:lpstr>
      <vt:lpstr>  Support Vector Machines</vt:lpstr>
      <vt:lpstr>  Support Vector Machines</vt:lpstr>
      <vt:lpstr>  Support Vector Machines</vt:lpstr>
      <vt:lpstr>        Support Vector Machines </vt:lpstr>
      <vt:lpstr>  Support Vector Machines</vt:lpstr>
      <vt:lpstr> Kernel Principal Component Analysis</vt:lpstr>
      <vt:lpstr>     Kernel Principal Component Analysis</vt:lpstr>
      <vt:lpstr> Kernel Principal Component Analysis</vt:lpstr>
      <vt:lpstr>    Références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52</cp:revision>
  <dcterms:created xsi:type="dcterms:W3CDTF">2021-11-30T15:31:11Z</dcterms:created>
  <dcterms:modified xsi:type="dcterms:W3CDTF">2021-12-20T16:48:11Z</dcterms:modified>
</cp:coreProperties>
</file>