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1398" r:id="rId2"/>
    <p:sldId id="1399" r:id="rId3"/>
    <p:sldId id="1804" r:id="rId4"/>
    <p:sldId id="1404" r:id="rId5"/>
    <p:sldId id="1405" r:id="rId6"/>
    <p:sldId id="1809" r:id="rId7"/>
    <p:sldId id="1406" r:id="rId8"/>
    <p:sldId id="1807" r:id="rId9"/>
    <p:sldId id="1407" r:id="rId10"/>
    <p:sldId id="1810" r:id="rId11"/>
    <p:sldId id="1808" r:id="rId12"/>
    <p:sldId id="1408" r:id="rId13"/>
    <p:sldId id="1811" r:id="rId14"/>
    <p:sldId id="1812" r:id="rId15"/>
    <p:sldId id="1803" r:id="rId16"/>
    <p:sldId id="1790" r:id="rId17"/>
    <p:sldId id="1813" r:id="rId18"/>
    <p:sldId id="1745" r:id="rId19"/>
    <p:sldId id="1814" r:id="rId20"/>
    <p:sldId id="1815" r:id="rId21"/>
    <p:sldId id="1816" r:id="rId22"/>
    <p:sldId id="1817" r:id="rId23"/>
    <p:sldId id="1396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1C874CC-288D-4034-9298-B5572854118E}">
          <p14:sldIdLst>
            <p14:sldId id="1398"/>
          </p14:sldIdLst>
        </p14:section>
        <p14:section name="需求分析" id="{049C52BC-C987-4CC9-A93A-822A48C7A4C3}">
          <p14:sldIdLst>
            <p14:sldId id="1399"/>
            <p14:sldId id="1804"/>
            <p14:sldId id="1404"/>
            <p14:sldId id="1405"/>
            <p14:sldId id="1809"/>
            <p14:sldId id="1406"/>
            <p14:sldId id="1807"/>
            <p14:sldId id="1407"/>
            <p14:sldId id="1810"/>
            <p14:sldId id="1808"/>
          </p14:sldIdLst>
        </p14:section>
        <p14:section name="系統分析" id="{EFA9FE12-F7FD-4033-828B-33A2C8B5ED9B}">
          <p14:sldIdLst>
            <p14:sldId id="1408"/>
            <p14:sldId id="1811"/>
            <p14:sldId id="1812"/>
            <p14:sldId id="1803"/>
            <p14:sldId id="1790"/>
            <p14:sldId id="1813"/>
          </p14:sldIdLst>
        </p14:section>
        <p14:section name="API" id="{066993AE-89A5-428F-AF98-E16353E98036}">
          <p14:sldIdLst>
            <p14:sldId id="1745"/>
            <p14:sldId id="1814"/>
            <p14:sldId id="1815"/>
            <p14:sldId id="1816"/>
            <p14:sldId id="1817"/>
          </p14:sldIdLst>
        </p14:section>
        <p14:section name="問題紀錄" id="{D71077BB-9346-4BB7-9137-6E6890250CB2}">
          <p14:sldIdLst>
            <p14:sldId id="13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6B9C2-8CBA-466A-AF0E-975D77387BB5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2EB12-D8C3-4565-970E-E4564FBE40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71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2EB12-D8C3-4565-970E-E4564FBE40D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13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38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16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475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075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253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714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247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689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330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649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106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6DB1E62-041B-47B5-8407-B11F18F7E90B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76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C4960A-08AB-46D4-AAFB-8C524707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68537"/>
            <a:ext cx="10515600" cy="1160463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機器學習與實作</a:t>
            </a:r>
            <a:br>
              <a:rPr lang="en-US" altLang="zh-TW" dirty="0"/>
            </a:br>
            <a:r>
              <a:rPr lang="zh-TW" altLang="en-US" sz="4000" dirty="0"/>
              <a:t>打磚塊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495181-344B-4DCD-A637-346A91B6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EF87202C-A0A6-886E-6139-8E4126AED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/>
                </a:solidFill>
              </a:rPr>
              <a:t>組員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侯勝發、溫世新、顧和庭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3751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2300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(2)AI</a:t>
            </a:r>
            <a:r>
              <a:rPr lang="zh-TW" altLang="en-US" sz="200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可以接到球</a:t>
            </a:r>
            <a:r>
              <a:rPr lang="en-US" altLang="zh-TW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en-US" sz="200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次以上</a:t>
            </a:r>
            <a:endParaRPr lang="en-US" altLang="zh-TW" sz="2000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實驗情境 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使用訓練用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內建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地圖 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使用測試用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自訂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地圖</a:t>
            </a:r>
            <a:endParaRPr lang="en-US" altLang="zh-TW" dirty="0">
              <a:solidFill>
                <a:srgbClr val="202122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實驗設計  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載入訓練完的模型或重頭開始訓練新模型，並通過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開始遊玩，完成訓練後，使用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自動跑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次，並紀錄下每次接球次數，最後進行確認。</a:t>
            </a:r>
            <a:endParaRPr lang="zh-TW" altLang="en-US" sz="36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000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1460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1844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en-US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模型預測時間小於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0.033(s/frame)</a:t>
            </a:r>
            <a:endParaRPr lang="en-US" altLang="zh-TW" sz="2000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實驗情境 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使用訓練用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內建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地圖 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使用測試用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自訂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地圖</a:t>
            </a:r>
            <a:endParaRPr lang="zh-TW" altLang="en-US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實驗設計 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載入訓練完的模型或重頭開始訓練新模型，並通過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開始遊玩，完成訓練後，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確認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進行遊玩時是否流暢，並紀錄每幀預測時間。</a:t>
            </a:r>
            <a:endParaRPr lang="en-US" altLang="zh-TW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4D2563-79B5-D68B-91FA-F185DB147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23" y="3406797"/>
            <a:ext cx="3077004" cy="214342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3851659-0076-1017-15CA-0B45ABAD4C41}"/>
              </a:ext>
            </a:extLst>
          </p:cNvPr>
          <p:cNvSpPr txBox="1"/>
          <p:nvPr/>
        </p:nvSpPr>
        <p:spPr>
          <a:xfrm>
            <a:off x="4329327" y="4353301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若預測時間過長，將導致指令與畫面產生延遲</a:t>
            </a:r>
            <a:endParaRPr lang="en-US" altLang="zh-TW" sz="16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32470FE-9DCC-65AD-B5DD-DB9F44CE48D0}"/>
              </a:ext>
            </a:extLst>
          </p:cNvPr>
          <p:cNvSpPr/>
          <p:nvPr/>
        </p:nvSpPr>
        <p:spPr>
          <a:xfrm>
            <a:off x="1252323" y="3579019"/>
            <a:ext cx="3077004" cy="159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BCEE9ED-FC16-5388-059F-275066EC096E}"/>
              </a:ext>
            </a:extLst>
          </p:cNvPr>
          <p:cNvSpPr/>
          <p:nvPr/>
        </p:nvSpPr>
        <p:spPr>
          <a:xfrm>
            <a:off x="1252323" y="3910785"/>
            <a:ext cx="3077004" cy="159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A8AEC81-3C58-4099-EBCC-E238656E9469}"/>
              </a:ext>
            </a:extLst>
          </p:cNvPr>
          <p:cNvSpPr/>
          <p:nvPr/>
        </p:nvSpPr>
        <p:spPr>
          <a:xfrm>
            <a:off x="1252323" y="4385148"/>
            <a:ext cx="3077004" cy="159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50A0B99-5DE0-E325-DA06-90B27AB03492}"/>
              </a:ext>
            </a:extLst>
          </p:cNvPr>
          <p:cNvSpPr/>
          <p:nvPr/>
        </p:nvSpPr>
        <p:spPr>
          <a:xfrm>
            <a:off x="1252323" y="4877603"/>
            <a:ext cx="3077004" cy="159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9A6B59E-8AA8-486E-89B4-6321E06DC5EF}"/>
              </a:ext>
            </a:extLst>
          </p:cNvPr>
          <p:cNvSpPr/>
          <p:nvPr/>
        </p:nvSpPr>
        <p:spPr>
          <a:xfrm>
            <a:off x="1252323" y="5376783"/>
            <a:ext cx="3077004" cy="159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966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專案架構</a:t>
            </a:r>
            <a:r>
              <a:rPr lang="en-US" altLang="zh-TW" dirty="0"/>
              <a:t>(04/24)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100E61E-7276-4556-A739-0DFBB6A14361}"/>
              </a:ext>
            </a:extLst>
          </p:cNvPr>
          <p:cNvSpPr txBox="1"/>
          <p:nvPr/>
        </p:nvSpPr>
        <p:spPr>
          <a:xfrm>
            <a:off x="838200" y="1085125"/>
            <a:ext cx="105156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Breakdown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BB9157-B4E2-D14A-6CAF-47DBE8644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6760" y="1731110"/>
            <a:ext cx="10607040" cy="416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213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專案架構</a:t>
            </a:r>
            <a:r>
              <a:rPr lang="en-US" altLang="zh-TW" dirty="0"/>
              <a:t>(05/08)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100E61E-7276-4556-A739-0DFBB6A14361}"/>
              </a:ext>
            </a:extLst>
          </p:cNvPr>
          <p:cNvSpPr txBox="1"/>
          <p:nvPr/>
        </p:nvSpPr>
        <p:spPr>
          <a:xfrm>
            <a:off x="838200" y="1085125"/>
            <a:ext cx="105156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Breakdown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BB9157-B4E2-D14A-6CAF-47DBE8644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78595" y="1731109"/>
            <a:ext cx="6543369" cy="416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963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專案架構</a:t>
            </a:r>
            <a:r>
              <a:rPr lang="en-US" altLang="zh-TW" dirty="0"/>
              <a:t>(05/08)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100E61E-7276-4556-A739-0DFBB6A14361}"/>
              </a:ext>
            </a:extLst>
          </p:cNvPr>
          <p:cNvSpPr txBox="1"/>
          <p:nvPr/>
        </p:nvSpPr>
        <p:spPr>
          <a:xfrm>
            <a:off x="838200" y="1085125"/>
            <a:ext cx="105156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Breakdown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DC74826-AE94-DC07-693A-C62749391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29752" y="2351101"/>
            <a:ext cx="8532495" cy="310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10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3C07EB-199A-03C6-B616-8553BAA70F20}"/>
              </a:ext>
            </a:extLst>
          </p:cNvPr>
          <p:cNvSpPr/>
          <p:nvPr/>
        </p:nvSpPr>
        <p:spPr>
          <a:xfrm>
            <a:off x="3289300" y="3924300"/>
            <a:ext cx="755650" cy="374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7F746F-01B0-6924-CF7A-943B58B3EF47}"/>
              </a:ext>
            </a:extLst>
          </p:cNvPr>
          <p:cNvSpPr txBox="1"/>
          <p:nvPr/>
        </p:nvSpPr>
        <p:spPr>
          <a:xfrm>
            <a:off x="838200" y="1085125"/>
            <a:ext cx="105156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3BEEB2-C321-91EA-BA09-77DE9DC38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2132727"/>
            <a:ext cx="12192000" cy="358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A13251C-D626-C4CC-511C-E339B9EB1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740543"/>
            <a:ext cx="3317585" cy="144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414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1F2D41A-377B-4934-EE57-A49471D14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031" y="1274524"/>
            <a:ext cx="7699937" cy="4871389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D55F1C5-EE80-C99C-EC7C-DA31D6390985}"/>
              </a:ext>
            </a:extLst>
          </p:cNvPr>
          <p:cNvSpPr txBox="1"/>
          <p:nvPr/>
        </p:nvSpPr>
        <p:spPr>
          <a:xfrm>
            <a:off x="838200" y="1085125"/>
            <a:ext cx="10515600" cy="1012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遊戲啟動、讀取模型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087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1F2D41A-377B-4934-EE57-A49471D14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6031" y="1805125"/>
            <a:ext cx="7699937" cy="4137368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D55F1C5-EE80-C99C-EC7C-DA31D6390985}"/>
              </a:ext>
            </a:extLst>
          </p:cNvPr>
          <p:cNvSpPr txBox="1"/>
          <p:nvPr/>
        </p:nvSpPr>
        <p:spPr>
          <a:xfrm>
            <a:off x="838200" y="1085125"/>
            <a:ext cx="10515600" cy="1012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遊戲結束、訓練模型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815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9AD19A2-2A67-25FC-97F1-1F361DCA1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706308"/>
              </p:ext>
            </p:extLst>
          </p:nvPr>
        </p:nvGraphicFramePr>
        <p:xfrm>
          <a:off x="2649681" y="2227994"/>
          <a:ext cx="6892637" cy="32918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08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model_load</a:t>
                      </a:r>
                      <a:endParaRPr lang="zh-TW" sz="18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</a:t>
                      </a:r>
                      <a:endParaRPr lang="zh-TW" sz="18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無</a:t>
                      </a:r>
                      <a:endParaRPr lang="zh-TW" sz="1800" b="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輸出</a:t>
                      </a:r>
                      <a:endParaRPr lang="zh-TW" sz="18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無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  <a:endParaRPr lang="zh-TW" sz="18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DIR</a:t>
                      </a: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 </a:t>
                      </a: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模型儲存資料夾</a:t>
                      </a:r>
                      <a:endParaRPr lang="en-US" alt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altLang="zh-TW" sz="1800" b="0" kern="1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 : </a:t>
                      </a:r>
                      <a:r>
                        <a:rPr lang="zh-TW" altLang="en-US" sz="1800" b="0" kern="1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模型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方法</a:t>
                      </a:r>
                      <a:endParaRPr lang="zh-TW" sz="1800" b="1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os.path.dirname</a:t>
                      </a:r>
                      <a:r>
                        <a:rPr lang="en-US" altLang="zh-TW" sz="1800" b="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pickle.load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情境</a:t>
                      </a:r>
                      <a:endParaRPr lang="zh-TW" sz="18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讀取資料夾中模型</a:t>
                      </a:r>
                      <a:r>
                        <a:rPr lang="en-US" altLang="zh-TW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(.pickle)</a:t>
                      </a: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，若檔案不存在則建立新模型。</a:t>
                      </a:r>
                      <a:endParaRPr lang="en-US" altLang="zh-TW" sz="1800" b="0" kern="100" dirty="0">
                        <a:effectLst/>
                        <a:latin typeface="Times New Roman" pitchFamily="18" charset="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kern="1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model_load</a:t>
            </a:r>
            <a:endParaRPr lang="zh-TW" altLang="en-US" sz="20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92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9AD19A2-2A67-25FC-97F1-1F361DCA1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605966"/>
              </p:ext>
            </p:extLst>
          </p:nvPr>
        </p:nvGraphicFramePr>
        <p:xfrm>
          <a:off x="2649681" y="2227994"/>
          <a:ext cx="6892637" cy="38404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08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model_save</a:t>
                      </a:r>
                      <a:endParaRPr lang="zh-TW" sz="18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</a:t>
                      </a:r>
                      <a:endParaRPr lang="zh-TW" sz="18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DIR(str)</a:t>
                      </a: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資料夾位置</a:t>
                      </a:r>
                      <a:endParaRPr lang="en-US" alt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features(list)</a:t>
                      </a: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準備儲存的特徵陣列</a:t>
                      </a:r>
                      <a:endParaRPr lang="zh-TW" sz="1800" b="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輸出</a:t>
                      </a:r>
                      <a:endParaRPr lang="zh-TW" sz="18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無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  <a:endParaRPr lang="zh-TW" sz="18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DIR(str)</a:t>
                      </a: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 </a:t>
                      </a: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模型儲存資料夾</a:t>
                      </a:r>
                      <a:endParaRPr lang="en-US" alt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model :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模型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targets(list) :</a:t>
                      </a: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預測結果陣列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features(list) :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特徵陣列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方法</a:t>
                      </a:r>
                      <a:endParaRPr lang="zh-TW" sz="1800" b="1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csv.writer</a:t>
                      </a:r>
                      <a:r>
                        <a:rPr lang="en-US" altLang="zh-TW" sz="1800" b="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pickle.dump</a:t>
                      </a:r>
                      <a:r>
                        <a:rPr lang="en-US" altLang="zh-TW" sz="1800" b="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情境</a:t>
                      </a:r>
                      <a:endParaRPr lang="zh-TW" sz="18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</a:t>
                      </a:r>
                      <a:r>
                        <a:rPr lang="en-US" altLang="zh-TW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.pickle</a:t>
                      </a: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儲存模型、特徵，並將特徵儲存成</a:t>
                      </a:r>
                      <a:r>
                        <a:rPr lang="en-US" altLang="zh-TW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csv</a:t>
                      </a: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以便觀察</a:t>
                      </a:r>
                      <a:endParaRPr lang="zh-TW" alt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kern="1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model_save</a:t>
            </a:r>
            <a:endParaRPr lang="zh-TW" altLang="en-US" sz="20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49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4752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功能需求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遊戲引擎</a:t>
            </a:r>
            <a:r>
              <a:rPr lang="en-US" altLang="zh-TW" b="1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打磚塊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Arkanoid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):</a:t>
            </a:r>
            <a:endParaRPr lang="en-US" altLang="zh-TW" b="1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螢幕上佈有若干層磚塊，一個球在螢幕上方的磚塊和牆壁、螢幕下方的移動短板和兩側牆壁之間來回彈，當球碰到磚塊時，球會反彈，而磚塊會消失。</a:t>
            </a: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要控制螢幕下方的板子，讓「球」通過撞擊消去所有的「磚塊」，球碰到螢幕底邊就會消失，所有的球消失則遊戲失敗。把磚塊全部消去就可以破關。</a:t>
            </a:r>
            <a:endParaRPr lang="en-US" altLang="zh-TW" b="0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遊戲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機制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endParaRPr lang="en-US" altLang="zh-TW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0" lvl="3" indent="-342900">
              <a:lnSpc>
                <a:spcPct val="150000"/>
              </a:lnSpc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發球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首次發球位置與方向決定初次路徑軌跡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0" lvl="3" indent="-342900">
              <a:lnSpc>
                <a:spcPct val="150000"/>
              </a:lnSpc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切球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球體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速度會因板子移動方向而改變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50000"/>
              </a:lnSpc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碰撞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球在移動中，下一幀會穿牆的時候，會移動至球的路徑與碰撞表面的交點。</a:t>
            </a:r>
          </a:p>
          <a:p>
            <a:pPr>
              <a:lnSpc>
                <a:spcPct val="150000"/>
              </a:lnSpc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4066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9AD19A2-2A67-25FC-97F1-1F361DCA1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428116"/>
              </p:ext>
            </p:extLst>
          </p:nvPr>
        </p:nvGraphicFramePr>
        <p:xfrm>
          <a:off x="2649681" y="2227994"/>
          <a:ext cx="6892637" cy="356616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08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feature_add</a:t>
                      </a:r>
                      <a:endParaRPr lang="zh-TW" sz="18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</a:t>
                      </a:r>
                      <a:endParaRPr lang="zh-TW" sz="18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DIR(str)</a:t>
                      </a: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資料夾位置</a:t>
                      </a:r>
                      <a:endParaRPr lang="en-US" alt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Feature(list)</a:t>
                      </a: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準備新增的特徵陣列</a:t>
                      </a:r>
                      <a:endParaRPr lang="zh-TW" sz="1800" b="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輸出</a:t>
                      </a:r>
                      <a:endParaRPr lang="zh-TW" sz="18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Temp(list)</a:t>
                      </a: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更新完畢的特徵陣列與預測結果</a:t>
                      </a:r>
                      <a:endParaRPr lang="zh-TW" altLang="zh-TW" sz="1800" b="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  <a:endParaRPr lang="zh-TW" sz="18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targets(list) :</a:t>
                      </a: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預測結果陣列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features(list) :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特徵陣列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方法</a:t>
                      </a:r>
                      <a:endParaRPr lang="zh-TW" sz="1800" b="1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pickle.load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append()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情境</a:t>
                      </a:r>
                      <a:endParaRPr lang="zh-TW" sz="18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通過讀取出舊特徵與預測結果，並新增新特徵與預測結果以便儲存。</a:t>
                      </a:r>
                      <a:endParaRPr lang="zh-TW" alt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kern="1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feature_add</a:t>
            </a:r>
            <a:endParaRPr lang="zh-TW" altLang="en-US" sz="20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99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9AD19A2-2A67-25FC-97F1-1F361DCA1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915860"/>
              </p:ext>
            </p:extLst>
          </p:nvPr>
        </p:nvGraphicFramePr>
        <p:xfrm>
          <a:off x="2649681" y="2227994"/>
          <a:ext cx="6892637" cy="32918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08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</a:t>
                      </a:r>
                      <a:endParaRPr lang="zh-TW" sz="18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</a:t>
                      </a:r>
                      <a:endParaRPr lang="zh-TW" sz="18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features</a:t>
                      </a:r>
                      <a:r>
                        <a:rPr lang="en-US" altLang="zh-TW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(list)</a:t>
                      </a: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特徵陣列</a:t>
                      </a:r>
                      <a:endParaRPr lang="en-US" alt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targets(list)</a:t>
                      </a: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預測結果陣列</a:t>
                      </a:r>
                      <a:endParaRPr lang="zh-TW" sz="1800" b="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輸出</a:t>
                      </a:r>
                      <a:endParaRPr lang="zh-TW" sz="18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無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  <a:endParaRPr lang="zh-TW" sz="18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model :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模型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方法</a:t>
                      </a:r>
                      <a:endParaRPr lang="zh-TW" sz="1800" b="1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DecisionTreeRegressor.fit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情境</a:t>
                      </a:r>
                      <a:endParaRPr lang="zh-TW" sz="18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使用決策樹訓練模型</a:t>
                      </a:r>
                      <a:endParaRPr lang="zh-TW" alt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</a:t>
            </a:r>
            <a:endParaRPr lang="zh-TW" altLang="en-US" sz="20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20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9AD19A2-2A67-25FC-97F1-1F361DCA1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265554"/>
              </p:ext>
            </p:extLst>
          </p:nvPr>
        </p:nvGraphicFramePr>
        <p:xfrm>
          <a:off x="2649681" y="2227994"/>
          <a:ext cx="6892637" cy="32918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08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</a:t>
                      </a:r>
                      <a:endParaRPr lang="zh-TW" sz="18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</a:t>
                      </a:r>
                      <a:endParaRPr lang="zh-TW" sz="18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features</a:t>
                      </a:r>
                      <a:r>
                        <a:rPr lang="en-US" altLang="zh-TW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(list)</a:t>
                      </a: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特徵陣列</a:t>
                      </a:r>
                      <a:endParaRPr lang="en-US" alt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輸出</a:t>
                      </a:r>
                      <a:endParaRPr lang="zh-TW" sz="18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target(int) : </a:t>
                      </a: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預測出結果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參數</a:t>
                      </a:r>
                      <a:endParaRPr lang="zh-TW" sz="18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model :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模型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endParaRPr lang="en-US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TW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方法</a:t>
                      </a:r>
                      <a:endParaRPr lang="zh-TW" sz="1800" b="1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DecisionTreeRegressor.predict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情境</a:t>
                      </a:r>
                      <a:endParaRPr lang="zh-TW" sz="1800" b="1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使用決策樹預測</a:t>
                      </a:r>
                      <a:endParaRPr lang="zh-TW" alt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predict</a:t>
            </a:r>
            <a:endParaRPr lang="zh-TW" altLang="en-US" sz="24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44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問題紀錄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8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3506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功能需求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zh-TW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ML</a:t>
            </a:r>
            <a:r>
              <a:rPr lang="zh-TW" altLang="en-US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-Decision Tree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樣本收集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3">
              <a:lnSpc>
                <a:spcPct val="150000"/>
              </a:lnSpc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透過玩家遊玩，收集遊戲狀態增加更多特徵數量</a:t>
            </a:r>
            <a:endParaRPr lang="en-US" altLang="zh-TW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3">
              <a:lnSpc>
                <a:spcPct val="150000"/>
              </a:lnSpc>
            </a:pPr>
            <a:r>
              <a:rPr lang="en-US" altLang="zh-TW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Features : 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球位置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x,y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、板子位置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、地圖狀況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磚塊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預測 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3">
              <a:lnSpc>
                <a:spcPct val="150000"/>
              </a:lnSpc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決策樹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，根據不同特徵進行預測</a:t>
            </a:r>
            <a:endParaRPr lang="en-US" altLang="zh-TW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4972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1964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400" b="1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針對不同關卡皆可進行遊玩</a:t>
            </a:r>
            <a:endParaRPr lang="en-US" altLang="zh-TW" dirty="0">
              <a:solidFill>
                <a:srgbClr val="202122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遊戲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FPS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30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TW" sz="2400" i="0" dirty="0">
              <a:solidFill>
                <a:srgbClr val="202122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894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4459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介面需求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外部介面 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遊戲介面 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磚塊</a:t>
            </a:r>
            <a:endParaRPr lang="en-US" altLang="zh-TW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硬磚塊</a:t>
            </a:r>
            <a:endParaRPr lang="en-US" altLang="zh-TW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endParaRPr lang="en-US" altLang="zh-TW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板子</a:t>
            </a:r>
            <a:endParaRPr lang="en-US" altLang="zh-TW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控制 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左、右控制板子移動，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控制發球方向</a:t>
            </a:r>
            <a:endParaRPr lang="en-US" altLang="zh-TW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b="1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40339E1-755D-A149-EBC8-CEA005A04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854" y="1407343"/>
            <a:ext cx="1838691" cy="46877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A46AC6F-F301-7F78-6CE6-0FE40659968D}"/>
              </a:ext>
            </a:extLst>
          </p:cNvPr>
          <p:cNvSpPr/>
          <p:nvPr/>
        </p:nvSpPr>
        <p:spPr>
          <a:xfrm>
            <a:off x="9494520" y="2255520"/>
            <a:ext cx="952024" cy="1328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72C9FE-77D4-38E2-983F-10B21F14A02B}"/>
              </a:ext>
            </a:extLst>
          </p:cNvPr>
          <p:cNvSpPr/>
          <p:nvPr/>
        </p:nvSpPr>
        <p:spPr>
          <a:xfrm>
            <a:off x="9365931" y="1977732"/>
            <a:ext cx="1192531" cy="1328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4AB921B-3DBB-1256-AAAC-AF2D30F719ED}"/>
              </a:ext>
            </a:extLst>
          </p:cNvPr>
          <p:cNvSpPr txBox="1"/>
          <p:nvPr/>
        </p:nvSpPr>
        <p:spPr>
          <a:xfrm>
            <a:off x="9639030" y="173007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硬磚塊</a:t>
            </a:r>
            <a:endParaRPr lang="en-US" altLang="zh-TW" sz="11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F860DA-0BD0-951C-914D-ADC814922B4B}"/>
              </a:ext>
            </a:extLst>
          </p:cNvPr>
          <p:cNvSpPr txBox="1"/>
          <p:nvPr/>
        </p:nvSpPr>
        <p:spPr>
          <a:xfrm>
            <a:off x="9715973" y="232929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磚塊</a:t>
            </a:r>
            <a:endParaRPr lang="en-US" altLang="zh-TW" sz="11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1904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142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介面需求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內部</a:t>
            </a: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介面 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: </a:t>
            </a: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pickle</a:t>
            </a: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儲存</a:t>
            </a:r>
            <a:endParaRPr lang="en-US" altLang="zh-TW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7929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5208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sz="2400" b="1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400" b="1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環境版本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 : 3.9.13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模組版本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MLGAME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10.4.5.2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PyGame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2.5.2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scikit-learn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1.4.2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作業系統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WINDOWS 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硬體規格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CPU : 11th Gen Intel(R) Core(TM) i7-1165G7 @ 2.80GHz 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GPU : </a:t>
            </a:r>
            <a:r>
              <a:rPr lang="pt-BR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Intel(R) Iris(R) Xe Graphics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RAM: 16GB</a:t>
            </a:r>
          </a:p>
          <a:p>
            <a:pPr>
              <a:lnSpc>
                <a:spcPct val="150000"/>
              </a:lnSpc>
            </a:pPr>
            <a:endParaRPr lang="en-US" altLang="zh-TW" sz="2000" b="1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1446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1514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模型預測時間需小於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0.033(s/frame)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模型大小小於</a:t>
            </a:r>
            <a:r>
              <a:rPr lang="en-US" altLang="zh-TW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5mb</a:t>
            </a:r>
          </a:p>
        </p:txBody>
      </p:sp>
    </p:spTree>
    <p:extLst>
      <p:ext uri="{BB962C8B-B14F-4D97-AF65-F5344CB8AC3E}">
        <p14:creationId xmlns:p14="http://schemas.microsoft.com/office/powerpoint/2010/main" val="2204252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1428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遊戲正常執行</a:t>
            </a:r>
            <a:endParaRPr lang="en-US" altLang="zh-TW" sz="2000" i="0" dirty="0">
              <a:solidFill>
                <a:srgbClr val="202122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實驗情境 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透過玩家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人類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驗證流程 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執行遊戲並確認發球、切球、碰撞等遊戲機制，是否正確</a:t>
            </a:r>
            <a:endParaRPr lang="en-US" altLang="zh-TW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6794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8F4CE6E7-1B2F-452B-8611-9D5152079197}" vid="{02B56A59-4827-40A0-8EBD-9D72987B27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9429</TotalTime>
  <Words>943</Words>
  <Application>Microsoft Office PowerPoint</Application>
  <PresentationFormat>寬螢幕</PresentationFormat>
  <Paragraphs>184</Paragraphs>
  <Slides>23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標楷體</vt:lpstr>
      <vt:lpstr>Arial</vt:lpstr>
      <vt:lpstr>Calibri</vt:lpstr>
      <vt:lpstr>Times New Roman</vt:lpstr>
      <vt:lpstr>佈景主題1</vt:lpstr>
      <vt:lpstr>機器學習與實作 打磚塊</vt:lpstr>
      <vt:lpstr>專案需求</vt:lpstr>
      <vt:lpstr>專案需求</vt:lpstr>
      <vt:lpstr>專案需求</vt:lpstr>
      <vt:lpstr>專案需求</vt:lpstr>
      <vt:lpstr>專案需求</vt:lpstr>
      <vt:lpstr>專案需求</vt:lpstr>
      <vt:lpstr>專案需求</vt:lpstr>
      <vt:lpstr>專案需求</vt:lpstr>
      <vt:lpstr>專案需求</vt:lpstr>
      <vt:lpstr>專案需求</vt:lpstr>
      <vt:lpstr>專案架構(04/24)</vt:lpstr>
      <vt:lpstr>專案架構(05/08)</vt:lpstr>
      <vt:lpstr>專案架構(05/08)</vt:lpstr>
      <vt:lpstr>專案架構</vt:lpstr>
      <vt:lpstr>專案架構</vt:lpstr>
      <vt:lpstr>專案架構</vt:lpstr>
      <vt:lpstr>API</vt:lpstr>
      <vt:lpstr>API</vt:lpstr>
      <vt:lpstr>API</vt:lpstr>
      <vt:lpstr>API</vt:lpstr>
      <vt:lpstr>API</vt:lpstr>
      <vt:lpstr>問題紀錄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C109112113</dc:creator>
  <cp:lastModifiedBy>勝發 侯</cp:lastModifiedBy>
  <cp:revision>82</cp:revision>
  <dcterms:created xsi:type="dcterms:W3CDTF">2023-10-16T13:04:30Z</dcterms:created>
  <dcterms:modified xsi:type="dcterms:W3CDTF">2024-05-15T04:16:14Z</dcterms:modified>
</cp:coreProperties>
</file>