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1398" r:id="rId2"/>
    <p:sldId id="1399" r:id="rId3"/>
    <p:sldId id="1804" r:id="rId4"/>
    <p:sldId id="1404" r:id="rId5"/>
    <p:sldId id="1405" r:id="rId6"/>
    <p:sldId id="1809" r:id="rId7"/>
    <p:sldId id="1406" r:id="rId8"/>
    <p:sldId id="1807" r:id="rId9"/>
    <p:sldId id="1407" r:id="rId10"/>
    <p:sldId id="1810" r:id="rId11"/>
    <p:sldId id="1808" r:id="rId12"/>
    <p:sldId id="1408" r:id="rId13"/>
    <p:sldId id="1811" r:id="rId14"/>
    <p:sldId id="1812" r:id="rId15"/>
    <p:sldId id="1803" r:id="rId16"/>
    <p:sldId id="1790" r:id="rId17"/>
    <p:sldId id="1813" r:id="rId18"/>
    <p:sldId id="1396" r:id="rId1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11C874CC-288D-4034-9298-B5572854118E}">
          <p14:sldIdLst>
            <p14:sldId id="1398"/>
          </p14:sldIdLst>
        </p14:section>
        <p14:section name="需求分析" id="{049C52BC-C987-4CC9-A93A-822A48C7A4C3}">
          <p14:sldIdLst>
            <p14:sldId id="1399"/>
            <p14:sldId id="1804"/>
            <p14:sldId id="1404"/>
            <p14:sldId id="1405"/>
            <p14:sldId id="1809"/>
            <p14:sldId id="1406"/>
            <p14:sldId id="1807"/>
            <p14:sldId id="1407"/>
            <p14:sldId id="1810"/>
            <p14:sldId id="1808"/>
          </p14:sldIdLst>
        </p14:section>
        <p14:section name="系統分析" id="{EFA9FE12-F7FD-4033-828B-33A2C8B5ED9B}">
          <p14:sldIdLst>
            <p14:sldId id="1408"/>
            <p14:sldId id="1811"/>
            <p14:sldId id="1812"/>
            <p14:sldId id="1803"/>
            <p14:sldId id="1790"/>
            <p14:sldId id="1813"/>
          </p14:sldIdLst>
        </p14:section>
        <p14:section name="問題紀錄" id="{D71077BB-9346-4BB7-9137-6E6890250CB2}">
          <p14:sldIdLst>
            <p14:sldId id="139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2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76B9C2-8CBA-466A-AF0E-975D77387BB5}" type="datetimeFigureOut">
              <a:rPr lang="zh-TW" altLang="en-US" smtClean="0"/>
              <a:t>2024/5/8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A2EB12-D8C3-4565-970E-E4564FBE40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27186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A2EB12-D8C3-4565-970E-E4564FBE40D4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91381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4295163"/>
            <a:ext cx="10515600" cy="1964122"/>
          </a:xfrm>
        </p:spPr>
        <p:txBody>
          <a:bodyPr>
            <a:normAutofit/>
          </a:bodyPr>
          <a:lstStyle>
            <a:lvl1pPr marL="0" indent="0" algn="l">
              <a:spcBef>
                <a:spcPts val="100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29"/>
            <a:ext cx="10515600" cy="2905634"/>
          </a:xfrm>
        </p:spPr>
        <p:txBody>
          <a:bodyPr anchor="t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B1E62-041B-47B5-8407-B11F18F7E90B}" type="datetimeFigureOut">
              <a:rPr lang="zh-TW" altLang="en-US" smtClean="0"/>
              <a:t>2024/5/8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BE9C6-E7C0-476E-98A8-780E790275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9387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B1E62-041B-47B5-8407-B11F18F7E90B}" type="datetimeFigureOut">
              <a:rPr lang="zh-TW" altLang="en-US" smtClean="0"/>
              <a:t>2024/5/8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BE9C6-E7C0-476E-98A8-780E790275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4164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B1E62-041B-47B5-8407-B11F18F7E90B}" type="datetimeFigureOut">
              <a:rPr lang="zh-TW" altLang="en-US" smtClean="0"/>
              <a:t>2024/5/8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BE9C6-E7C0-476E-98A8-780E790275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24758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>
            <a:lvl1pPr hangingPunct="0"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B1E62-041B-47B5-8407-B11F18F7E90B}" type="datetimeFigureOut">
              <a:rPr lang="zh-TW" altLang="en-US" smtClean="0"/>
              <a:t>2024/5/8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BE9C6-E7C0-476E-98A8-780E790275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00755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B1E62-041B-47B5-8407-B11F18F7E90B}" type="datetimeFigureOut">
              <a:rPr lang="zh-TW" altLang="en-US" smtClean="0"/>
              <a:t>2024/5/8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BE9C6-E7C0-476E-98A8-780E790275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72536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B1E62-041B-47B5-8407-B11F18F7E90B}" type="datetimeFigureOut">
              <a:rPr lang="zh-TW" altLang="en-US" smtClean="0"/>
              <a:t>2024/5/8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BE9C6-E7C0-476E-98A8-780E790275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57147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B1E62-041B-47B5-8407-B11F18F7E90B}" type="datetimeFigureOut">
              <a:rPr lang="zh-TW" altLang="en-US" smtClean="0"/>
              <a:t>2024/5/8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BE9C6-E7C0-476E-98A8-780E790275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02479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B1E62-041B-47B5-8407-B11F18F7E90B}" type="datetimeFigureOut">
              <a:rPr lang="zh-TW" altLang="en-US" smtClean="0"/>
              <a:t>2024/5/8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BE9C6-E7C0-476E-98A8-780E790275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16892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B1E62-041B-47B5-8407-B11F18F7E90B}" type="datetimeFigureOut">
              <a:rPr lang="zh-TW" altLang="en-US" smtClean="0"/>
              <a:t>2024/5/8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BE9C6-E7C0-476E-98A8-780E790275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33308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B1E62-041B-47B5-8407-B11F18F7E90B}" type="datetimeFigureOut">
              <a:rPr lang="zh-TW" altLang="en-US" smtClean="0"/>
              <a:t>2024/5/8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BE9C6-E7C0-476E-98A8-780E790275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46495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B1E62-041B-47B5-8407-B11F18F7E90B}" type="datetimeFigureOut">
              <a:rPr lang="zh-TW" altLang="en-US" smtClean="0"/>
              <a:t>2024/5/8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BE9C6-E7C0-476E-98A8-780E790275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31063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202572"/>
            <a:ext cx="10515600" cy="5037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76DB1E62-041B-47B5-8407-B11F18F7E90B}" type="datetimeFigureOut">
              <a:rPr lang="zh-TW" altLang="en-US" smtClean="0"/>
              <a:t>2024/5/8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7BBBE9C6-E7C0-476E-98A8-780E790275DE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直線接點 8"/>
          <p:cNvCxnSpPr/>
          <p:nvPr/>
        </p:nvCxnSpPr>
        <p:spPr>
          <a:xfrm>
            <a:off x="838200" y="1143848"/>
            <a:ext cx="10515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>
            <a:off x="838200" y="6296092"/>
            <a:ext cx="105156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8762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j-cs"/>
        </a:defRPr>
      </a:lvl1pPr>
    </p:titleStyle>
    <p:bodyStyle>
      <a:lvl1pPr marL="144000" indent="-144000" algn="l" defTabSz="91440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C4960A-08AB-46D4-AAFB-8C524707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268537"/>
            <a:ext cx="10515600" cy="1160463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機器學習與實作</a:t>
            </a:r>
            <a:br>
              <a:rPr lang="en-US" altLang="zh-TW" dirty="0"/>
            </a:br>
            <a:r>
              <a:rPr lang="zh-TW" altLang="en-US" sz="4000" dirty="0"/>
              <a:t>打磚塊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1495181-344B-4DCD-A637-346A91B60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1</a:t>
            </a:fld>
            <a:endParaRPr lang="zh-TW" altLang="en-US"/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EF87202C-A0A6-886E-6139-8E4126AEDB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>
                <a:solidFill>
                  <a:schemeClr val="tx1"/>
                </a:solidFill>
              </a:rPr>
              <a:t>組員 </a:t>
            </a:r>
            <a:r>
              <a:rPr lang="en-US" altLang="zh-TW" dirty="0">
                <a:solidFill>
                  <a:schemeClr val="tx1"/>
                </a:solidFill>
              </a:rPr>
              <a:t>:</a:t>
            </a:r>
            <a:r>
              <a:rPr lang="zh-TW" altLang="en-US" dirty="0">
                <a:solidFill>
                  <a:schemeClr val="tx1"/>
                </a:solidFill>
              </a:rPr>
              <a:t> 侯勝發、溫世新、顧和庭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437515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D7232380-22D4-47E6-A40E-ABF38AB20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專案需求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364F06-FBAE-41F1-9123-C093E43A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10</a:t>
            </a:fld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53D5F30-27A2-4661-933F-68D1FC97F88D}"/>
              </a:ext>
            </a:extLst>
          </p:cNvPr>
          <p:cNvSpPr txBox="1"/>
          <p:nvPr/>
        </p:nvSpPr>
        <p:spPr>
          <a:xfrm>
            <a:off x="838200" y="1085125"/>
            <a:ext cx="10515600" cy="23003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b="1" i="0" dirty="0">
                <a:solidFill>
                  <a:srgbClr val="2021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驗收</a:t>
            </a:r>
            <a:r>
              <a:rPr lang="en-US" altLang="zh-TW" sz="2400" b="1" i="0" dirty="0">
                <a:solidFill>
                  <a:srgbClr val="2021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b="1" i="0" dirty="0">
                <a:solidFill>
                  <a:srgbClr val="2021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00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(2)AI</a:t>
            </a:r>
            <a:r>
              <a:rPr lang="zh-TW" altLang="en-US" sz="2000" i="0" dirty="0">
                <a:solidFill>
                  <a:srgbClr val="2021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可以接到球</a:t>
            </a:r>
            <a:r>
              <a:rPr lang="en-US" altLang="zh-TW" sz="200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20</a:t>
            </a:r>
            <a:r>
              <a:rPr lang="zh-TW" altLang="en-US" sz="2000" i="0" dirty="0">
                <a:solidFill>
                  <a:srgbClr val="2021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次以上</a:t>
            </a:r>
            <a:endParaRPr lang="en-US" altLang="zh-TW" sz="2000" i="0" dirty="0">
              <a:solidFill>
                <a:srgbClr val="202122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zh-TW" altLang="en-US" dirty="0">
                <a:solidFill>
                  <a:srgbClr val="20212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實驗情境 </a:t>
            </a:r>
            <a:r>
              <a:rPr lang="en-US" altLang="zh-TW" dirty="0">
                <a:solidFill>
                  <a:srgbClr val="20212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 </a:t>
            </a:r>
            <a:r>
              <a:rPr lang="en-US" altLang="zh-TW" dirty="0">
                <a:solidFill>
                  <a:srgbClr val="20212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(a)</a:t>
            </a:r>
            <a:r>
              <a:rPr lang="zh-TW" altLang="en-US" dirty="0">
                <a:solidFill>
                  <a:srgbClr val="20212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使用訓練用</a:t>
            </a:r>
            <a:r>
              <a:rPr lang="en-US" altLang="zh-TW" dirty="0">
                <a:solidFill>
                  <a:srgbClr val="20212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solidFill>
                  <a:srgbClr val="20212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內建</a:t>
            </a:r>
            <a:r>
              <a:rPr lang="en-US" altLang="zh-TW" dirty="0">
                <a:solidFill>
                  <a:srgbClr val="20212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dirty="0">
                <a:solidFill>
                  <a:srgbClr val="20212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地圖 </a:t>
            </a:r>
            <a:r>
              <a:rPr lang="en-US" altLang="zh-TW" dirty="0">
                <a:solidFill>
                  <a:srgbClr val="20212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(b)</a:t>
            </a:r>
            <a:r>
              <a:rPr lang="zh-TW" altLang="en-US" dirty="0">
                <a:solidFill>
                  <a:srgbClr val="20212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使用測試用</a:t>
            </a:r>
            <a:r>
              <a:rPr lang="en-US" altLang="zh-TW" dirty="0">
                <a:solidFill>
                  <a:srgbClr val="20212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solidFill>
                  <a:srgbClr val="20212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自訂</a:t>
            </a:r>
            <a:r>
              <a:rPr lang="en-US" altLang="zh-TW" dirty="0">
                <a:solidFill>
                  <a:srgbClr val="20212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dirty="0">
                <a:solidFill>
                  <a:srgbClr val="20212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地圖</a:t>
            </a:r>
            <a:endParaRPr lang="en-US" altLang="zh-TW" dirty="0">
              <a:solidFill>
                <a:srgbClr val="202122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TW" altLang="en-US" dirty="0">
                <a:solidFill>
                  <a:srgbClr val="20212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實驗設計  </a:t>
            </a:r>
            <a:r>
              <a:rPr lang="en-US" altLang="zh-TW" dirty="0">
                <a:solidFill>
                  <a:srgbClr val="20212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 </a:t>
            </a:r>
            <a:r>
              <a:rPr lang="zh-TW" altLang="en-US" dirty="0">
                <a:solidFill>
                  <a:srgbClr val="20212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載入訓練完的模型或重頭開始訓練新模型，並通過</a:t>
            </a:r>
            <a:r>
              <a:rPr lang="en-US" altLang="zh-TW" dirty="0">
                <a:solidFill>
                  <a:srgbClr val="20212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AI</a:t>
            </a:r>
            <a:r>
              <a:rPr lang="zh-TW" altLang="en-US" dirty="0">
                <a:solidFill>
                  <a:srgbClr val="20212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開始遊玩，完成訓練後，使用</a:t>
            </a:r>
            <a:r>
              <a:rPr lang="en-US" altLang="zh-TW" dirty="0">
                <a:solidFill>
                  <a:srgbClr val="20212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AI</a:t>
            </a:r>
            <a:r>
              <a:rPr lang="zh-TW" altLang="en-US" dirty="0">
                <a:solidFill>
                  <a:srgbClr val="20212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自動跑</a:t>
            </a:r>
            <a:r>
              <a:rPr lang="en-US" altLang="zh-TW" dirty="0">
                <a:solidFill>
                  <a:srgbClr val="20212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20</a:t>
            </a:r>
            <a:r>
              <a:rPr lang="zh-TW" altLang="en-US" dirty="0">
                <a:solidFill>
                  <a:srgbClr val="20212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次，並紀錄下每次接球次數，最後進行確認。</a:t>
            </a:r>
            <a:endParaRPr lang="zh-TW" altLang="en-US" sz="36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TW" sz="2000" dirty="0">
              <a:solidFill>
                <a:srgbClr val="202122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514600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D7232380-22D4-47E6-A40E-ABF38AB20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專案需求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364F06-FBAE-41F1-9123-C093E43A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11</a:t>
            </a:fld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53D5F30-27A2-4661-933F-68D1FC97F88D}"/>
              </a:ext>
            </a:extLst>
          </p:cNvPr>
          <p:cNvSpPr txBox="1"/>
          <p:nvPr/>
        </p:nvSpPr>
        <p:spPr>
          <a:xfrm>
            <a:off x="838200" y="1085125"/>
            <a:ext cx="10515600" cy="18440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b="1" i="0" dirty="0">
                <a:solidFill>
                  <a:srgbClr val="2021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驗收</a:t>
            </a:r>
            <a:r>
              <a:rPr lang="en-US" altLang="zh-TW" sz="2400" b="1" i="0" dirty="0">
                <a:solidFill>
                  <a:srgbClr val="2021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b="1" i="0" dirty="0">
                <a:solidFill>
                  <a:srgbClr val="2021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00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(3)</a:t>
            </a:r>
            <a:r>
              <a:rPr lang="zh-TW" altLang="en-US" sz="200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模型預測時間小於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0.033(s/frame)</a:t>
            </a:r>
            <a:endParaRPr lang="en-US" altLang="zh-TW" sz="2000" i="0" dirty="0">
              <a:solidFill>
                <a:srgbClr val="202122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zh-TW" altLang="en-US" dirty="0">
                <a:solidFill>
                  <a:srgbClr val="20212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實驗情境 </a:t>
            </a:r>
            <a:r>
              <a:rPr lang="en-US" altLang="zh-TW" dirty="0">
                <a:solidFill>
                  <a:srgbClr val="20212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 </a:t>
            </a:r>
            <a:r>
              <a:rPr lang="en-US" altLang="zh-TW" dirty="0">
                <a:solidFill>
                  <a:srgbClr val="20212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(a)</a:t>
            </a:r>
            <a:r>
              <a:rPr lang="zh-TW" altLang="en-US" dirty="0">
                <a:solidFill>
                  <a:srgbClr val="20212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使用訓練用</a:t>
            </a:r>
            <a:r>
              <a:rPr lang="en-US" altLang="zh-TW" dirty="0">
                <a:solidFill>
                  <a:srgbClr val="20212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solidFill>
                  <a:srgbClr val="20212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內建</a:t>
            </a:r>
            <a:r>
              <a:rPr lang="en-US" altLang="zh-TW" dirty="0">
                <a:solidFill>
                  <a:srgbClr val="20212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dirty="0">
                <a:solidFill>
                  <a:srgbClr val="20212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地圖 </a:t>
            </a:r>
            <a:r>
              <a:rPr lang="en-US" altLang="zh-TW" dirty="0">
                <a:solidFill>
                  <a:srgbClr val="20212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(b)</a:t>
            </a:r>
            <a:r>
              <a:rPr lang="zh-TW" altLang="en-US" dirty="0">
                <a:solidFill>
                  <a:srgbClr val="20212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使用測試用</a:t>
            </a:r>
            <a:r>
              <a:rPr lang="en-US" altLang="zh-TW" dirty="0">
                <a:solidFill>
                  <a:srgbClr val="20212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solidFill>
                  <a:srgbClr val="20212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自訂</a:t>
            </a:r>
            <a:r>
              <a:rPr lang="en-US" altLang="zh-TW" dirty="0">
                <a:solidFill>
                  <a:srgbClr val="20212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dirty="0">
                <a:solidFill>
                  <a:srgbClr val="20212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地圖</a:t>
            </a:r>
            <a:endParaRPr lang="zh-TW" altLang="en-US" dirty="0">
              <a:solidFill>
                <a:srgbClr val="202122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zh-TW" altLang="en-US" dirty="0">
                <a:solidFill>
                  <a:srgbClr val="20212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實驗設計 </a:t>
            </a:r>
            <a:r>
              <a:rPr lang="en-US" altLang="zh-TW" dirty="0">
                <a:solidFill>
                  <a:srgbClr val="20212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solidFill>
                  <a:srgbClr val="20212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載入訓練完的模型或重頭開始訓練新模型，並通過</a:t>
            </a:r>
            <a:r>
              <a:rPr lang="en-US" altLang="zh-TW" dirty="0">
                <a:solidFill>
                  <a:srgbClr val="20212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AI</a:t>
            </a:r>
            <a:r>
              <a:rPr lang="zh-TW" altLang="en-US" dirty="0">
                <a:solidFill>
                  <a:srgbClr val="20212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開始遊玩，完成訓練後，</a:t>
            </a:r>
            <a:r>
              <a:rPr lang="zh-TW" altLang="en-US" dirty="0">
                <a:solidFill>
                  <a:srgbClr val="20212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確認</a:t>
            </a:r>
            <a:r>
              <a:rPr lang="en-US" altLang="zh-TW" dirty="0">
                <a:solidFill>
                  <a:srgbClr val="20212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AI</a:t>
            </a:r>
            <a:r>
              <a:rPr lang="zh-TW" altLang="en-US" dirty="0">
                <a:solidFill>
                  <a:srgbClr val="20212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進行遊玩時是否流暢，並紀錄每幀預測時間。</a:t>
            </a:r>
            <a:endParaRPr lang="en-US" altLang="zh-TW" dirty="0">
              <a:solidFill>
                <a:srgbClr val="202122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64D2563-79B5-D68B-91FA-F185DB1475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323" y="3406797"/>
            <a:ext cx="3077004" cy="2143424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53851659-0076-1017-15CA-0B45ABAD4C41}"/>
              </a:ext>
            </a:extLst>
          </p:cNvPr>
          <p:cNvSpPr txBox="1"/>
          <p:nvPr/>
        </p:nvSpPr>
        <p:spPr>
          <a:xfrm>
            <a:off x="4329327" y="4353301"/>
            <a:ext cx="480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若預測時間過長，將導致指令與畫面產生延遲</a:t>
            </a:r>
            <a:endParaRPr lang="en-US" altLang="zh-TW" sz="16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32470FE-9DCC-65AD-B5DD-DB9F44CE48D0}"/>
              </a:ext>
            </a:extLst>
          </p:cNvPr>
          <p:cNvSpPr/>
          <p:nvPr/>
        </p:nvSpPr>
        <p:spPr>
          <a:xfrm>
            <a:off x="1252323" y="3579019"/>
            <a:ext cx="3077004" cy="1595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BCEE9ED-FC16-5388-059F-275066EC096E}"/>
              </a:ext>
            </a:extLst>
          </p:cNvPr>
          <p:cNvSpPr/>
          <p:nvPr/>
        </p:nvSpPr>
        <p:spPr>
          <a:xfrm>
            <a:off x="1252323" y="3910785"/>
            <a:ext cx="3077004" cy="1595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A8AEC81-3C58-4099-EBCC-E238656E9469}"/>
              </a:ext>
            </a:extLst>
          </p:cNvPr>
          <p:cNvSpPr/>
          <p:nvPr/>
        </p:nvSpPr>
        <p:spPr>
          <a:xfrm>
            <a:off x="1252323" y="4385148"/>
            <a:ext cx="3077004" cy="1595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50A0B99-5DE0-E325-DA06-90B27AB03492}"/>
              </a:ext>
            </a:extLst>
          </p:cNvPr>
          <p:cNvSpPr/>
          <p:nvPr/>
        </p:nvSpPr>
        <p:spPr>
          <a:xfrm>
            <a:off x="1252323" y="4877603"/>
            <a:ext cx="3077004" cy="1595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9A6B59E-8AA8-486E-89B4-6321E06DC5EF}"/>
              </a:ext>
            </a:extLst>
          </p:cNvPr>
          <p:cNvSpPr/>
          <p:nvPr/>
        </p:nvSpPr>
        <p:spPr>
          <a:xfrm>
            <a:off x="1252323" y="5376783"/>
            <a:ext cx="3077004" cy="1595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39668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D7232380-22D4-47E6-A40E-ABF38AB20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專案架構</a:t>
            </a:r>
            <a:r>
              <a:rPr lang="en-US" altLang="zh-TW" dirty="0"/>
              <a:t>(04/24)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364F06-FBAE-41F1-9123-C093E43A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12</a:t>
            </a:fld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4100E61E-7276-4556-A739-0DFBB6A14361}"/>
              </a:ext>
            </a:extLst>
          </p:cNvPr>
          <p:cNvSpPr txBox="1"/>
          <p:nvPr/>
        </p:nvSpPr>
        <p:spPr>
          <a:xfrm>
            <a:off x="838200" y="1085125"/>
            <a:ext cx="10515600" cy="579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Breakdown</a:t>
            </a:r>
            <a:endParaRPr lang="en-US" altLang="zh-TW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DBB9157-B4E2-D14A-6CAF-47DBE8644B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46760" y="1731110"/>
            <a:ext cx="10607040" cy="4161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62134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D7232380-22D4-47E6-A40E-ABF38AB20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專案架構</a:t>
            </a:r>
            <a:r>
              <a:rPr lang="en-US" altLang="zh-TW" dirty="0"/>
              <a:t>(05/08)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364F06-FBAE-41F1-9123-C093E43A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13</a:t>
            </a:fld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4100E61E-7276-4556-A739-0DFBB6A14361}"/>
              </a:ext>
            </a:extLst>
          </p:cNvPr>
          <p:cNvSpPr txBox="1"/>
          <p:nvPr/>
        </p:nvSpPr>
        <p:spPr>
          <a:xfrm>
            <a:off x="838200" y="1085125"/>
            <a:ext cx="10515600" cy="579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Breakdown</a:t>
            </a:r>
            <a:endParaRPr lang="en-US" altLang="zh-TW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DBB9157-B4E2-D14A-6CAF-47DBE8644B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778595" y="1731109"/>
            <a:ext cx="6543369" cy="4161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79630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D7232380-22D4-47E6-A40E-ABF38AB20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專案架構</a:t>
            </a:r>
            <a:r>
              <a:rPr lang="en-US" altLang="zh-TW" dirty="0"/>
              <a:t>(05/08)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364F06-FBAE-41F1-9123-C093E43A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14</a:t>
            </a:fld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4100E61E-7276-4556-A739-0DFBB6A14361}"/>
              </a:ext>
            </a:extLst>
          </p:cNvPr>
          <p:cNvSpPr txBox="1"/>
          <p:nvPr/>
        </p:nvSpPr>
        <p:spPr>
          <a:xfrm>
            <a:off x="838200" y="1085125"/>
            <a:ext cx="10515600" cy="579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Breakdown</a:t>
            </a:r>
            <a:endParaRPr lang="en-US" altLang="zh-TW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DC74826-AE94-DC07-693A-C62749391B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9752" y="1665092"/>
            <a:ext cx="8532495" cy="4473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5105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D7232380-22D4-47E6-A40E-ABF38AB20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專案架構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364F06-FBAE-41F1-9123-C093E43A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15</a:t>
            </a:fld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E3C07EB-199A-03C6-B616-8553BAA70F20}"/>
              </a:ext>
            </a:extLst>
          </p:cNvPr>
          <p:cNvSpPr/>
          <p:nvPr/>
        </p:nvSpPr>
        <p:spPr>
          <a:xfrm>
            <a:off x="3289300" y="3924300"/>
            <a:ext cx="755650" cy="374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5D7F746F-01B0-6924-CF7A-943B58B3EF47}"/>
              </a:ext>
            </a:extLst>
          </p:cNvPr>
          <p:cNvSpPr txBox="1"/>
          <p:nvPr/>
        </p:nvSpPr>
        <p:spPr>
          <a:xfrm>
            <a:off x="838200" y="1085125"/>
            <a:ext cx="10515600" cy="579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  <a:endParaRPr lang="en-US" altLang="zh-TW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13BEEB2-C321-91EA-BA09-77DE9DC383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2132727"/>
            <a:ext cx="12192000" cy="3583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3A13251C-D626-C4CC-511C-E339B9EB14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4581087"/>
            <a:ext cx="3317585" cy="1752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14148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E1F2D41A-377B-4934-EE57-A49471D142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6031" y="1274524"/>
            <a:ext cx="7699937" cy="4871389"/>
          </a:xfrm>
          <a:prstGeom prst="rect">
            <a:avLst/>
          </a:prstGeom>
        </p:spPr>
      </p:pic>
      <p:sp>
        <p:nvSpPr>
          <p:cNvPr id="3" name="標題 2">
            <a:extLst>
              <a:ext uri="{FF2B5EF4-FFF2-40B4-BE49-F238E27FC236}">
                <a16:creationId xmlns:a16="http://schemas.microsoft.com/office/drawing/2014/main" id="{D7232380-22D4-47E6-A40E-ABF38AB20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專案架構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364F06-FBAE-41F1-9123-C093E43A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16</a:t>
            </a:fld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D55F1C5-EE80-C99C-EC7C-DA31D6390985}"/>
              </a:ext>
            </a:extLst>
          </p:cNvPr>
          <p:cNvSpPr txBox="1"/>
          <p:nvPr/>
        </p:nvSpPr>
        <p:spPr>
          <a:xfrm>
            <a:off x="838200" y="1085125"/>
            <a:ext cx="10515600" cy="10120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MSC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遊戲啟動、讀取模型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70873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E1F2D41A-377B-4934-EE57-A49471D142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46031" y="1805125"/>
            <a:ext cx="7699937" cy="4137368"/>
          </a:xfrm>
          <a:prstGeom prst="rect">
            <a:avLst/>
          </a:prstGeom>
        </p:spPr>
      </p:pic>
      <p:sp>
        <p:nvSpPr>
          <p:cNvPr id="3" name="標題 2">
            <a:extLst>
              <a:ext uri="{FF2B5EF4-FFF2-40B4-BE49-F238E27FC236}">
                <a16:creationId xmlns:a16="http://schemas.microsoft.com/office/drawing/2014/main" id="{D7232380-22D4-47E6-A40E-ABF38AB20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專案架構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364F06-FBAE-41F1-9123-C093E43A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17</a:t>
            </a:fld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D55F1C5-EE80-C99C-EC7C-DA31D6390985}"/>
              </a:ext>
            </a:extLst>
          </p:cNvPr>
          <p:cNvSpPr txBox="1"/>
          <p:nvPr/>
        </p:nvSpPr>
        <p:spPr>
          <a:xfrm>
            <a:off x="838200" y="1085125"/>
            <a:ext cx="10515600" cy="10120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MSC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遊戲結束、訓練模型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18155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B9255F6-E79B-4294-834D-6D4140D1C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D7232380-22D4-47E6-A40E-ABF38AB20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問題紀錄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364F06-FBAE-41F1-9123-C093E43A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086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D7232380-22D4-47E6-A40E-ABF38AB20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專案需求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364F06-FBAE-41F1-9123-C093E43A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2</a:t>
            </a:fld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53D5F30-27A2-4661-933F-68D1FC97F88D}"/>
              </a:ext>
            </a:extLst>
          </p:cNvPr>
          <p:cNvSpPr txBox="1"/>
          <p:nvPr/>
        </p:nvSpPr>
        <p:spPr>
          <a:xfrm>
            <a:off x="838200" y="1085125"/>
            <a:ext cx="10515600" cy="47525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b="1" i="0" dirty="0">
                <a:solidFill>
                  <a:srgbClr val="2021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功能需求</a:t>
            </a:r>
            <a:r>
              <a:rPr lang="en-US" altLang="zh-TW" sz="2400" b="1" i="0" dirty="0">
                <a:solidFill>
                  <a:srgbClr val="2021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i="0" dirty="0">
                <a:solidFill>
                  <a:srgbClr val="2021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遊戲引擎</a:t>
            </a:r>
            <a:r>
              <a:rPr lang="en-US" altLang="zh-TW" b="1" dirty="0">
                <a:solidFill>
                  <a:srgbClr val="20212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i="0" dirty="0">
                <a:solidFill>
                  <a:srgbClr val="2021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打磚塊</a:t>
            </a:r>
            <a:r>
              <a:rPr lang="en-US" altLang="zh-TW" i="0" dirty="0">
                <a:solidFill>
                  <a:srgbClr val="2021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Arkanoid</a:t>
            </a:r>
            <a:r>
              <a:rPr lang="en-US" altLang="zh-TW" dirty="0">
                <a:solidFill>
                  <a:srgbClr val="202122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):</a:t>
            </a:r>
            <a:endParaRPr lang="en-US" altLang="zh-TW" b="1" i="0" dirty="0">
              <a:solidFill>
                <a:srgbClr val="202122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en-US" altLang="zh-TW" b="0" i="0" dirty="0">
                <a:solidFill>
                  <a:srgbClr val="2021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b="0" i="0" dirty="0">
                <a:solidFill>
                  <a:srgbClr val="2021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螢幕上佈有若干層磚塊，一個球在螢幕上方的磚塊和牆壁、螢幕下方的移動短板和兩側牆壁之間來回彈，當球碰到磚塊時，球會反彈，而磚塊會消失。</a:t>
            </a:r>
            <a:r>
              <a:rPr lang="zh-TW" altLang="en-US" i="0" dirty="0">
                <a:solidFill>
                  <a:srgbClr val="2021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玩家</a:t>
            </a:r>
            <a:r>
              <a:rPr lang="zh-TW" altLang="en-US" b="0" i="0" dirty="0">
                <a:solidFill>
                  <a:srgbClr val="2021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要控制螢幕下方的板子，讓「球」通過撞擊消去所有的「磚塊」，球碰到螢幕底邊就會消失，所有的球消失則遊戲失敗。把磚塊全部消去就可以破關。</a:t>
            </a:r>
            <a:endParaRPr lang="en-US" altLang="zh-TW" b="0" i="0" dirty="0">
              <a:solidFill>
                <a:srgbClr val="202122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kumimoji="0" lang="zh-TW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202122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遊戲</a:t>
            </a:r>
            <a:r>
              <a:rPr lang="zh-TW" altLang="en-US" dirty="0">
                <a:solidFill>
                  <a:srgbClr val="20212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機制</a:t>
            </a:r>
            <a:r>
              <a:rPr kumimoji="0" lang="en-US" altLang="zh-TW" b="0" i="0" u="none" strike="noStrike" kern="1200" cap="none" spc="0" normalizeH="0" baseline="0" noProof="0" dirty="0">
                <a:ln>
                  <a:noFill/>
                </a:ln>
                <a:solidFill>
                  <a:srgbClr val="202122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endParaRPr lang="en-US" altLang="zh-TW" dirty="0">
              <a:solidFill>
                <a:srgbClr val="202122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714500" lvl="3" indent="-342900">
              <a:lnSpc>
                <a:spcPct val="150000"/>
              </a:lnSpc>
              <a:buAutoNum type="arabicPeriod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發球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首次發球位置與方向決定初次路徑軌跡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714500" lvl="3" indent="-342900">
              <a:lnSpc>
                <a:spcPct val="150000"/>
              </a:lnSpc>
              <a:buAutoNum type="arabicPeriod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切球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球體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速度會因板子移動方向而改變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1714500" lvl="3" indent="-342900">
              <a:lnSpc>
                <a:spcPct val="150000"/>
              </a:lnSpc>
              <a:buAutoNum type="arabicPeriod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碰撞 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球在移動中，下一幀會穿牆的時候，會移動至球的路徑與碰撞表面的交點。</a:t>
            </a:r>
          </a:p>
          <a:p>
            <a:pPr>
              <a:lnSpc>
                <a:spcPct val="150000"/>
              </a:lnSpc>
            </a:pP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440660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D7232380-22D4-47E6-A40E-ABF38AB20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專案需求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364F06-FBAE-41F1-9123-C093E43A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53D5F30-27A2-4661-933F-68D1FC97F88D}"/>
              </a:ext>
            </a:extLst>
          </p:cNvPr>
          <p:cNvSpPr txBox="1"/>
          <p:nvPr/>
        </p:nvSpPr>
        <p:spPr>
          <a:xfrm>
            <a:off x="838200" y="1085125"/>
            <a:ext cx="10515600" cy="3506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b="1" i="0" dirty="0">
                <a:solidFill>
                  <a:srgbClr val="2021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功能需求</a:t>
            </a:r>
            <a:r>
              <a:rPr lang="en-US" altLang="zh-TW" sz="2400" b="1" i="0" dirty="0">
                <a:solidFill>
                  <a:srgbClr val="2021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 startAt="2"/>
            </a:pPr>
            <a:r>
              <a:rPr lang="en-US" altLang="zh-TW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ML</a:t>
            </a:r>
            <a:r>
              <a:rPr lang="zh-TW" altLang="en-US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model</a:t>
            </a:r>
            <a:r>
              <a:rPr lang="en-US" altLang="zh-TW" dirty="0">
                <a:solidFill>
                  <a:srgbClr val="20212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-Decision Tree</a:t>
            </a:r>
            <a:r>
              <a:rPr lang="en-US" altLang="zh-TW" dirty="0">
                <a:solidFill>
                  <a:srgbClr val="202122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i="0" dirty="0">
                <a:solidFill>
                  <a:srgbClr val="2021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樣本收集</a:t>
            </a:r>
            <a:r>
              <a:rPr lang="zh-TW" altLang="en-US" dirty="0">
                <a:solidFill>
                  <a:srgbClr val="20212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solidFill>
                  <a:srgbClr val="20212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lvl="3">
              <a:lnSpc>
                <a:spcPct val="150000"/>
              </a:lnSpc>
            </a:pPr>
            <a:r>
              <a:rPr lang="zh-TW" altLang="en-US" dirty="0">
                <a:solidFill>
                  <a:srgbClr val="20212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透過玩家遊玩，收集遊戲狀態增加更多特徵數量</a:t>
            </a:r>
            <a:endParaRPr lang="en-US" altLang="zh-TW" dirty="0">
              <a:solidFill>
                <a:srgbClr val="202122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3">
              <a:lnSpc>
                <a:spcPct val="150000"/>
              </a:lnSpc>
            </a:pPr>
            <a:r>
              <a:rPr lang="en-US" altLang="zh-TW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Features : </a:t>
            </a:r>
            <a:r>
              <a:rPr lang="zh-TW" altLang="en-US" dirty="0">
                <a:solidFill>
                  <a:srgbClr val="20212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球位置</a:t>
            </a:r>
            <a:r>
              <a:rPr lang="en-US" altLang="zh-TW" dirty="0">
                <a:solidFill>
                  <a:srgbClr val="20212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dirty="0" err="1">
                <a:solidFill>
                  <a:srgbClr val="20212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x,y</a:t>
            </a:r>
            <a:r>
              <a:rPr lang="en-US" altLang="zh-TW" dirty="0">
                <a:solidFill>
                  <a:srgbClr val="20212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dirty="0">
                <a:solidFill>
                  <a:srgbClr val="20212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、板子位置</a:t>
            </a:r>
            <a:r>
              <a:rPr lang="en-US" altLang="zh-TW" dirty="0">
                <a:solidFill>
                  <a:srgbClr val="20212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dirty="0">
                <a:solidFill>
                  <a:srgbClr val="20212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x</a:t>
            </a:r>
            <a:r>
              <a:rPr lang="en-US" altLang="zh-TW" dirty="0">
                <a:solidFill>
                  <a:srgbClr val="20212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dirty="0">
                <a:solidFill>
                  <a:srgbClr val="20212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、地圖狀況</a:t>
            </a:r>
            <a:r>
              <a:rPr lang="en-US" altLang="zh-TW" dirty="0">
                <a:solidFill>
                  <a:srgbClr val="20212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solidFill>
                  <a:srgbClr val="20212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磚塊</a:t>
            </a:r>
            <a:r>
              <a:rPr lang="en-US" altLang="zh-TW" dirty="0">
                <a:solidFill>
                  <a:srgbClr val="20212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rgbClr val="20212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預測 </a:t>
            </a:r>
            <a:r>
              <a:rPr lang="en-US" altLang="zh-TW" dirty="0">
                <a:solidFill>
                  <a:srgbClr val="20212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solidFill>
                  <a:srgbClr val="20212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endParaRPr lang="en-US" altLang="zh-TW" dirty="0">
              <a:solidFill>
                <a:srgbClr val="202122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3">
              <a:lnSpc>
                <a:spcPct val="150000"/>
              </a:lnSpc>
            </a:pPr>
            <a:r>
              <a:rPr lang="zh-TW" altLang="en-US" dirty="0">
                <a:solidFill>
                  <a:srgbClr val="20212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利用</a:t>
            </a:r>
            <a:r>
              <a:rPr lang="zh-TW" altLang="en-US" dirty="0">
                <a:solidFill>
                  <a:srgbClr val="20212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決策樹</a:t>
            </a:r>
            <a:r>
              <a:rPr lang="zh-TW" altLang="en-US" dirty="0">
                <a:solidFill>
                  <a:srgbClr val="20212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，根據不同特徵進行預測</a:t>
            </a:r>
            <a:endParaRPr lang="en-US" altLang="zh-TW" i="0" dirty="0">
              <a:solidFill>
                <a:srgbClr val="202122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en-US" altLang="zh-TW" b="0" i="0" dirty="0">
                <a:solidFill>
                  <a:srgbClr val="2021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849722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D7232380-22D4-47E6-A40E-ABF38AB20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專案需求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364F06-FBAE-41F1-9123-C093E43A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53D5F30-27A2-4661-933F-68D1FC97F88D}"/>
              </a:ext>
            </a:extLst>
          </p:cNvPr>
          <p:cNvSpPr txBox="1"/>
          <p:nvPr/>
        </p:nvSpPr>
        <p:spPr>
          <a:xfrm>
            <a:off x="838200" y="1085125"/>
            <a:ext cx="10515600" cy="19649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b="1" dirty="0">
                <a:solidFill>
                  <a:srgbClr val="20212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效能</a:t>
            </a:r>
            <a:r>
              <a:rPr lang="zh-TW" altLang="en-US" sz="2400" b="1" i="0" dirty="0">
                <a:solidFill>
                  <a:srgbClr val="2021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需求</a:t>
            </a:r>
            <a:r>
              <a:rPr lang="en-US" altLang="zh-TW" sz="2400" b="1" i="0" dirty="0">
                <a:solidFill>
                  <a:srgbClr val="2021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endParaRPr lang="en-US" altLang="zh-TW" sz="2400" b="1" dirty="0">
              <a:solidFill>
                <a:srgbClr val="202122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>
                <a:solidFill>
                  <a:srgbClr val="20212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針對不同關卡皆可進行遊玩</a:t>
            </a:r>
            <a:endParaRPr lang="en-US" altLang="zh-TW" dirty="0">
              <a:solidFill>
                <a:srgbClr val="202122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>
                <a:solidFill>
                  <a:srgbClr val="20212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遊戲</a:t>
            </a:r>
            <a:r>
              <a:rPr lang="en-US" altLang="zh-TW" dirty="0">
                <a:solidFill>
                  <a:srgbClr val="20212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FPS</a:t>
            </a:r>
            <a:r>
              <a:rPr lang="zh-TW" altLang="en-US" dirty="0">
                <a:solidFill>
                  <a:srgbClr val="20212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rgbClr val="20212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dirty="0">
                <a:solidFill>
                  <a:srgbClr val="20212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rgbClr val="20212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30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endParaRPr lang="en-US" altLang="zh-TW" sz="2400" i="0" dirty="0">
              <a:solidFill>
                <a:srgbClr val="202122"/>
              </a:solidFill>
              <a:effectLst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68940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D7232380-22D4-47E6-A40E-ABF38AB20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專案需求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364F06-FBAE-41F1-9123-C093E43A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53D5F30-27A2-4661-933F-68D1FC97F88D}"/>
              </a:ext>
            </a:extLst>
          </p:cNvPr>
          <p:cNvSpPr txBox="1"/>
          <p:nvPr/>
        </p:nvSpPr>
        <p:spPr>
          <a:xfrm>
            <a:off x="838200" y="1085125"/>
            <a:ext cx="10515600" cy="44593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b="1" i="0" dirty="0">
                <a:solidFill>
                  <a:srgbClr val="2021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介面需求</a:t>
            </a:r>
            <a:r>
              <a:rPr lang="en-US" altLang="zh-TW" sz="2400" b="1" i="0" dirty="0">
                <a:solidFill>
                  <a:srgbClr val="2021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i="0" dirty="0">
                <a:solidFill>
                  <a:srgbClr val="2021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外部介面 </a:t>
            </a:r>
            <a:r>
              <a:rPr lang="en-US" altLang="zh-TW" i="0" dirty="0">
                <a:solidFill>
                  <a:srgbClr val="2021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i="0" dirty="0">
                <a:solidFill>
                  <a:srgbClr val="2021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遊戲介面 </a:t>
            </a:r>
            <a:r>
              <a:rPr lang="en-US" altLang="zh-TW" i="0" dirty="0">
                <a:solidFill>
                  <a:srgbClr val="2021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i="0" dirty="0">
                <a:solidFill>
                  <a:srgbClr val="2021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endParaRPr lang="en-US" altLang="zh-TW" i="0" dirty="0">
              <a:solidFill>
                <a:srgbClr val="202122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rgbClr val="20212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磚塊</a:t>
            </a:r>
            <a:endParaRPr lang="en-US" altLang="zh-TW" dirty="0">
              <a:solidFill>
                <a:srgbClr val="202122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i="0" dirty="0">
                <a:solidFill>
                  <a:srgbClr val="2021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硬磚塊</a:t>
            </a:r>
            <a:endParaRPr lang="en-US" altLang="zh-TW" i="0" dirty="0">
              <a:solidFill>
                <a:srgbClr val="202122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rgbClr val="20212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球</a:t>
            </a:r>
            <a:endParaRPr lang="en-US" altLang="zh-TW" dirty="0">
              <a:solidFill>
                <a:srgbClr val="202122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i="0" dirty="0">
                <a:solidFill>
                  <a:srgbClr val="2021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板子</a:t>
            </a:r>
            <a:endParaRPr lang="en-US" altLang="zh-TW" i="0" dirty="0">
              <a:solidFill>
                <a:srgbClr val="202122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i="0" dirty="0">
                <a:solidFill>
                  <a:srgbClr val="2021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控制 </a:t>
            </a:r>
            <a:r>
              <a:rPr lang="en-US" altLang="zh-TW" i="0" dirty="0">
                <a:solidFill>
                  <a:srgbClr val="2021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i="0" dirty="0">
                <a:solidFill>
                  <a:srgbClr val="2021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左、右控制板子移動，</a:t>
            </a:r>
            <a:r>
              <a:rPr lang="en-US" altLang="zh-TW" dirty="0">
                <a:solidFill>
                  <a:srgbClr val="20212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Q</a:t>
            </a:r>
            <a:r>
              <a:rPr lang="zh-TW" altLang="en-US" dirty="0">
                <a:solidFill>
                  <a:srgbClr val="20212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dirty="0">
                <a:solidFill>
                  <a:srgbClr val="20212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</a:t>
            </a:r>
            <a:r>
              <a:rPr lang="zh-TW" altLang="en-US" dirty="0">
                <a:solidFill>
                  <a:srgbClr val="20212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控制發球方向</a:t>
            </a:r>
            <a:endParaRPr lang="en-US" altLang="zh-TW" i="0" dirty="0">
              <a:solidFill>
                <a:srgbClr val="202122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TW" sz="2400" b="1" i="0" dirty="0">
              <a:solidFill>
                <a:srgbClr val="202122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40339E1-755D-A149-EBC8-CEA005A04A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2854" y="1407343"/>
            <a:ext cx="1838691" cy="468775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1A46AC6F-F301-7F78-6CE6-0FE40659968D}"/>
              </a:ext>
            </a:extLst>
          </p:cNvPr>
          <p:cNvSpPr/>
          <p:nvPr/>
        </p:nvSpPr>
        <p:spPr>
          <a:xfrm>
            <a:off x="9494520" y="2255520"/>
            <a:ext cx="952024" cy="13287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272C9FE-77D4-38E2-983F-10B21F14A02B}"/>
              </a:ext>
            </a:extLst>
          </p:cNvPr>
          <p:cNvSpPr/>
          <p:nvPr/>
        </p:nvSpPr>
        <p:spPr>
          <a:xfrm>
            <a:off x="9365931" y="1977732"/>
            <a:ext cx="1192531" cy="13287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E4AB921B-3DBB-1256-AAAC-AF2D30F719ED}"/>
              </a:ext>
            </a:extLst>
          </p:cNvPr>
          <p:cNvSpPr txBox="1"/>
          <p:nvPr/>
        </p:nvSpPr>
        <p:spPr>
          <a:xfrm>
            <a:off x="9639030" y="1730076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硬磚塊</a:t>
            </a:r>
            <a:endParaRPr lang="en-US" altLang="zh-TW" sz="11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2FF860DA-0BD0-951C-914D-ADC814922B4B}"/>
              </a:ext>
            </a:extLst>
          </p:cNvPr>
          <p:cNvSpPr txBox="1"/>
          <p:nvPr/>
        </p:nvSpPr>
        <p:spPr>
          <a:xfrm>
            <a:off x="9715973" y="2329293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磚塊</a:t>
            </a:r>
            <a:endParaRPr lang="en-US" altLang="zh-TW" sz="11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019042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D7232380-22D4-47E6-A40E-ABF38AB20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專案需求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364F06-FBAE-41F1-9123-C093E43A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53D5F30-27A2-4661-933F-68D1FC97F88D}"/>
              </a:ext>
            </a:extLst>
          </p:cNvPr>
          <p:cNvSpPr txBox="1"/>
          <p:nvPr/>
        </p:nvSpPr>
        <p:spPr>
          <a:xfrm>
            <a:off x="838200" y="1085125"/>
            <a:ext cx="10515600" cy="142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b="1" i="0" dirty="0">
                <a:solidFill>
                  <a:srgbClr val="2021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介面需求</a:t>
            </a:r>
            <a:r>
              <a:rPr lang="en-US" altLang="zh-TW" sz="2400" b="1" i="0" dirty="0">
                <a:solidFill>
                  <a:srgbClr val="2021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rgbClr val="20212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內部</a:t>
            </a:r>
            <a:r>
              <a:rPr lang="zh-TW" altLang="en-US" i="0" dirty="0">
                <a:solidFill>
                  <a:srgbClr val="2021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介面 </a:t>
            </a:r>
            <a:r>
              <a:rPr lang="en-US" altLang="zh-TW" i="0" dirty="0">
                <a:solidFill>
                  <a:srgbClr val="2021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model</a:t>
            </a:r>
            <a:r>
              <a:rPr lang="en-US" altLang="zh-TW" i="0" dirty="0">
                <a:solidFill>
                  <a:srgbClr val="2021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 : </a:t>
            </a:r>
            <a:r>
              <a:rPr lang="zh-TW" altLang="en-US" i="0" dirty="0">
                <a:solidFill>
                  <a:srgbClr val="2021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使用</a:t>
            </a:r>
            <a:r>
              <a:rPr lang="en-US" altLang="zh-TW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pickle</a:t>
            </a:r>
            <a:r>
              <a:rPr lang="zh-TW" altLang="en-US" i="0" dirty="0">
                <a:solidFill>
                  <a:srgbClr val="2021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儲存</a:t>
            </a:r>
            <a:endParaRPr lang="en-US" altLang="zh-TW" i="0" dirty="0">
              <a:solidFill>
                <a:srgbClr val="202122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079298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D7232380-22D4-47E6-A40E-ABF38AB20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專案需求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364F06-FBAE-41F1-9123-C093E43A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7</a:t>
            </a:fld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53D5F30-27A2-4661-933F-68D1FC97F88D}"/>
              </a:ext>
            </a:extLst>
          </p:cNvPr>
          <p:cNvSpPr txBox="1"/>
          <p:nvPr/>
        </p:nvSpPr>
        <p:spPr>
          <a:xfrm>
            <a:off x="838200" y="1085125"/>
            <a:ext cx="10515600" cy="52088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b="1" dirty="0">
                <a:solidFill>
                  <a:srgbClr val="20212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限制</a:t>
            </a:r>
            <a:r>
              <a:rPr lang="en-US" altLang="zh-TW" sz="2400" b="1" dirty="0">
                <a:solidFill>
                  <a:srgbClr val="20212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endParaRPr lang="en-US" altLang="zh-TW" sz="2400" b="1" i="0" dirty="0">
              <a:solidFill>
                <a:srgbClr val="202122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環境版本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lvl="1">
              <a:lnSpc>
                <a:spcPct val="150000"/>
              </a:lnSpc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Python : 3.9.13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模組版本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lvl="1">
              <a:lnSpc>
                <a:spcPct val="150000"/>
              </a:lnSpc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MLGAME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10.4.5.2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PyGame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2.5.2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scikit-learn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1.4.2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作業系統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lvl="1">
              <a:lnSpc>
                <a:spcPct val="150000"/>
              </a:lnSpc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WINDOWS 11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硬體規格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lvl="1">
              <a:lnSpc>
                <a:spcPct val="150000"/>
              </a:lnSpc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CPU : 11th Gen Intel(R) Core(TM) i7-1165G7 @ 2.80GHz </a:t>
            </a:r>
          </a:p>
          <a:p>
            <a:pPr lvl="1">
              <a:lnSpc>
                <a:spcPct val="150000"/>
              </a:lnSpc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GPU : </a:t>
            </a:r>
            <a:r>
              <a:rPr lang="pt-BR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Intel(R) Iris(R) Xe Graphics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RAM: 16GB</a:t>
            </a:r>
          </a:p>
          <a:p>
            <a:pPr>
              <a:lnSpc>
                <a:spcPct val="150000"/>
              </a:lnSpc>
            </a:pPr>
            <a:endParaRPr lang="en-US" altLang="zh-TW" sz="2000" b="1" i="0" dirty="0">
              <a:solidFill>
                <a:srgbClr val="202122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014469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D7232380-22D4-47E6-A40E-ABF38AB20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專案需求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364F06-FBAE-41F1-9123-C093E43A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53D5F30-27A2-4661-933F-68D1FC97F88D}"/>
              </a:ext>
            </a:extLst>
          </p:cNvPr>
          <p:cNvSpPr txBox="1"/>
          <p:nvPr/>
        </p:nvSpPr>
        <p:spPr>
          <a:xfrm>
            <a:off x="838200" y="1085125"/>
            <a:ext cx="10515600" cy="1514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b="1" dirty="0">
                <a:solidFill>
                  <a:srgbClr val="20212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限制</a:t>
            </a:r>
            <a:r>
              <a:rPr lang="en-US" altLang="zh-TW" sz="2400" b="1" i="0" dirty="0">
                <a:solidFill>
                  <a:srgbClr val="2021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模型預測時間需小於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0.033(s/frame)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模型大小小於</a:t>
            </a:r>
            <a:r>
              <a:rPr lang="en-US" altLang="zh-TW" sz="200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5mb</a:t>
            </a:r>
          </a:p>
        </p:txBody>
      </p:sp>
    </p:spTree>
    <p:extLst>
      <p:ext uri="{BB962C8B-B14F-4D97-AF65-F5344CB8AC3E}">
        <p14:creationId xmlns:p14="http://schemas.microsoft.com/office/powerpoint/2010/main" val="22042521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D7232380-22D4-47E6-A40E-ABF38AB20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專案需求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364F06-FBAE-41F1-9123-C093E43A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9</a:t>
            </a:fld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53D5F30-27A2-4661-933F-68D1FC97F88D}"/>
              </a:ext>
            </a:extLst>
          </p:cNvPr>
          <p:cNvSpPr txBox="1"/>
          <p:nvPr/>
        </p:nvSpPr>
        <p:spPr>
          <a:xfrm>
            <a:off x="838200" y="1085125"/>
            <a:ext cx="10515600" cy="14285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b="1" i="0" dirty="0">
                <a:solidFill>
                  <a:srgbClr val="2021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驗收</a:t>
            </a:r>
            <a:r>
              <a:rPr lang="en-US" altLang="zh-TW" sz="2400" b="1" i="0" dirty="0">
                <a:solidFill>
                  <a:srgbClr val="2021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b="1" i="0" dirty="0">
                <a:solidFill>
                  <a:srgbClr val="2021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00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(1)</a:t>
            </a:r>
            <a:r>
              <a:rPr lang="zh-TW" altLang="en-US" sz="200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遊戲正常執行</a:t>
            </a:r>
            <a:endParaRPr lang="en-US" altLang="zh-TW" sz="2000" i="0" dirty="0">
              <a:solidFill>
                <a:srgbClr val="202122"/>
              </a:solidFill>
              <a:effectLst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TW" altLang="en-US" dirty="0">
                <a:solidFill>
                  <a:srgbClr val="20212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實驗情境 </a:t>
            </a:r>
            <a:r>
              <a:rPr lang="en-US" altLang="zh-TW" dirty="0">
                <a:solidFill>
                  <a:srgbClr val="20212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 </a:t>
            </a:r>
            <a:r>
              <a:rPr lang="en-US" altLang="zh-TW" dirty="0">
                <a:solidFill>
                  <a:srgbClr val="20212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(a)</a:t>
            </a:r>
            <a:r>
              <a:rPr lang="zh-TW" altLang="en-US" dirty="0">
                <a:solidFill>
                  <a:srgbClr val="20212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透過玩家</a:t>
            </a:r>
            <a:r>
              <a:rPr lang="en-US" altLang="zh-TW" dirty="0">
                <a:solidFill>
                  <a:srgbClr val="20212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solidFill>
                  <a:srgbClr val="20212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人類</a:t>
            </a:r>
            <a:r>
              <a:rPr lang="en-US" altLang="zh-TW" dirty="0">
                <a:solidFill>
                  <a:srgbClr val="20212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dirty="0">
                <a:solidFill>
                  <a:srgbClr val="20212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rgbClr val="20212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(b)</a:t>
            </a:r>
            <a:r>
              <a:rPr lang="zh-TW" altLang="en-US" dirty="0">
                <a:solidFill>
                  <a:srgbClr val="20212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透過</a:t>
            </a:r>
            <a:r>
              <a:rPr lang="en-US" altLang="zh-TW" dirty="0">
                <a:solidFill>
                  <a:srgbClr val="20212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AI</a:t>
            </a:r>
          </a:p>
          <a:p>
            <a:pPr>
              <a:lnSpc>
                <a:spcPct val="150000"/>
              </a:lnSpc>
            </a:pPr>
            <a:r>
              <a:rPr lang="zh-TW" altLang="en-US" dirty="0">
                <a:solidFill>
                  <a:srgbClr val="20212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驗證流程 </a:t>
            </a:r>
            <a:r>
              <a:rPr lang="en-US" altLang="zh-TW" dirty="0">
                <a:solidFill>
                  <a:srgbClr val="20212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solidFill>
                  <a:srgbClr val="20212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執行遊戲並確認發球、切球、碰撞等遊戲機制，是否正確</a:t>
            </a:r>
            <a:endParaRPr lang="en-US" altLang="zh-TW" dirty="0">
              <a:solidFill>
                <a:srgbClr val="202122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667941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佈景主題1" id="{8F4CE6E7-1B2F-452B-8611-9D5152079197}" vid="{02B56A59-4827-40A0-8EBD-9D72987B2708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1531</TotalTime>
  <Words>651</Words>
  <Application>Microsoft Office PowerPoint</Application>
  <PresentationFormat>寬螢幕</PresentationFormat>
  <Paragraphs>102</Paragraphs>
  <Slides>18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3" baseType="lpstr">
      <vt:lpstr>標楷體</vt:lpstr>
      <vt:lpstr>Arial</vt:lpstr>
      <vt:lpstr>Calibri</vt:lpstr>
      <vt:lpstr>Times New Roman</vt:lpstr>
      <vt:lpstr>佈景主題1</vt:lpstr>
      <vt:lpstr>機器學習與實作 打磚塊</vt:lpstr>
      <vt:lpstr>專案需求</vt:lpstr>
      <vt:lpstr>專案需求</vt:lpstr>
      <vt:lpstr>專案需求</vt:lpstr>
      <vt:lpstr>專案需求</vt:lpstr>
      <vt:lpstr>專案需求</vt:lpstr>
      <vt:lpstr>專案需求</vt:lpstr>
      <vt:lpstr>專案需求</vt:lpstr>
      <vt:lpstr>專案需求</vt:lpstr>
      <vt:lpstr>專案需求</vt:lpstr>
      <vt:lpstr>專案需求</vt:lpstr>
      <vt:lpstr>專案架構(04/24)</vt:lpstr>
      <vt:lpstr>專案架構(05/08)</vt:lpstr>
      <vt:lpstr>專案架構(05/08)</vt:lpstr>
      <vt:lpstr>專案架構</vt:lpstr>
      <vt:lpstr>專案架構</vt:lpstr>
      <vt:lpstr>專案架構</vt:lpstr>
      <vt:lpstr>問題紀錄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C109112113</dc:creator>
  <cp:lastModifiedBy>勝發 侯</cp:lastModifiedBy>
  <cp:revision>54</cp:revision>
  <dcterms:created xsi:type="dcterms:W3CDTF">2023-10-16T13:04:30Z</dcterms:created>
  <dcterms:modified xsi:type="dcterms:W3CDTF">2024-05-07T23:31:19Z</dcterms:modified>
</cp:coreProperties>
</file>