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1398" r:id="rId2"/>
    <p:sldId id="1393" r:id="rId3"/>
    <p:sldId id="1397" r:id="rId4"/>
    <p:sldId id="1721" r:id="rId5"/>
    <p:sldId id="1731" r:id="rId6"/>
    <p:sldId id="1739" r:id="rId7"/>
    <p:sldId id="1741" r:id="rId8"/>
    <p:sldId id="1740" r:id="rId9"/>
    <p:sldId id="1742" r:id="rId10"/>
    <p:sldId id="1399" r:id="rId11"/>
    <p:sldId id="1744" r:id="rId12"/>
    <p:sldId id="1732" r:id="rId13"/>
    <p:sldId id="1733" r:id="rId14"/>
    <p:sldId id="1734" r:id="rId15"/>
    <p:sldId id="1743" r:id="rId16"/>
    <p:sldId id="1745" r:id="rId17"/>
    <p:sldId id="1746" r:id="rId18"/>
    <p:sldId id="1747" r:id="rId19"/>
    <p:sldId id="1748" r:id="rId20"/>
    <p:sldId id="1749" r:id="rId21"/>
    <p:sldId id="1750" r:id="rId22"/>
    <p:sldId id="1751" r:id="rId23"/>
    <p:sldId id="1752" r:id="rId24"/>
    <p:sldId id="1753" r:id="rId25"/>
    <p:sldId id="1754" r:id="rId26"/>
    <p:sldId id="1755" r:id="rId27"/>
    <p:sldId id="1756" r:id="rId28"/>
    <p:sldId id="1394" r:id="rId29"/>
    <p:sldId id="1722" r:id="rId30"/>
    <p:sldId id="1723" r:id="rId31"/>
    <p:sldId id="1724" r:id="rId32"/>
    <p:sldId id="1725" r:id="rId33"/>
    <p:sldId id="1726" r:id="rId34"/>
    <p:sldId id="1728" r:id="rId35"/>
    <p:sldId id="1729" r:id="rId36"/>
    <p:sldId id="1727" r:id="rId37"/>
    <p:sldId id="1396" r:id="rId38"/>
    <p:sldId id="1757" r:id="rId3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CCFA5848-36F4-482E-8BFF-3C928A2B16D5}">
          <p14:sldIdLst>
            <p14:sldId id="1398"/>
          </p14:sldIdLst>
        </p14:section>
        <p14:section name="To DO" id="{3D28ECB3-BC7F-4349-BEF2-7BDE18789F07}">
          <p14:sldIdLst>
            <p14:sldId id="1393"/>
            <p14:sldId id="1397"/>
          </p14:sldIdLst>
        </p14:section>
        <p14:section name="需求分析" id="{331EAEBC-E252-4F4D-BB23-F301CCEB181C}">
          <p14:sldIdLst>
            <p14:sldId id="1721"/>
            <p14:sldId id="1731"/>
            <p14:sldId id="1739"/>
            <p14:sldId id="1741"/>
            <p14:sldId id="1740"/>
            <p14:sldId id="1742"/>
          </p14:sldIdLst>
        </p14:section>
        <p14:section name="系統分析" id="{BB5AE70D-D0D1-499A-BED9-DA03C5E180F1}">
          <p14:sldIdLst>
            <p14:sldId id="1399"/>
            <p14:sldId id="1744"/>
            <p14:sldId id="1732"/>
            <p14:sldId id="1733"/>
            <p14:sldId id="1734"/>
            <p14:sldId id="1743"/>
          </p14:sldIdLst>
        </p14:section>
        <p14:section name="API" id="{ABDAE2EF-169D-466B-AA9E-3C551529E658}">
          <p14:sldIdLst>
            <p14:sldId id="1745"/>
            <p14:sldId id="1746"/>
            <p14:sldId id="1747"/>
            <p14:sldId id="1748"/>
            <p14:sldId id="1749"/>
            <p14:sldId id="1750"/>
            <p14:sldId id="1751"/>
            <p14:sldId id="1752"/>
            <p14:sldId id="1753"/>
            <p14:sldId id="1754"/>
            <p14:sldId id="1755"/>
          </p14:sldIdLst>
        </p14:section>
        <p14:section name="Driver" id="{C2100382-92E4-4B7D-A36D-6F837E716F30}">
          <p14:sldIdLst>
            <p14:sldId id="1756"/>
          </p14:sldIdLst>
        </p14:section>
        <p14:section name="2023/11/09~2023/11/16" id="{F2DE3FD5-1513-4EEE-9662-3000EF2460FE}">
          <p14:sldIdLst>
            <p14:sldId id="1394"/>
            <p14:sldId id="1722"/>
            <p14:sldId id="1723"/>
            <p14:sldId id="1724"/>
            <p14:sldId id="1725"/>
            <p14:sldId id="1726"/>
            <p14:sldId id="1728"/>
            <p14:sldId id="1729"/>
            <p14:sldId id="1727"/>
            <p14:sldId id="1396"/>
          </p14:sldIdLst>
        </p14:section>
        <p14:section name="參考資料" id="{E9C89E05-6566-4109-B7DA-B2749F03ADA2}">
          <p14:sldIdLst>
            <p14:sldId id="17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76B9C2-8CBA-466A-AF0E-975D77387BB5}" type="datetimeFigureOut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2EB12-D8C3-4565-970E-E4564FBE40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718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2EB12-D8C3-4565-970E-E4564FBE40D4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4435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93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41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247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07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725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571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024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168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333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464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310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76DB1E62-041B-47B5-8407-B11F18F7E90B}" type="datetimeFigureOut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76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5" Type="http://schemas.openxmlformats.org/officeDocument/2006/relationships/slide" Target="slide23.xml"/><Relationship Id="rId4" Type="http://schemas.openxmlformats.org/officeDocument/2006/relationships/slide" Target="slide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2.xml"/><Relationship Id="rId4" Type="http://schemas.openxmlformats.org/officeDocument/2006/relationships/image" Target="../media/image17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2.xml"/><Relationship Id="rId4" Type="http://schemas.openxmlformats.org/officeDocument/2006/relationships/image" Target="../media/image23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weixin_41445387/article/details/116275486?spm=1001.2014.3001.5501" TargetMode="External"/><Relationship Id="rId2" Type="http://schemas.openxmlformats.org/officeDocument/2006/relationships/hyperlink" Target="https://blog.csdn.net/taowei1314520/article/details/88622264?spm=1001.2014.3001.550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nalog.com/media/en/technical-documentation/user-guides/ADV7511_Hardware_Users_Guide.pdf" TargetMode="External"/><Relationship Id="rId4" Type="http://schemas.openxmlformats.org/officeDocument/2006/relationships/hyperlink" Target="https://www.analog.com/media/en/technical-documentation/user-guides/ADV7511_Programming_Guide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C4960A-08AB-46D4-AAFB-8C524707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268537"/>
            <a:ext cx="10515600" cy="1160463"/>
          </a:xfrm>
        </p:spPr>
        <p:txBody>
          <a:bodyPr/>
          <a:lstStyle/>
          <a:p>
            <a:r>
              <a:rPr lang="zh-TW" altLang="en-US" dirty="0"/>
              <a:t>影像處理之軟硬體協同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7C41EE-0F75-455F-95CF-4786552D8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63635"/>
            <a:ext cx="5512527" cy="1500187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組員 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C109112113 </a:t>
            </a:r>
            <a:r>
              <a:rPr lang="zh-TW" altLang="en-US" dirty="0">
                <a:solidFill>
                  <a:schemeClr val="tx1"/>
                </a:solidFill>
              </a:rPr>
              <a:t>侯勝發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           </a:t>
            </a:r>
            <a:r>
              <a:rPr lang="en-US" altLang="zh-TW" dirty="0">
                <a:solidFill>
                  <a:schemeClr val="tx1"/>
                </a:solidFill>
              </a:rPr>
              <a:t>C109112183</a:t>
            </a:r>
            <a:r>
              <a:rPr lang="zh-TW" altLang="en-US" dirty="0">
                <a:solidFill>
                  <a:schemeClr val="tx1"/>
                </a:solidFill>
              </a:rPr>
              <a:t> 溫世新</a:t>
            </a:r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開始日期 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23/11/09</a:t>
            </a:r>
          </a:p>
          <a:p>
            <a:r>
              <a:rPr lang="zh-TW" altLang="en-US" dirty="0">
                <a:solidFill>
                  <a:schemeClr val="tx1"/>
                </a:solidFill>
              </a:rPr>
              <a:t>結束日期 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--/--/--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1495181-344B-4DCD-A637-346A91B60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375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b="1" dirty="0"/>
              <a:t>Breakdown</a:t>
            </a:r>
            <a:endParaRPr lang="zh-TW" altLang="en-US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專案架構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023F5FE-8D8F-03A1-5DE9-7FDCF0843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4806"/>
            <a:ext cx="12192000" cy="347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06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b="1" dirty="0"/>
              <a:t>Breakdown</a:t>
            </a:r>
            <a:endParaRPr lang="zh-TW" altLang="en-US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專案架構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0ADAFB9-3EC6-DD7C-9231-E3D3B517D5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7" t="28497" r="48202" b="1028"/>
          <a:stretch/>
        </p:blipFill>
        <p:spPr bwMode="auto">
          <a:xfrm>
            <a:off x="1631326" y="1543685"/>
            <a:ext cx="9144422" cy="43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471D4408-0BEC-D090-AF34-7EA90E8695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8" t="28189" r="28191" b="1336"/>
          <a:stretch/>
        </p:blipFill>
        <p:spPr bwMode="auto">
          <a:xfrm>
            <a:off x="4301813" y="1543685"/>
            <a:ext cx="4057448" cy="43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204F8A71-A658-FD8F-1646-54B8089D91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4" t="28487" r="221" b="1038"/>
          <a:stretch/>
        </p:blipFill>
        <p:spPr bwMode="auto">
          <a:xfrm>
            <a:off x="3649873" y="1543686"/>
            <a:ext cx="5835872" cy="43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0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b="1" dirty="0"/>
              <a:t>Architecture</a:t>
            </a:r>
            <a:endParaRPr lang="zh-TW" altLang="en-US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專案架構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9216C4FA-204C-3941-AD6F-F534E0263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583" y="1316350"/>
            <a:ext cx="8216834" cy="50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7E3C07EB-199A-03C6-B616-8553BAA70F20}"/>
              </a:ext>
            </a:extLst>
          </p:cNvPr>
          <p:cNvSpPr/>
          <p:nvPr/>
        </p:nvSpPr>
        <p:spPr>
          <a:xfrm>
            <a:off x="3289300" y="3924300"/>
            <a:ext cx="755650" cy="374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形: 空心 11">
            <a:hlinkClick r:id="rId3" action="ppaction://hlinksldjump"/>
            <a:extLst>
              <a:ext uri="{FF2B5EF4-FFF2-40B4-BE49-F238E27FC236}">
                <a16:creationId xmlns:a16="http://schemas.microsoft.com/office/drawing/2014/main" id="{7567312B-29AA-B1EC-A1E6-0B2A7693905A}"/>
              </a:ext>
            </a:extLst>
          </p:cNvPr>
          <p:cNvSpPr/>
          <p:nvPr/>
        </p:nvSpPr>
        <p:spPr>
          <a:xfrm flipV="1">
            <a:off x="3289300" y="3927475"/>
            <a:ext cx="57150" cy="57150"/>
          </a:xfrm>
          <a:prstGeom prst="donu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圓形: 空心 12">
            <a:hlinkClick r:id="rId4" action="ppaction://hlinksldjump"/>
            <a:extLst>
              <a:ext uri="{FF2B5EF4-FFF2-40B4-BE49-F238E27FC236}">
                <a16:creationId xmlns:a16="http://schemas.microsoft.com/office/drawing/2014/main" id="{76A460CA-DAF9-3516-A163-893277DC892C}"/>
              </a:ext>
            </a:extLst>
          </p:cNvPr>
          <p:cNvSpPr/>
          <p:nvPr/>
        </p:nvSpPr>
        <p:spPr>
          <a:xfrm flipV="1">
            <a:off x="3098800" y="4759325"/>
            <a:ext cx="57150" cy="57150"/>
          </a:xfrm>
          <a:prstGeom prst="donu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圓形: 空心 13">
            <a:hlinkClick r:id="rId5" action="ppaction://hlinksldjump"/>
            <a:extLst>
              <a:ext uri="{FF2B5EF4-FFF2-40B4-BE49-F238E27FC236}">
                <a16:creationId xmlns:a16="http://schemas.microsoft.com/office/drawing/2014/main" id="{9DBE296F-C3AA-0393-A4B2-71771924789D}"/>
              </a:ext>
            </a:extLst>
          </p:cNvPr>
          <p:cNvSpPr/>
          <p:nvPr/>
        </p:nvSpPr>
        <p:spPr>
          <a:xfrm flipV="1">
            <a:off x="4870450" y="4769601"/>
            <a:ext cx="57150" cy="57150"/>
          </a:xfrm>
          <a:prstGeom prst="donu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圓形: 空心 14">
            <a:hlinkClick r:id="rId6" action="ppaction://hlinksldjump"/>
            <a:extLst>
              <a:ext uri="{FF2B5EF4-FFF2-40B4-BE49-F238E27FC236}">
                <a16:creationId xmlns:a16="http://schemas.microsoft.com/office/drawing/2014/main" id="{86E80CF1-8633-97BC-463B-448CEADA173D}"/>
              </a:ext>
            </a:extLst>
          </p:cNvPr>
          <p:cNvSpPr/>
          <p:nvPr/>
        </p:nvSpPr>
        <p:spPr>
          <a:xfrm flipV="1">
            <a:off x="4682331" y="3848255"/>
            <a:ext cx="57150" cy="57150"/>
          </a:xfrm>
          <a:prstGeom prst="donu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36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r>
              <a:rPr lang="en-US" altLang="zh-TW" sz="2400" b="1" dirty="0"/>
              <a:t>Architecture</a:t>
            </a:r>
            <a:endParaRPr lang="zh-TW" altLang="en-US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專案架構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1479C696-6EBC-BA01-0A5E-0012F5DE7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583" y="1316350"/>
            <a:ext cx="8216834" cy="50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271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b="1"/>
              <a:t>Architecture</a:t>
            </a:r>
            <a:endParaRPr lang="zh-TW" altLang="en-US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專案架構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E4D0FC5-E845-A383-F683-54AA07951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583" y="1318951"/>
            <a:ext cx="8216834" cy="50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786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b="1"/>
              <a:t>Workflow</a:t>
            </a:r>
            <a:endParaRPr lang="zh-TW" altLang="en-US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專案架構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A5845D5-7BDD-9B3B-CF90-7DC8EC3BD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1457325"/>
            <a:ext cx="950595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47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b="1" dirty="0"/>
              <a:t>PC</a:t>
            </a:r>
            <a:r>
              <a:rPr lang="zh-TW" altLang="en-US" sz="2400" b="1" dirty="0"/>
              <a:t>端</a:t>
            </a:r>
            <a:endParaRPr lang="en-US" altLang="zh-TW" sz="2400" b="1" dirty="0"/>
          </a:p>
          <a:p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def connect (request):</a:t>
            </a:r>
            <a:endParaRPr lang="zh-TW" altLang="zh-TW" sz="1800" b="1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16</a:t>
            </a:fld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89CC7A5-E591-537B-7B4A-68B7372BC1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210302"/>
              </p:ext>
            </p:extLst>
          </p:nvPr>
        </p:nvGraphicFramePr>
        <p:xfrm>
          <a:off x="2649681" y="2647268"/>
          <a:ext cx="6892637" cy="214694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08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4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00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def connect (request):</a:t>
                      </a:r>
                      <a:endParaRPr lang="zh-TW" sz="1800" b="1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484">
                <a:tc>
                  <a:txBody>
                    <a:bodyPr/>
                    <a:lstStyle/>
                    <a:p>
                      <a:pPr algn="ctr"/>
                      <a:r>
                        <a:rPr lang="zh-TW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輸入</a:t>
                      </a:r>
                      <a:endParaRPr lang="zh-TW" sz="1800" b="1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altLang="zh-TW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post</a:t>
                      </a:r>
                      <a:r>
                        <a:rPr lang="en-US" altLang="zh-TW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: </a:t>
                      </a: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連接硬體</a:t>
                      </a:r>
                      <a:endParaRPr lang="zh-TW" sz="1800" b="1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484">
                <a:tc>
                  <a:txBody>
                    <a:bodyPr/>
                    <a:lstStyle/>
                    <a:p>
                      <a:pPr algn="ctr"/>
                      <a:r>
                        <a:rPr lang="zh-TW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輸出</a:t>
                      </a:r>
                      <a:endParaRPr lang="zh-TW" sz="1800" b="1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altLang="zh-TW" sz="18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JsonResponse</a:t>
                      </a: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連接上回答</a:t>
                      </a:r>
                      <a:r>
                        <a:rPr lang="en-US" altLang="zh-TW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OK</a:t>
                      </a:r>
                      <a:endParaRPr lang="zh-TW" sz="1800" b="1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484">
                <a:tc>
                  <a:txBody>
                    <a:bodyPr/>
                    <a:lstStyle/>
                    <a:p>
                      <a:pPr algn="ctr"/>
                      <a:r>
                        <a:rPr lang="zh-TW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參數</a:t>
                      </a:r>
                      <a:endParaRPr lang="zh-TW" sz="1800" b="1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altLang="zh-TW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Port</a:t>
                      </a: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: 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port</a:t>
                      </a: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連接</a:t>
                      </a:r>
                      <a:endParaRPr lang="zh-TW" sz="1800" b="1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484">
                <a:tc>
                  <a:txBody>
                    <a:bodyPr/>
                    <a:lstStyle/>
                    <a:p>
                      <a:pPr algn="ctr"/>
                      <a:r>
                        <a:rPr lang="zh-TW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方法</a:t>
                      </a:r>
                      <a:endParaRPr lang="zh-TW" sz="1800" b="1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後端與硬體連接</a:t>
                      </a:r>
                      <a:endParaRPr lang="zh-TW" sz="1800" b="1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692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b="1" dirty="0"/>
              <a:t>PC</a:t>
            </a:r>
            <a:r>
              <a:rPr lang="zh-TW" altLang="en-US" sz="2400" b="1" dirty="0"/>
              <a:t>端</a:t>
            </a:r>
            <a:endParaRPr lang="en-US" altLang="zh-TW" sz="2400" b="1" dirty="0"/>
          </a:p>
          <a:p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def deliver (request):</a:t>
            </a:r>
            <a:endParaRPr lang="zh-TW" altLang="zh-TW" sz="1800" b="1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17</a:t>
            </a:fld>
            <a:endParaRPr lang="zh-TW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402FA37-A6C6-A076-3AFB-455C634DC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560089"/>
              </p:ext>
            </p:extLst>
          </p:nvPr>
        </p:nvGraphicFramePr>
        <p:xfrm>
          <a:off x="2649680" y="2647268"/>
          <a:ext cx="6892637" cy="215224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08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4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9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def deliver (request):</a:t>
                      </a:r>
                      <a:endParaRPr lang="zh-TW" sz="1800" b="1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900">
                <a:tc>
                  <a:txBody>
                    <a:bodyPr/>
                    <a:lstStyle/>
                    <a:p>
                      <a:pPr algn="ctr"/>
                      <a:r>
                        <a:rPr lang="zh-TW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輸入</a:t>
                      </a:r>
                      <a:endParaRPr lang="zh-TW" sz="1800" b="1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post</a:t>
                      </a: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後端將設定條件傳送至硬體</a:t>
                      </a:r>
                      <a:endParaRPr lang="zh-TW" sz="1800" b="1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900">
                <a:tc>
                  <a:txBody>
                    <a:bodyPr/>
                    <a:lstStyle/>
                    <a:p>
                      <a:pPr algn="ctr"/>
                      <a:r>
                        <a:rPr lang="zh-TW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輸出</a:t>
                      </a:r>
                      <a:endParaRPr lang="zh-TW" sz="1800" b="1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contours_area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(int)</a:t>
                      </a:r>
                      <a:r>
                        <a:rPr lang="en-US" altLang="zh-TW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contours</a:t>
                      </a: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面積</a:t>
                      </a:r>
                      <a:endParaRPr lang="zh-TW" sz="1800" b="1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3338">
                <a:tc>
                  <a:txBody>
                    <a:bodyPr/>
                    <a:lstStyle/>
                    <a:p>
                      <a:pPr algn="ctr"/>
                      <a:r>
                        <a:rPr lang="zh-TW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參數</a:t>
                      </a:r>
                      <a:endParaRPr lang="zh-TW" sz="1800" b="1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altLang="zh-TW" sz="18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cap_w</a:t>
                      </a:r>
                      <a:r>
                        <a:rPr lang="zh-TW" altLang="zh-TW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TW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(int) </a:t>
                      </a:r>
                      <a:r>
                        <a:rPr lang="en-US" altLang="zh-TW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: </a:t>
                      </a:r>
                      <a:r>
                        <a:rPr lang="zh-TW" altLang="zh-TW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圖片的寬度</a:t>
                      </a:r>
                    </a:p>
                    <a:p>
                      <a:r>
                        <a:rPr lang="en-US" altLang="zh-TW" sz="18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cap_h</a:t>
                      </a:r>
                      <a:r>
                        <a:rPr lang="zh-TW" altLang="zh-TW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TW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(int) </a:t>
                      </a:r>
                      <a:r>
                        <a:rPr lang="en-US" altLang="zh-TW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: </a:t>
                      </a:r>
                      <a:r>
                        <a:rPr lang="zh-TW" altLang="zh-TW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圖片的高度</a:t>
                      </a:r>
                      <a:endParaRPr lang="zh-TW" altLang="zh-TW" sz="1800" b="1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900">
                <a:tc>
                  <a:txBody>
                    <a:bodyPr/>
                    <a:lstStyle/>
                    <a:p>
                      <a:pPr algn="ctr"/>
                      <a:r>
                        <a:rPr lang="zh-TW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方法</a:t>
                      </a:r>
                      <a:endParaRPr lang="zh-TW" sz="1800" b="1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將前端設定的條件傳送至硬體</a:t>
                      </a:r>
                      <a:endParaRPr lang="zh-TW" sz="1800" b="1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097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b="1" dirty="0"/>
              <a:t>PC</a:t>
            </a:r>
            <a:r>
              <a:rPr lang="zh-TW" altLang="en-US" sz="2400" b="1" dirty="0"/>
              <a:t>端</a:t>
            </a:r>
            <a:endParaRPr lang="en-US" altLang="zh-TW" sz="2400" b="1" dirty="0"/>
          </a:p>
          <a:p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def </a:t>
            </a:r>
            <a:r>
              <a:rPr lang="en-US" altLang="zh-TW" sz="1800" kern="100" dirty="0" err="1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getImg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(request):</a:t>
            </a:r>
          </a:p>
          <a:p>
            <a:endParaRPr lang="zh-TW" altLang="en-US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18</a:t>
            </a:fld>
            <a:endParaRPr lang="zh-TW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B4B3F21-8DE7-DB39-3A4B-1A9BD1312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423106"/>
              </p:ext>
            </p:extLst>
          </p:nvPr>
        </p:nvGraphicFramePr>
        <p:xfrm>
          <a:off x="2649679" y="2647268"/>
          <a:ext cx="6892637" cy="215224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08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4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044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def 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getImg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(request):</a:t>
                      </a:r>
                      <a:endParaRPr lang="zh-TW" sz="1800" b="1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448">
                <a:tc>
                  <a:txBody>
                    <a:bodyPr/>
                    <a:lstStyle/>
                    <a:p>
                      <a:pPr algn="ctr"/>
                      <a:r>
                        <a:rPr lang="zh-TW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輸入</a:t>
                      </a:r>
                      <a:endParaRPr lang="zh-TW" sz="1800" b="1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altLang="zh-TW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get</a:t>
                      </a: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後端與硬體要求</a:t>
                      </a:r>
                      <a:r>
                        <a:rPr lang="en-US" altLang="zh-TW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terminal</a:t>
                      </a: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資料</a:t>
                      </a:r>
                      <a:endParaRPr lang="zh-TW" sz="1800" b="1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448">
                <a:tc>
                  <a:txBody>
                    <a:bodyPr/>
                    <a:lstStyle/>
                    <a:p>
                      <a:pPr algn="ctr"/>
                      <a:r>
                        <a:rPr lang="zh-TW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輸出</a:t>
                      </a:r>
                      <a:endParaRPr lang="zh-TW" sz="1800" b="1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altLang="zh-TW" sz="18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Img</a:t>
                      </a: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圖像</a:t>
                      </a:r>
                      <a:endParaRPr lang="zh-TW" sz="1800" b="1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448">
                <a:tc>
                  <a:txBody>
                    <a:bodyPr/>
                    <a:lstStyle/>
                    <a:p>
                      <a:pPr algn="ctr"/>
                      <a:r>
                        <a:rPr lang="zh-TW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參數</a:t>
                      </a:r>
                      <a:endParaRPr lang="zh-TW" sz="1800" b="1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altLang="zh-TW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Result</a:t>
                      </a:r>
                      <a:r>
                        <a:rPr lang="en-US" altLang="zh-TW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: terminal</a:t>
                      </a:r>
                      <a:endParaRPr lang="zh-TW" sz="1800" b="1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448">
                <a:tc>
                  <a:txBody>
                    <a:bodyPr/>
                    <a:lstStyle/>
                    <a:p>
                      <a:pPr algn="ctr"/>
                      <a:r>
                        <a:rPr lang="zh-TW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方法</a:t>
                      </a:r>
                      <a:endParaRPr lang="zh-TW" sz="1800" b="1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通過</a:t>
                      </a:r>
                      <a:r>
                        <a:rPr lang="en-US" altLang="zh-TW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serial</a:t>
                      </a: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傳送</a:t>
                      </a:r>
                      <a:r>
                        <a:rPr lang="en-US" altLang="zh-TW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terminal</a:t>
                      </a: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資料轉成圖像</a:t>
                      </a:r>
                      <a:endParaRPr lang="en-US" alt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40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b="1" dirty="0"/>
              <a:t>PC</a:t>
            </a:r>
            <a:r>
              <a:rPr lang="zh-TW" altLang="en-US" sz="2400" b="1" dirty="0"/>
              <a:t>端</a:t>
            </a:r>
            <a:endParaRPr lang="en-US" altLang="zh-TW" sz="2400" b="1" dirty="0"/>
          </a:p>
          <a:p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def cancel (request):</a:t>
            </a:r>
          </a:p>
          <a:p>
            <a:endParaRPr lang="zh-TW" altLang="en-US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19</a:t>
            </a:fld>
            <a:endParaRPr lang="zh-TW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3E21169-73DD-9D5C-5E03-5B6BE7B954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380170"/>
              </p:ext>
            </p:extLst>
          </p:nvPr>
        </p:nvGraphicFramePr>
        <p:xfrm>
          <a:off x="2649678" y="2647267"/>
          <a:ext cx="6892637" cy="215224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08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4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044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def cancel (request):</a:t>
                      </a:r>
                      <a:endParaRPr lang="zh-TW" sz="1800" b="1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448">
                <a:tc>
                  <a:txBody>
                    <a:bodyPr/>
                    <a:lstStyle/>
                    <a:p>
                      <a:pPr algn="ctr"/>
                      <a:r>
                        <a:rPr lang="zh-TW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輸入</a:t>
                      </a:r>
                      <a:endParaRPr lang="zh-TW" sz="1800" b="1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altLang="zh-TW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post</a:t>
                      </a:r>
                      <a:r>
                        <a:rPr lang="en-US" altLang="zh-TW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後端將終止指令傳送至</a:t>
                      </a:r>
                      <a:r>
                        <a:rPr lang="en-US" altLang="zh-TW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UART</a:t>
                      </a:r>
                      <a:endParaRPr lang="zh-TW" sz="1800" b="1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448">
                <a:tc>
                  <a:txBody>
                    <a:bodyPr/>
                    <a:lstStyle/>
                    <a:p>
                      <a:pPr algn="ctr"/>
                      <a:r>
                        <a:rPr lang="zh-TW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輸出</a:t>
                      </a:r>
                      <a:endParaRPr lang="zh-TW" sz="1800" b="1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altLang="zh-TW" sz="18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closeUART</a:t>
                      </a: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UART</a:t>
                      </a: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傳送關閉，將資料傳送取消。</a:t>
                      </a:r>
                      <a:endParaRPr lang="zh-TW" altLang="zh-TW" sz="1800" b="1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448">
                <a:tc>
                  <a:txBody>
                    <a:bodyPr/>
                    <a:lstStyle/>
                    <a:p>
                      <a:pPr algn="ctr"/>
                      <a:r>
                        <a:rPr lang="zh-TW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參數</a:t>
                      </a:r>
                      <a:endParaRPr lang="zh-TW" sz="1800" b="1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null</a:t>
                      </a:r>
                      <a:endParaRPr lang="zh-TW" sz="1800" b="1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448">
                <a:tc>
                  <a:txBody>
                    <a:bodyPr/>
                    <a:lstStyle/>
                    <a:p>
                      <a:pPr algn="ctr"/>
                      <a:r>
                        <a:rPr lang="zh-TW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方法</a:t>
                      </a:r>
                      <a:endParaRPr lang="zh-TW" sz="1800" b="1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取消傳送</a:t>
                      </a:r>
                      <a:endParaRPr lang="zh-TW" sz="1800" b="1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514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b="1" dirty="0"/>
              <a:t>2023/11/17~2023/11/23</a:t>
            </a:r>
          </a:p>
          <a:p>
            <a:pPr lvl="1"/>
            <a:r>
              <a:rPr lang="zh-TW" altLang="en-US" dirty="0"/>
              <a:t>專案需求分析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(1)</a:t>
            </a:r>
            <a:r>
              <a:rPr lang="zh-TW" altLang="en-US" dirty="0"/>
              <a:t>功能 </a:t>
            </a:r>
            <a:r>
              <a:rPr lang="en-US" altLang="zh-TW" dirty="0"/>
              <a:t>(2)</a:t>
            </a:r>
            <a:r>
              <a:rPr lang="zh-TW" altLang="en-US" dirty="0"/>
              <a:t>效能 </a:t>
            </a:r>
            <a:r>
              <a:rPr lang="en-US" altLang="zh-TW" dirty="0"/>
              <a:t>(3)</a:t>
            </a:r>
            <a:r>
              <a:rPr lang="zh-TW" altLang="en-US" dirty="0"/>
              <a:t>介面 </a:t>
            </a:r>
            <a:r>
              <a:rPr lang="en-US" altLang="zh-TW" dirty="0"/>
              <a:t>(4)</a:t>
            </a:r>
            <a:r>
              <a:rPr lang="zh-TW" altLang="en-US" dirty="0"/>
              <a:t>限制 </a:t>
            </a:r>
            <a:r>
              <a:rPr lang="en-US" altLang="zh-TW" dirty="0"/>
              <a:t>(5)</a:t>
            </a:r>
            <a:r>
              <a:rPr lang="zh-TW" altLang="en-US" dirty="0"/>
              <a:t>驗收方法</a:t>
            </a:r>
            <a:endParaRPr lang="en-US" altLang="zh-TW" dirty="0"/>
          </a:p>
          <a:p>
            <a:pPr lvl="1"/>
            <a:r>
              <a:rPr lang="zh-TW" altLang="en-US" dirty="0"/>
              <a:t>專案系統分析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(1)Workflow</a:t>
            </a:r>
          </a:p>
          <a:p>
            <a:pPr lvl="1"/>
            <a:r>
              <a:rPr lang="zh-TW" altLang="en-US" dirty="0"/>
              <a:t>設計</a:t>
            </a:r>
            <a:r>
              <a:rPr lang="en-US" altLang="zh-TW" dirty="0"/>
              <a:t>IP(CCL)</a:t>
            </a:r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en-US" altLang="zh-TW" sz="1800" b="1" dirty="0"/>
              <a:t>2023/11/24~2023/11/30</a:t>
            </a:r>
          </a:p>
          <a:p>
            <a:pPr lvl="1"/>
            <a:r>
              <a:rPr lang="zh-TW" altLang="en-US" dirty="0"/>
              <a:t>專案需求分析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(1)</a:t>
            </a:r>
            <a:r>
              <a:rPr lang="zh-TW" altLang="en-US" dirty="0"/>
              <a:t>功能 </a:t>
            </a:r>
            <a:r>
              <a:rPr lang="en-US" altLang="zh-TW" dirty="0"/>
              <a:t>(2)</a:t>
            </a:r>
            <a:r>
              <a:rPr lang="zh-TW" altLang="en-US" dirty="0"/>
              <a:t>效能 </a:t>
            </a:r>
            <a:r>
              <a:rPr lang="en-US" altLang="zh-TW" dirty="0"/>
              <a:t>(3)</a:t>
            </a:r>
            <a:r>
              <a:rPr lang="zh-TW" altLang="en-US" dirty="0"/>
              <a:t>介面 </a:t>
            </a:r>
            <a:r>
              <a:rPr lang="en-US" altLang="zh-TW" dirty="0"/>
              <a:t>(4)</a:t>
            </a:r>
            <a:r>
              <a:rPr lang="zh-TW" altLang="en-US" dirty="0"/>
              <a:t>限制 </a:t>
            </a:r>
            <a:r>
              <a:rPr lang="en-US" altLang="zh-TW" dirty="0"/>
              <a:t>(5)</a:t>
            </a:r>
            <a:r>
              <a:rPr lang="zh-TW" altLang="en-US" dirty="0"/>
              <a:t>驗收方法</a:t>
            </a:r>
            <a:endParaRPr lang="en-US" altLang="zh-TW" dirty="0"/>
          </a:p>
          <a:p>
            <a:pPr lvl="1"/>
            <a:r>
              <a:rPr lang="zh-TW" altLang="en-US" dirty="0"/>
              <a:t>專案系統分析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(1)Breakdown (2)Architecture(3)Workflow</a:t>
            </a:r>
          </a:p>
          <a:p>
            <a:pPr lvl="1"/>
            <a:r>
              <a:rPr lang="zh-TW" altLang="en-US" dirty="0"/>
              <a:t>設計</a:t>
            </a:r>
            <a:r>
              <a:rPr lang="en-US" altLang="zh-TW" dirty="0"/>
              <a:t>IP(CCL)</a:t>
            </a:r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en-US" altLang="zh-TW" sz="1800" b="1" dirty="0"/>
              <a:t>2023/12/1~2023/12/7</a:t>
            </a:r>
          </a:p>
          <a:p>
            <a:pPr lvl="1"/>
            <a:r>
              <a:rPr lang="zh-TW" altLang="en-US" dirty="0"/>
              <a:t>專案系統分析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(1)Breakdown (2)Architecture</a:t>
            </a:r>
          </a:p>
          <a:p>
            <a:pPr lvl="1"/>
            <a:r>
              <a:rPr lang="en-US" altLang="zh-TW" dirty="0"/>
              <a:t>API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PC</a:t>
            </a:r>
            <a:r>
              <a:rPr lang="zh-TW" altLang="en-US" dirty="0"/>
              <a:t>端、</a:t>
            </a:r>
            <a:r>
              <a:rPr lang="en-US" altLang="zh-TW" dirty="0"/>
              <a:t>PL</a:t>
            </a:r>
            <a:r>
              <a:rPr lang="zh-TW" altLang="en-US" dirty="0"/>
              <a:t>端</a:t>
            </a:r>
            <a:endParaRPr lang="en-US" altLang="zh-TW" dirty="0"/>
          </a:p>
          <a:p>
            <a:pPr lvl="1"/>
            <a:r>
              <a:rPr lang="en-US" altLang="zh-TW" dirty="0"/>
              <a:t>SDK(ADV7511</a:t>
            </a:r>
            <a:r>
              <a:rPr lang="zh-TW" altLang="en-US" dirty="0"/>
              <a:t>、</a:t>
            </a:r>
            <a:r>
              <a:rPr lang="en-US" altLang="zh-TW" dirty="0"/>
              <a:t>SD</a:t>
            </a:r>
            <a:r>
              <a:rPr lang="zh-TW" altLang="en-US" dirty="0"/>
              <a:t>卡讀寫</a:t>
            </a:r>
            <a:r>
              <a:rPr lang="en-US" altLang="zh-TW" dirty="0"/>
              <a:t>)</a:t>
            </a:r>
            <a:endParaRPr lang="zh-TW" altLang="en-US" dirty="0"/>
          </a:p>
          <a:p>
            <a:pPr lvl="1"/>
            <a:endParaRPr lang="zh-TW" altLang="en-US" dirty="0"/>
          </a:p>
          <a:p>
            <a:pPr marL="0" indent="-84600">
              <a:buNone/>
            </a:pPr>
            <a:endParaRPr lang="zh-TW" altLang="en-US" dirty="0"/>
          </a:p>
          <a:p>
            <a:pPr lvl="1"/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 Do List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225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b="1" dirty="0"/>
              <a:t>PC</a:t>
            </a:r>
            <a:r>
              <a:rPr lang="zh-TW" altLang="en-US" sz="2400" b="1" dirty="0"/>
              <a:t>端</a:t>
            </a:r>
            <a:endParaRPr lang="en-US" altLang="zh-TW" sz="2400" b="1" dirty="0"/>
          </a:p>
          <a:p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def </a:t>
            </a:r>
            <a:r>
              <a:rPr lang="en-US" altLang="zh-TW" sz="1800" kern="100" dirty="0" err="1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getData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(request):</a:t>
            </a:r>
          </a:p>
          <a:p>
            <a:endParaRPr lang="zh-TW" altLang="en-US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20</a:t>
            </a:fld>
            <a:endParaRPr lang="zh-TW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D4FD968-5EAF-2108-F6F8-617F1F813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360348"/>
              </p:ext>
            </p:extLst>
          </p:nvPr>
        </p:nvGraphicFramePr>
        <p:xfrm>
          <a:off x="2649677" y="2647267"/>
          <a:ext cx="6892637" cy="21562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08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4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189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def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getData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(request):</a:t>
                      </a:r>
                      <a:endParaRPr lang="zh-TW" sz="1800" b="1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890">
                <a:tc>
                  <a:txBody>
                    <a:bodyPr/>
                    <a:lstStyle/>
                    <a:p>
                      <a:pPr algn="ctr"/>
                      <a:r>
                        <a:rPr lang="zh-TW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輸入</a:t>
                      </a:r>
                      <a:endParaRPr lang="zh-TW" sz="1800" b="1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get</a:t>
                      </a:r>
                      <a:r>
                        <a:rPr lang="en-US" altLang="zh-TW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後端將設定條件傳送至硬體</a:t>
                      </a:r>
                      <a:endParaRPr lang="zh-TW" sz="1800" b="1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890">
                <a:tc>
                  <a:txBody>
                    <a:bodyPr/>
                    <a:lstStyle/>
                    <a:p>
                      <a:pPr algn="ctr"/>
                      <a:r>
                        <a:rPr lang="zh-TW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輸出</a:t>
                      </a:r>
                      <a:endParaRPr lang="zh-TW" sz="1800" b="1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altLang="zh-TW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FPS</a:t>
                      </a: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,time</a:t>
                      </a: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運算時間與</a:t>
                      </a:r>
                      <a:r>
                        <a:rPr lang="en-US" altLang="zh-TW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FPS</a:t>
                      </a:r>
                      <a:endParaRPr lang="zh-TW" sz="1800" b="1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679">
                <a:tc>
                  <a:txBody>
                    <a:bodyPr/>
                    <a:lstStyle/>
                    <a:p>
                      <a:pPr algn="ctr"/>
                      <a:r>
                        <a:rPr lang="zh-TW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參數</a:t>
                      </a:r>
                      <a:endParaRPr lang="zh-TW" sz="1800" b="1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altLang="zh-TW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FPS</a:t>
                      </a:r>
                      <a:r>
                        <a:rPr lang="en-US" altLang="zh-TW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: </a:t>
                      </a: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幀數</a:t>
                      </a:r>
                      <a:endParaRPr lang="en-US" alt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altLang="zh-TW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: </a:t>
                      </a: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運算時間</a:t>
                      </a:r>
                      <a:endParaRPr lang="zh-TW" altLang="zh-TW" sz="1800" b="1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890">
                <a:tc>
                  <a:txBody>
                    <a:bodyPr/>
                    <a:lstStyle/>
                    <a:p>
                      <a:pPr algn="ctr"/>
                      <a:r>
                        <a:rPr lang="zh-TW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方法</a:t>
                      </a:r>
                      <a:endParaRPr lang="zh-TW" sz="1800" b="1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設定完條件取得後端運算時間與</a:t>
                      </a:r>
                      <a:r>
                        <a:rPr lang="en-US" altLang="zh-TW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FPS</a:t>
                      </a:r>
                      <a:endParaRPr lang="zh-TW" sz="1800" b="1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80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b="1" dirty="0"/>
              <a:t>PL</a:t>
            </a:r>
            <a:r>
              <a:rPr lang="zh-TW" altLang="en-US" sz="2400" b="1" dirty="0"/>
              <a:t>端</a:t>
            </a:r>
            <a:endParaRPr lang="en-US" altLang="zh-TW" sz="2400" b="1" dirty="0"/>
          </a:p>
          <a:p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VDMA:</a:t>
            </a:r>
          </a:p>
          <a:p>
            <a:endParaRPr lang="zh-TW" altLang="en-US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D499F427-BD5B-12B2-18C7-99B021A6F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86606"/>
            <a:ext cx="4391574" cy="2884788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3AF9869E-647B-1FC9-C771-EAF16D666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168" y="1604713"/>
            <a:ext cx="5557237" cy="4232050"/>
          </a:xfrm>
          <a:prstGeom prst="rect">
            <a:avLst/>
          </a:prstGeom>
        </p:spPr>
      </p:pic>
      <p:grpSp>
        <p:nvGrpSpPr>
          <p:cNvPr id="16" name="群組 15">
            <a:extLst>
              <a:ext uri="{FF2B5EF4-FFF2-40B4-BE49-F238E27FC236}">
                <a16:creationId xmlns:a16="http://schemas.microsoft.com/office/drawing/2014/main" id="{7310A9CD-A648-CED9-24AC-DFFA12BC318D}"/>
              </a:ext>
            </a:extLst>
          </p:cNvPr>
          <p:cNvGrpSpPr/>
          <p:nvPr/>
        </p:nvGrpSpPr>
        <p:grpSpPr>
          <a:xfrm>
            <a:off x="5513168" y="1854926"/>
            <a:ext cx="5494466" cy="3190909"/>
            <a:chOff x="5513168" y="1854926"/>
            <a:chExt cx="5494466" cy="3190909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69196F0-21B1-D40B-C15A-FD96D6EBA178}"/>
                </a:ext>
              </a:extLst>
            </p:cNvPr>
            <p:cNvSpPr/>
            <p:nvPr/>
          </p:nvSpPr>
          <p:spPr>
            <a:xfrm>
              <a:off x="5513168" y="1854926"/>
              <a:ext cx="5494466" cy="282157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257013D1-4367-B4DB-7141-EEF7C8606A09}"/>
                </a:ext>
              </a:extLst>
            </p:cNvPr>
            <p:cNvSpPr txBox="1"/>
            <p:nvPr/>
          </p:nvSpPr>
          <p:spPr>
            <a:xfrm>
              <a:off x="6391941" y="4676503"/>
              <a:ext cx="3736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可調整之數據參數、讀</a:t>
              </a:r>
              <a:r>
                <a:rPr lang="en-US" altLang="zh-TW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寫通道使能</a:t>
              </a:r>
              <a:endPara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17" name="圓形: 空心 16">
            <a:hlinkClick r:id="rId4" action="ppaction://hlinksldjump"/>
            <a:extLst>
              <a:ext uri="{FF2B5EF4-FFF2-40B4-BE49-F238E27FC236}">
                <a16:creationId xmlns:a16="http://schemas.microsoft.com/office/drawing/2014/main" id="{40C62D00-DF83-6199-DB8C-2708779591A9}"/>
              </a:ext>
            </a:extLst>
          </p:cNvPr>
          <p:cNvSpPr/>
          <p:nvPr/>
        </p:nvSpPr>
        <p:spPr>
          <a:xfrm flipV="1">
            <a:off x="838200" y="1116125"/>
            <a:ext cx="57150" cy="57150"/>
          </a:xfrm>
          <a:prstGeom prst="donu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97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01F750F6-3C40-F42A-381A-C21D12913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733" y="1415300"/>
            <a:ext cx="6077672" cy="4610875"/>
          </a:xfrm>
          <a:prstGeom prst="rect">
            <a:avLst/>
          </a:prstGeom>
        </p:spPr>
      </p:pic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b="1" dirty="0"/>
              <a:t>PL</a:t>
            </a:r>
            <a:r>
              <a:rPr lang="zh-TW" altLang="en-US" sz="2400" b="1" dirty="0"/>
              <a:t>端</a:t>
            </a:r>
            <a:endParaRPr lang="en-US" altLang="zh-TW" sz="2400" b="1" dirty="0"/>
          </a:p>
          <a:p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Video Timing Controller:</a:t>
            </a:r>
          </a:p>
          <a:p>
            <a:endParaRPr lang="zh-TW" altLang="en-US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22</a:t>
            </a:fld>
            <a:endParaRPr lang="zh-TW" altLang="en-US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7310A9CD-A648-CED9-24AC-DFFA12BC318D}"/>
              </a:ext>
            </a:extLst>
          </p:cNvPr>
          <p:cNvGrpSpPr/>
          <p:nvPr/>
        </p:nvGrpSpPr>
        <p:grpSpPr>
          <a:xfrm>
            <a:off x="5695406" y="1976845"/>
            <a:ext cx="3411689" cy="2486207"/>
            <a:chOff x="5695406" y="1976845"/>
            <a:chExt cx="3411689" cy="2486207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69196F0-21B1-D40B-C15A-FD96D6EBA178}"/>
                </a:ext>
              </a:extLst>
            </p:cNvPr>
            <p:cNvSpPr/>
            <p:nvPr/>
          </p:nvSpPr>
          <p:spPr>
            <a:xfrm>
              <a:off x="5695406" y="1976845"/>
              <a:ext cx="1149531" cy="248620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257013D1-4367-B4DB-7141-EEF7C8606A09}"/>
                </a:ext>
              </a:extLst>
            </p:cNvPr>
            <p:cNvSpPr txBox="1"/>
            <p:nvPr/>
          </p:nvSpPr>
          <p:spPr>
            <a:xfrm>
              <a:off x="6844937" y="1976845"/>
              <a:ext cx="2262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可調整之影像解析度</a:t>
              </a:r>
              <a:endPara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pic>
        <p:nvPicPr>
          <p:cNvPr id="6" name="圖片 5">
            <a:extLst>
              <a:ext uri="{FF2B5EF4-FFF2-40B4-BE49-F238E27FC236}">
                <a16:creationId xmlns:a16="http://schemas.microsoft.com/office/drawing/2014/main" id="{0F0C4991-82C8-BCCC-7B1E-B96A70B471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306" r="200"/>
          <a:stretch/>
        </p:blipFill>
        <p:spPr>
          <a:xfrm>
            <a:off x="1121595" y="2690259"/>
            <a:ext cx="2858222" cy="1477481"/>
          </a:xfrm>
          <a:prstGeom prst="rect">
            <a:avLst/>
          </a:prstGeom>
        </p:spPr>
      </p:pic>
      <p:sp>
        <p:nvSpPr>
          <p:cNvPr id="17" name="圓形: 空心 16">
            <a:hlinkClick r:id="rId4" action="ppaction://hlinksldjump"/>
            <a:extLst>
              <a:ext uri="{FF2B5EF4-FFF2-40B4-BE49-F238E27FC236}">
                <a16:creationId xmlns:a16="http://schemas.microsoft.com/office/drawing/2014/main" id="{5C87BCF5-D6AB-CFA3-55F4-1DCC258C6B32}"/>
              </a:ext>
            </a:extLst>
          </p:cNvPr>
          <p:cNvSpPr/>
          <p:nvPr/>
        </p:nvSpPr>
        <p:spPr>
          <a:xfrm flipV="1">
            <a:off x="838200" y="1116125"/>
            <a:ext cx="57150" cy="57150"/>
          </a:xfrm>
          <a:prstGeom prst="donu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72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DCF6BC01-72EF-38F7-9AC9-8474636A6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926" y="1514557"/>
            <a:ext cx="5928874" cy="4412362"/>
          </a:xfrm>
          <a:prstGeom prst="rect">
            <a:avLst/>
          </a:prstGeom>
        </p:spPr>
      </p:pic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b="1" dirty="0"/>
              <a:t>PL</a:t>
            </a:r>
            <a:r>
              <a:rPr lang="zh-TW" altLang="en-US" sz="2400" b="1" dirty="0"/>
              <a:t>端</a:t>
            </a:r>
            <a:endParaRPr lang="en-US" altLang="zh-TW" sz="2400" b="1" dirty="0"/>
          </a:p>
          <a:p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Stream to Video Out:</a:t>
            </a:r>
          </a:p>
          <a:p>
            <a:endParaRPr lang="zh-TW" altLang="en-US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263A270-439D-E5EB-7D0C-481E9FDE9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35785"/>
            <a:ext cx="3395752" cy="2574802"/>
          </a:xfrm>
          <a:prstGeom prst="rect">
            <a:avLst/>
          </a:prstGeom>
        </p:spPr>
      </p:pic>
      <p:sp>
        <p:nvSpPr>
          <p:cNvPr id="11" name="圓形: 空心 10">
            <a:hlinkClick r:id="rId4" action="ppaction://hlinksldjump"/>
            <a:extLst>
              <a:ext uri="{FF2B5EF4-FFF2-40B4-BE49-F238E27FC236}">
                <a16:creationId xmlns:a16="http://schemas.microsoft.com/office/drawing/2014/main" id="{0ABE98BB-1B28-6997-882D-313FD297B567}"/>
              </a:ext>
            </a:extLst>
          </p:cNvPr>
          <p:cNvSpPr/>
          <p:nvPr/>
        </p:nvSpPr>
        <p:spPr>
          <a:xfrm flipV="1">
            <a:off x="838200" y="1116125"/>
            <a:ext cx="57150" cy="57150"/>
          </a:xfrm>
          <a:prstGeom prst="donu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68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b="1" dirty="0"/>
              <a:t>PL</a:t>
            </a:r>
            <a:r>
              <a:rPr lang="zh-TW" altLang="en-US" sz="2400" b="1" dirty="0"/>
              <a:t>端</a:t>
            </a:r>
            <a:endParaRPr lang="en-US" altLang="zh-TW" sz="2400" b="1" dirty="0"/>
          </a:p>
          <a:p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Soft </a:t>
            </a:r>
            <a:r>
              <a:rPr lang="en-US" altLang="zh-TW" sz="1800" kern="100" dirty="0" err="1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IP_BilaterlaFilter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endParaRPr lang="zh-TW" altLang="en-US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B56A050-8896-80E7-D822-4839304C2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015" y="2006609"/>
            <a:ext cx="3723665" cy="180707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0D060D33-F4B5-BB49-D129-5D40D53A5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658" y="3813681"/>
            <a:ext cx="2926377" cy="1679549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CABD51A3-910E-F2E0-DE84-6237FD47FB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848" r="12195" b="375"/>
          <a:stretch/>
        </p:blipFill>
        <p:spPr>
          <a:xfrm>
            <a:off x="5082655" y="2062336"/>
            <a:ext cx="6470468" cy="3502690"/>
          </a:xfrm>
          <a:prstGeom prst="rect">
            <a:avLst/>
          </a:prstGeom>
        </p:spPr>
      </p:pic>
      <p:sp>
        <p:nvSpPr>
          <p:cNvPr id="25" name="圓形: 空心 24">
            <a:hlinkClick r:id="rId5" action="ppaction://hlinksldjump"/>
            <a:extLst>
              <a:ext uri="{FF2B5EF4-FFF2-40B4-BE49-F238E27FC236}">
                <a16:creationId xmlns:a16="http://schemas.microsoft.com/office/drawing/2014/main" id="{33DA35DA-1449-DB78-21F0-A5D5F61C0812}"/>
              </a:ext>
            </a:extLst>
          </p:cNvPr>
          <p:cNvSpPr/>
          <p:nvPr/>
        </p:nvSpPr>
        <p:spPr>
          <a:xfrm flipV="1">
            <a:off x="838200" y="1116125"/>
            <a:ext cx="57150" cy="57150"/>
          </a:xfrm>
          <a:prstGeom prst="donu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4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b="1" dirty="0"/>
              <a:t>PL</a:t>
            </a:r>
            <a:r>
              <a:rPr lang="zh-TW" altLang="en-US" sz="2400" b="1" dirty="0"/>
              <a:t>端</a:t>
            </a:r>
            <a:endParaRPr lang="en-US" altLang="zh-TW" sz="2400" b="1" dirty="0"/>
          </a:p>
          <a:p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Soft </a:t>
            </a:r>
            <a:r>
              <a:rPr lang="en-US" altLang="zh-TW" sz="1800" kern="100" dirty="0" err="1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IP_GaussianFilter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endParaRPr lang="zh-TW" altLang="en-US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5190A4D-F52F-7C6C-9784-73C67F4B7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8179"/>
            <a:ext cx="3626352" cy="180707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6F6BE1E9-7BF2-11EB-343D-86E9F1C64D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539" r="12838" b="4567"/>
          <a:stretch/>
        </p:blipFill>
        <p:spPr>
          <a:xfrm>
            <a:off x="5147393" y="2062336"/>
            <a:ext cx="6358410" cy="2977134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0E4EA6C0-0FFC-FF56-0CE8-D02CA5FB8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5658" y="3807870"/>
            <a:ext cx="2612453" cy="1034096"/>
          </a:xfrm>
          <a:prstGeom prst="rect">
            <a:avLst/>
          </a:prstGeom>
        </p:spPr>
      </p:pic>
      <p:sp>
        <p:nvSpPr>
          <p:cNvPr id="15" name="圓形: 空心 14">
            <a:hlinkClick r:id="rId5" action="ppaction://hlinksldjump"/>
            <a:extLst>
              <a:ext uri="{FF2B5EF4-FFF2-40B4-BE49-F238E27FC236}">
                <a16:creationId xmlns:a16="http://schemas.microsoft.com/office/drawing/2014/main" id="{8DB987DF-E231-9E0B-680A-45C0BFF1F6C4}"/>
              </a:ext>
            </a:extLst>
          </p:cNvPr>
          <p:cNvSpPr/>
          <p:nvPr/>
        </p:nvSpPr>
        <p:spPr>
          <a:xfrm flipV="1">
            <a:off x="838200" y="1116125"/>
            <a:ext cx="57150" cy="57150"/>
          </a:xfrm>
          <a:prstGeom prst="donu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07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b="1" dirty="0"/>
              <a:t>PL</a:t>
            </a:r>
            <a:r>
              <a:rPr lang="zh-TW" altLang="en-US" sz="2400" b="1" dirty="0"/>
              <a:t>端</a:t>
            </a:r>
            <a:endParaRPr lang="en-US" altLang="zh-TW" sz="2400" b="1" dirty="0"/>
          </a:p>
          <a:p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Soft </a:t>
            </a:r>
            <a:r>
              <a:rPr lang="en-US" altLang="zh-TW" sz="1800" kern="100" dirty="0" err="1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IP_Canny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endParaRPr lang="zh-TW" altLang="en-US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26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0D0BA3E-B46D-D2E3-7085-DB8DC5825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61558"/>
            <a:ext cx="3995785" cy="192147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E38EA0A-FCD2-E262-AA36-8595B4150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952" y="4596442"/>
            <a:ext cx="2880280" cy="718238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78C1A28B-AB96-528E-EBAB-C9401E1FEE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308" r="13464" b="7522"/>
          <a:stretch/>
        </p:blipFill>
        <p:spPr>
          <a:xfrm>
            <a:off x="5294810" y="2059637"/>
            <a:ext cx="6156961" cy="2433986"/>
          </a:xfrm>
          <a:prstGeom prst="rect">
            <a:avLst/>
          </a:prstGeom>
        </p:spPr>
      </p:pic>
      <p:sp>
        <p:nvSpPr>
          <p:cNvPr id="14" name="圓形: 空心 13">
            <a:hlinkClick r:id="rId5" action="ppaction://hlinksldjump"/>
            <a:extLst>
              <a:ext uri="{FF2B5EF4-FFF2-40B4-BE49-F238E27FC236}">
                <a16:creationId xmlns:a16="http://schemas.microsoft.com/office/drawing/2014/main" id="{5441C21A-5738-83E4-5209-8449B017C222}"/>
              </a:ext>
            </a:extLst>
          </p:cNvPr>
          <p:cNvSpPr/>
          <p:nvPr/>
        </p:nvSpPr>
        <p:spPr>
          <a:xfrm flipV="1">
            <a:off x="838200" y="1116125"/>
            <a:ext cx="57150" cy="57150"/>
          </a:xfrm>
          <a:prstGeom prst="donu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79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b="1" dirty="0"/>
              <a:t>ADV7511 :</a:t>
            </a:r>
            <a:endParaRPr lang="en-US" altLang="zh-TW" sz="1800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Driver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197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2600" indent="-457200"/>
            <a:r>
              <a:rPr lang="zh-TW" altLang="en-US" sz="2400" b="1" dirty="0"/>
              <a:t>開發</a:t>
            </a:r>
            <a:r>
              <a:rPr lang="en-US" altLang="zh-TW" sz="2400" b="1" dirty="0"/>
              <a:t>CCL</a:t>
            </a:r>
            <a:r>
              <a:rPr lang="zh-TW" altLang="en-US" sz="2400" b="1" dirty="0"/>
              <a:t> </a:t>
            </a:r>
            <a:r>
              <a:rPr lang="en-US" altLang="zh-TW" sz="2400" b="1" dirty="0"/>
              <a:t>:</a:t>
            </a:r>
            <a:r>
              <a:rPr lang="zh-TW" altLang="en-US" sz="2400" b="1" dirty="0"/>
              <a:t> </a:t>
            </a:r>
            <a:endParaRPr lang="en-US" altLang="zh-TW" sz="2400" b="1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1800" dirty="0"/>
              <a:t>contours label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1800" dirty="0"/>
              <a:t>contours stats(Top</a:t>
            </a:r>
            <a:r>
              <a:rPr lang="zh-TW" altLang="en-US" sz="1800" dirty="0"/>
              <a:t>、</a:t>
            </a:r>
            <a:r>
              <a:rPr lang="en-US" altLang="zh-TW" sz="1800" dirty="0"/>
              <a:t>Bottom</a:t>
            </a:r>
            <a:r>
              <a:rPr lang="zh-TW" altLang="en-US" sz="1800" dirty="0"/>
              <a:t>、</a:t>
            </a:r>
            <a:r>
              <a:rPr lang="en-US" altLang="zh-TW" sz="1800" dirty="0"/>
              <a:t>Left</a:t>
            </a:r>
            <a:r>
              <a:rPr lang="zh-TW" altLang="en-US" sz="1800" dirty="0"/>
              <a:t>、</a:t>
            </a:r>
            <a:r>
              <a:rPr lang="en-US" altLang="zh-TW" sz="1800" dirty="0"/>
              <a:t>Right</a:t>
            </a:r>
            <a:r>
              <a:rPr lang="zh-TW" altLang="en-US" sz="1800" dirty="0"/>
              <a:t>、</a:t>
            </a:r>
            <a:r>
              <a:rPr lang="en-US" altLang="zh-TW" sz="1800" dirty="0"/>
              <a:t>Area)</a:t>
            </a:r>
          </a:p>
          <a:p>
            <a:pPr marL="0" indent="0">
              <a:buNone/>
            </a:pPr>
            <a:endParaRPr lang="zh-TW" altLang="en-US" sz="24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884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2600" indent="-457200">
              <a:buFont typeface="+mj-lt"/>
              <a:buAutoNum type="arabicPeriod"/>
            </a:pPr>
            <a:r>
              <a:rPr lang="en-US" altLang="zh-TW" sz="2400" b="1" dirty="0"/>
              <a:t>Contours label</a:t>
            </a:r>
          </a:p>
          <a:p>
            <a:r>
              <a:rPr lang="zh-TW" altLang="en-US" sz="1800" b="1" dirty="0"/>
              <a:t>測試方法 </a:t>
            </a:r>
            <a:r>
              <a:rPr lang="en-US" altLang="zh-TW" sz="1800" b="1" dirty="0"/>
              <a:t>:</a:t>
            </a:r>
            <a:r>
              <a:rPr lang="zh-TW" altLang="en-US" sz="1800" b="1" dirty="0"/>
              <a:t> </a:t>
            </a:r>
            <a:endParaRPr lang="en-US" altLang="zh-TW" sz="1800" b="1" dirty="0"/>
          </a:p>
          <a:p>
            <a:pPr marL="457200" lvl="1" indent="0">
              <a:buNone/>
            </a:pPr>
            <a:r>
              <a:rPr lang="zh-TW" altLang="en-US" sz="1800" dirty="0"/>
              <a:t>使用</a:t>
            </a:r>
            <a:r>
              <a:rPr lang="en-US" altLang="zh-TW" sz="1800" dirty="0"/>
              <a:t>Vivado</a:t>
            </a:r>
            <a:r>
              <a:rPr lang="zh-TW" altLang="en-US" sz="1800" dirty="0"/>
              <a:t>於</a:t>
            </a:r>
            <a:r>
              <a:rPr lang="en-US" altLang="zh-TW" sz="1800" dirty="0"/>
              <a:t>simulation</a:t>
            </a:r>
            <a:r>
              <a:rPr lang="zh-TW" altLang="en-US" sz="1800" dirty="0"/>
              <a:t>中讀取</a:t>
            </a:r>
            <a:r>
              <a:rPr lang="en-US" altLang="zh-TW" sz="1800" dirty="0"/>
              <a:t>txt</a:t>
            </a:r>
            <a:r>
              <a:rPr lang="zh-TW" altLang="en-US" sz="1800" dirty="0"/>
              <a:t>資料當成輸入影像，接著將模擬結果寫回</a:t>
            </a:r>
            <a:r>
              <a:rPr lang="en-US" altLang="zh-TW" sz="1800" dirty="0"/>
              <a:t>txt</a:t>
            </a:r>
            <a:r>
              <a:rPr lang="zh-TW" altLang="en-US" sz="1800" dirty="0"/>
              <a:t>觀察結果，並和軟體進行比較</a:t>
            </a:r>
            <a:endParaRPr lang="en-US" altLang="zh-TW" sz="18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29</a:t>
            </a:fld>
            <a:endParaRPr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1CD63DC-FFCF-0F8D-B163-1C0C15DCB3A3}"/>
              </a:ext>
            </a:extLst>
          </p:cNvPr>
          <p:cNvGrpSpPr/>
          <p:nvPr/>
        </p:nvGrpSpPr>
        <p:grpSpPr>
          <a:xfrm>
            <a:off x="1323152" y="2995937"/>
            <a:ext cx="3902488" cy="3395897"/>
            <a:chOff x="1040642" y="2534194"/>
            <a:chExt cx="3902488" cy="3395897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3B145E49-07D4-7266-4A87-972D205DF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4235"/>
            <a:stretch/>
          </p:blipFill>
          <p:spPr>
            <a:xfrm>
              <a:off x="1040642" y="2534194"/>
              <a:ext cx="2390536" cy="3395897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8981ABFA-8120-0712-AB43-4CDECD46D746}"/>
                </a:ext>
              </a:extLst>
            </p:cNvPr>
            <p:cNvSpPr txBox="1"/>
            <p:nvPr/>
          </p:nvSpPr>
          <p:spPr>
            <a:xfrm>
              <a:off x="3431178" y="4047476"/>
              <a:ext cx="1511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圖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2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.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輸入資料</a:t>
              </a: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64DE9674-0568-2932-AA52-5EDAFCA8DA31}"/>
              </a:ext>
            </a:extLst>
          </p:cNvPr>
          <p:cNvGrpSpPr/>
          <p:nvPr/>
        </p:nvGrpSpPr>
        <p:grpSpPr>
          <a:xfrm>
            <a:off x="7419845" y="2995937"/>
            <a:ext cx="4064583" cy="3483429"/>
            <a:chOff x="4271299" y="2534193"/>
            <a:chExt cx="4064583" cy="3483429"/>
          </a:xfrm>
        </p:grpSpPr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852D07E4-F281-0D5B-5A69-C2E17A7380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-1" r="24305" b="-1464"/>
            <a:stretch/>
          </p:blipFill>
          <p:spPr>
            <a:xfrm>
              <a:off x="4271299" y="2534193"/>
              <a:ext cx="2458141" cy="3483429"/>
            </a:xfrm>
            <a:prstGeom prst="rect">
              <a:avLst/>
            </a:prstGeom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02A77D74-E622-2604-5A26-E2C39253CC9F}"/>
                </a:ext>
              </a:extLst>
            </p:cNvPr>
            <p:cNvSpPr txBox="1"/>
            <p:nvPr/>
          </p:nvSpPr>
          <p:spPr>
            <a:xfrm>
              <a:off x="6823930" y="4091242"/>
              <a:ext cx="1511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圖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4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.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輸出資料</a:t>
              </a: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ECBF5079-500B-4027-7E9E-D1D1A740A3E8}"/>
              </a:ext>
            </a:extLst>
          </p:cNvPr>
          <p:cNvGrpSpPr/>
          <p:nvPr/>
        </p:nvGrpSpPr>
        <p:grpSpPr>
          <a:xfrm>
            <a:off x="1084208" y="2498953"/>
            <a:ext cx="4396325" cy="378465"/>
            <a:chOff x="2046514" y="2456132"/>
            <a:chExt cx="4396325" cy="378465"/>
          </a:xfrm>
        </p:grpSpPr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FF7BE54A-F5E1-395D-198E-FDD8A125B8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9854" t="1" b="2356"/>
            <a:stretch/>
          </p:blipFill>
          <p:spPr>
            <a:xfrm>
              <a:off x="2046514" y="2456133"/>
              <a:ext cx="2936457" cy="378464"/>
            </a:xfrm>
            <a:prstGeom prst="rect">
              <a:avLst/>
            </a:prstGeom>
          </p:spPr>
        </p:pic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CEA3079D-E56A-98E2-001D-6FD3D50F2E4E}"/>
                </a:ext>
              </a:extLst>
            </p:cNvPr>
            <p:cNvSpPr txBox="1"/>
            <p:nvPr/>
          </p:nvSpPr>
          <p:spPr>
            <a:xfrm>
              <a:off x="4930887" y="2456132"/>
              <a:ext cx="1511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圖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1.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輸入波型</a:t>
              </a: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279AA502-7B81-E6C6-1966-FE3C28681AAE}"/>
              </a:ext>
            </a:extLst>
          </p:cNvPr>
          <p:cNvGrpSpPr/>
          <p:nvPr/>
        </p:nvGrpSpPr>
        <p:grpSpPr>
          <a:xfrm>
            <a:off x="7443474" y="2441249"/>
            <a:ext cx="3975640" cy="436169"/>
            <a:chOff x="7419845" y="2389294"/>
            <a:chExt cx="3975640" cy="436169"/>
          </a:xfrm>
        </p:grpSpPr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9FA8392A-AD4E-49F7-7F9E-7593F0E220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1887" r="50961" b="-5991"/>
            <a:stretch/>
          </p:blipFill>
          <p:spPr>
            <a:xfrm>
              <a:off x="7419845" y="2389294"/>
              <a:ext cx="2458141" cy="436169"/>
            </a:xfrm>
            <a:prstGeom prst="rect">
              <a:avLst/>
            </a:prstGeom>
          </p:spPr>
        </p:pic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45924294-F4A4-C20B-E2FB-6F6C9E635160}"/>
                </a:ext>
              </a:extLst>
            </p:cNvPr>
            <p:cNvSpPr txBox="1"/>
            <p:nvPr/>
          </p:nvSpPr>
          <p:spPr>
            <a:xfrm>
              <a:off x="9883533" y="2413589"/>
              <a:ext cx="1511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圖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3.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輸出波型</a:t>
              </a:r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50F4705C-09DC-513A-58BC-9747569750EC}"/>
              </a:ext>
            </a:extLst>
          </p:cNvPr>
          <p:cNvGrpSpPr/>
          <p:nvPr/>
        </p:nvGrpSpPr>
        <p:grpSpPr>
          <a:xfrm>
            <a:off x="1606733" y="2716926"/>
            <a:ext cx="2413931" cy="3674908"/>
            <a:chOff x="1606733" y="2716926"/>
            <a:chExt cx="2413931" cy="3674908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2C18C85-72AB-ACA5-DBC6-CD01B41E1487}"/>
                </a:ext>
              </a:extLst>
            </p:cNvPr>
            <p:cNvSpPr/>
            <p:nvPr/>
          </p:nvSpPr>
          <p:spPr>
            <a:xfrm>
              <a:off x="1606733" y="5181600"/>
              <a:ext cx="313508" cy="121023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84227DCC-3051-177A-664A-34CB55AAAF89}"/>
                </a:ext>
              </a:extLst>
            </p:cNvPr>
            <p:cNvSpPr/>
            <p:nvPr/>
          </p:nvSpPr>
          <p:spPr>
            <a:xfrm>
              <a:off x="2229394" y="2716926"/>
              <a:ext cx="1791270" cy="1604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221CDE2D-6B7B-5B40-1E2E-2B0D06500E96}"/>
                </a:ext>
              </a:extLst>
            </p:cNvPr>
            <p:cNvCxnSpPr>
              <a:endCxn id="26" idx="1"/>
            </p:cNvCxnSpPr>
            <p:nvPr/>
          </p:nvCxnSpPr>
          <p:spPr>
            <a:xfrm flipV="1">
              <a:off x="1628503" y="2797172"/>
              <a:ext cx="600891" cy="238442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078A038C-4E41-DD19-1142-52FA695F2F5F}"/>
                </a:ext>
              </a:extLst>
            </p:cNvPr>
            <p:cNvCxnSpPr>
              <a:cxnSpLocks/>
              <a:endCxn id="26" idx="3"/>
            </p:cNvCxnSpPr>
            <p:nvPr/>
          </p:nvCxnSpPr>
          <p:spPr>
            <a:xfrm flipV="1">
              <a:off x="1915886" y="2797172"/>
              <a:ext cx="2104778" cy="238442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D3D71537-8B52-7350-E42B-D6EBAA789F1E}"/>
              </a:ext>
            </a:extLst>
          </p:cNvPr>
          <p:cNvGrpSpPr/>
          <p:nvPr/>
        </p:nvGrpSpPr>
        <p:grpSpPr>
          <a:xfrm>
            <a:off x="7696376" y="2673582"/>
            <a:ext cx="2299729" cy="3743665"/>
            <a:chOff x="1606733" y="2648169"/>
            <a:chExt cx="2299729" cy="3743665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A0A27668-E226-CA50-EEC4-4DF45B1EAD5A}"/>
                </a:ext>
              </a:extLst>
            </p:cNvPr>
            <p:cNvSpPr/>
            <p:nvPr/>
          </p:nvSpPr>
          <p:spPr>
            <a:xfrm>
              <a:off x="1606733" y="5181600"/>
              <a:ext cx="313508" cy="121023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EFB789A4-6051-1683-0393-098991073203}"/>
                </a:ext>
              </a:extLst>
            </p:cNvPr>
            <p:cNvSpPr/>
            <p:nvPr/>
          </p:nvSpPr>
          <p:spPr>
            <a:xfrm>
              <a:off x="2115192" y="2648169"/>
              <a:ext cx="1791270" cy="1604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3396B4EB-64BE-5811-95EE-12A7E9A26E80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 flipV="1">
              <a:off x="1606733" y="2728415"/>
              <a:ext cx="508459" cy="245318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CF73BB04-772E-5068-DABA-1345A7A0FD3B}"/>
                </a:ext>
              </a:extLst>
            </p:cNvPr>
            <p:cNvCxnSpPr>
              <a:cxnSpLocks/>
              <a:endCxn id="36" idx="3"/>
            </p:cNvCxnSpPr>
            <p:nvPr/>
          </p:nvCxnSpPr>
          <p:spPr>
            <a:xfrm flipV="1">
              <a:off x="1920241" y="2728415"/>
              <a:ext cx="1986221" cy="246467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165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b="1" dirty="0">
                <a:hlinkClick r:id="rId2" action="ppaction://hlinksldjump"/>
              </a:rPr>
              <a:t>2023/11/09~2023/11/16</a:t>
            </a:r>
            <a:endParaRPr lang="zh-TW" altLang="en-US" sz="1800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進度統整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956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2600" indent="-457200">
              <a:buFont typeface="+mj-lt"/>
              <a:buAutoNum type="arabicPeriod"/>
            </a:pPr>
            <a:r>
              <a:rPr lang="en-US" altLang="zh-TW" sz="2400" b="1" dirty="0"/>
              <a:t>contours label</a:t>
            </a:r>
          </a:p>
          <a:p>
            <a:r>
              <a:rPr lang="zh-TW" altLang="en-US" sz="1800" b="1" dirty="0"/>
              <a:t>實驗結果 </a:t>
            </a:r>
            <a:r>
              <a:rPr lang="en-US" altLang="zh-TW" sz="1800" b="1" dirty="0"/>
              <a:t>: Test_1</a:t>
            </a:r>
            <a:r>
              <a:rPr lang="zh-TW" altLang="en-US" sz="1800" b="1" dirty="0"/>
              <a:t> </a:t>
            </a:r>
            <a:r>
              <a:rPr lang="en-US" altLang="zh-TW" sz="1800" b="1" dirty="0"/>
              <a:t>:</a:t>
            </a:r>
            <a:r>
              <a:rPr lang="zh-TW" altLang="en-US" sz="1800" b="1" dirty="0"/>
              <a:t> </a:t>
            </a:r>
            <a:r>
              <a:rPr lang="en-US" altLang="zh-TW" sz="1800" b="1" dirty="0"/>
              <a:t>input image : 17x9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30</a:t>
            </a:fld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6EDA72F0-CC21-981D-6368-6DC0D2C7B14F}"/>
              </a:ext>
            </a:extLst>
          </p:cNvPr>
          <p:cNvGrpSpPr/>
          <p:nvPr/>
        </p:nvGrpSpPr>
        <p:grpSpPr>
          <a:xfrm>
            <a:off x="5063059" y="1360085"/>
            <a:ext cx="6374007" cy="4961105"/>
            <a:chOff x="2956787" y="1929243"/>
            <a:chExt cx="6374007" cy="4961105"/>
          </a:xfrm>
        </p:grpSpPr>
        <p:pic>
          <p:nvPicPr>
            <p:cNvPr id="6" name="圖片 5" descr="一張含有 正方形, 螢幕擷取畫面, 像素, Rectangle 的圖片&#10;&#10;自動產生的描述">
              <a:extLst>
                <a:ext uri="{FF2B5EF4-FFF2-40B4-BE49-F238E27FC236}">
                  <a16:creationId xmlns:a16="http://schemas.microsoft.com/office/drawing/2014/main" id="{601F697E-810F-093B-A30F-B21D65F02B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2318" r="-80" b="12639"/>
            <a:stretch/>
          </p:blipFill>
          <p:spPr>
            <a:xfrm>
              <a:off x="2956787" y="1929243"/>
              <a:ext cx="6374007" cy="4779457"/>
            </a:xfrm>
            <a:prstGeom prst="rect">
              <a:avLst/>
            </a:prstGeom>
          </p:spPr>
        </p:pic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DDF01B3-C67C-79B1-55D9-FE63FA362952}"/>
                </a:ext>
              </a:extLst>
            </p:cNvPr>
            <p:cNvSpPr txBox="1"/>
            <p:nvPr/>
          </p:nvSpPr>
          <p:spPr>
            <a:xfrm>
              <a:off x="5375792" y="6521016"/>
              <a:ext cx="1627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圖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5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.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測試結果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E23CB110-4BDD-895C-F370-855CDAA23527}"/>
              </a:ext>
            </a:extLst>
          </p:cNvPr>
          <p:cNvGrpSpPr/>
          <p:nvPr/>
        </p:nvGrpSpPr>
        <p:grpSpPr>
          <a:xfrm>
            <a:off x="3842150" y="4022444"/>
            <a:ext cx="7573266" cy="1929414"/>
            <a:chOff x="2022058" y="4171950"/>
            <a:chExt cx="7573266" cy="1929414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B0071B9-23A1-ED02-01AA-9B16BA2DA3AF}"/>
                </a:ext>
              </a:extLst>
            </p:cNvPr>
            <p:cNvSpPr/>
            <p:nvPr/>
          </p:nvSpPr>
          <p:spPr>
            <a:xfrm>
              <a:off x="3181349" y="4171950"/>
              <a:ext cx="6413975" cy="192941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037B7E39-A313-E2C8-0EE4-A77F7F92EF6F}"/>
                </a:ext>
              </a:extLst>
            </p:cNvPr>
            <p:cNvSpPr txBox="1"/>
            <p:nvPr/>
          </p:nvSpPr>
          <p:spPr>
            <a:xfrm>
              <a:off x="2022058" y="4911209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simulation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046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976AED21-7A37-678E-ED84-B14262B822DE}"/>
              </a:ext>
            </a:extLst>
          </p:cNvPr>
          <p:cNvGrpSpPr/>
          <p:nvPr/>
        </p:nvGrpSpPr>
        <p:grpSpPr>
          <a:xfrm>
            <a:off x="5310914" y="1260212"/>
            <a:ext cx="5905499" cy="5096138"/>
            <a:chOff x="3250043" y="1753766"/>
            <a:chExt cx="5691913" cy="4787250"/>
          </a:xfrm>
        </p:grpSpPr>
        <p:pic>
          <p:nvPicPr>
            <p:cNvPr id="9" name="圖片 8" descr="一張含有 鮮豔, 螢幕擷取畫面, 圓形 的圖片&#10;&#10;自動產生的描述">
              <a:extLst>
                <a:ext uri="{FF2B5EF4-FFF2-40B4-BE49-F238E27FC236}">
                  <a16:creationId xmlns:a16="http://schemas.microsoft.com/office/drawing/2014/main" id="{DDBF6F24-0E2A-9877-DA23-16E1962756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9016" r="-1666" b="10859"/>
            <a:stretch/>
          </p:blipFill>
          <p:spPr>
            <a:xfrm>
              <a:off x="3250043" y="1753766"/>
              <a:ext cx="5691913" cy="4485860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B8B22BBA-173A-F03C-90E8-BB562AD7F416}"/>
                </a:ext>
              </a:extLst>
            </p:cNvPr>
            <p:cNvSpPr txBox="1"/>
            <p:nvPr/>
          </p:nvSpPr>
          <p:spPr>
            <a:xfrm>
              <a:off x="5282314" y="6171684"/>
              <a:ext cx="1627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圖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6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.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測試結果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2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2600" indent="-457200">
              <a:buFont typeface="+mj-lt"/>
              <a:buAutoNum type="arabicPeriod"/>
            </a:pPr>
            <a:r>
              <a:rPr lang="en-US" altLang="zh-TW" sz="2400" b="1" dirty="0"/>
              <a:t>contours label</a:t>
            </a:r>
          </a:p>
          <a:p>
            <a:r>
              <a:rPr lang="zh-TW" altLang="en-US" sz="1800" b="1" dirty="0"/>
              <a:t>實驗結果 </a:t>
            </a:r>
            <a:r>
              <a:rPr lang="en-US" altLang="zh-TW" sz="1800" b="1" dirty="0"/>
              <a:t>: Test_2</a:t>
            </a:r>
            <a:r>
              <a:rPr lang="zh-TW" altLang="en-US" sz="1800" b="1" dirty="0"/>
              <a:t> </a:t>
            </a:r>
            <a:r>
              <a:rPr lang="en-US" altLang="zh-TW" sz="1800" b="1" dirty="0"/>
              <a:t>:</a:t>
            </a:r>
            <a:r>
              <a:rPr lang="zh-TW" altLang="en-US" sz="1800" b="1" dirty="0"/>
              <a:t> </a:t>
            </a:r>
            <a:r>
              <a:rPr lang="en-US" altLang="zh-TW" sz="1800" b="1" dirty="0"/>
              <a:t>input image : 300x195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31</a:t>
            </a:fld>
            <a:endParaRPr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31DA0AC6-8BDB-B75E-999B-8BC6BB5D3858}"/>
              </a:ext>
            </a:extLst>
          </p:cNvPr>
          <p:cNvGrpSpPr/>
          <p:nvPr/>
        </p:nvGrpSpPr>
        <p:grpSpPr>
          <a:xfrm>
            <a:off x="4151621" y="3814354"/>
            <a:ext cx="7064791" cy="2182244"/>
            <a:chOff x="2022058" y="3989440"/>
            <a:chExt cx="7064791" cy="2182244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3D1C6A3-6210-770D-3175-8F9756BD582C}"/>
                </a:ext>
              </a:extLst>
            </p:cNvPr>
            <p:cNvSpPr/>
            <p:nvPr/>
          </p:nvSpPr>
          <p:spPr>
            <a:xfrm>
              <a:off x="3181350" y="3989440"/>
              <a:ext cx="5905499" cy="218224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7D6663BA-C5B2-90D4-E613-9A0A4A05577B}"/>
                </a:ext>
              </a:extLst>
            </p:cNvPr>
            <p:cNvSpPr txBox="1"/>
            <p:nvPr/>
          </p:nvSpPr>
          <p:spPr>
            <a:xfrm>
              <a:off x="2022058" y="4911209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simulation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014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2600" indent="-457200">
              <a:buFont typeface="+mj-lt"/>
              <a:buAutoNum type="arabicPeriod"/>
            </a:pPr>
            <a:r>
              <a:rPr lang="en-US" altLang="zh-TW" sz="2400" b="1" dirty="0"/>
              <a:t>contours label</a:t>
            </a:r>
          </a:p>
          <a:p>
            <a:r>
              <a:rPr lang="zh-TW" altLang="en-US" sz="1800" b="1" dirty="0"/>
              <a:t>實驗結果 </a:t>
            </a:r>
            <a:r>
              <a:rPr lang="en-US" altLang="zh-TW" sz="1800" b="1" dirty="0"/>
              <a:t>: Test_3</a:t>
            </a:r>
            <a:r>
              <a:rPr lang="zh-TW" altLang="en-US" sz="1800" b="1" dirty="0"/>
              <a:t> </a:t>
            </a:r>
            <a:r>
              <a:rPr lang="en-US" altLang="zh-TW" sz="1800" b="1" dirty="0"/>
              <a:t>:</a:t>
            </a:r>
            <a:r>
              <a:rPr lang="zh-TW" altLang="en-US" sz="1800" b="1" dirty="0"/>
              <a:t> </a:t>
            </a:r>
            <a:r>
              <a:rPr lang="en-US" altLang="zh-TW" sz="1800" b="1" dirty="0"/>
              <a:t>input image : 600x450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32</a:t>
            </a:fld>
            <a:endParaRPr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68BAA76B-189A-43EE-5CDA-B2A7BC79D4E7}"/>
              </a:ext>
            </a:extLst>
          </p:cNvPr>
          <p:cNvGrpSpPr/>
          <p:nvPr/>
        </p:nvGrpSpPr>
        <p:grpSpPr>
          <a:xfrm>
            <a:off x="5768340" y="1234506"/>
            <a:ext cx="5684520" cy="5141601"/>
            <a:chOff x="5768340" y="1234506"/>
            <a:chExt cx="5684520" cy="5141601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DDF01B3-C67C-79B1-55D9-FE63FA362952}"/>
                </a:ext>
              </a:extLst>
            </p:cNvPr>
            <p:cNvSpPr txBox="1"/>
            <p:nvPr/>
          </p:nvSpPr>
          <p:spPr>
            <a:xfrm>
              <a:off x="7921011" y="6006775"/>
              <a:ext cx="1627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圖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7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.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測試結果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3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pic>
          <p:nvPicPr>
            <p:cNvPr id="9" name="圖片 8" descr="一張含有 文字, 地圖, 螢幕擷取畫面, 藝術 的圖片&#10;&#10;自動產生的描述">
              <a:extLst>
                <a:ext uri="{FF2B5EF4-FFF2-40B4-BE49-F238E27FC236}">
                  <a16:creationId xmlns:a16="http://schemas.microsoft.com/office/drawing/2014/main" id="{CA8D229B-E99F-0E18-5E26-80C3E35F54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7111" r="95" b="9016"/>
            <a:stretch/>
          </p:blipFill>
          <p:spPr>
            <a:xfrm>
              <a:off x="5768340" y="1234506"/>
              <a:ext cx="5684520" cy="4772269"/>
            </a:xfrm>
            <a:prstGeom prst="rect">
              <a:avLst/>
            </a:prstGeom>
          </p:spPr>
        </p:pic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3DB110BA-730E-5C68-5DD3-DB0E87B025A9}"/>
              </a:ext>
            </a:extLst>
          </p:cNvPr>
          <p:cNvGrpSpPr/>
          <p:nvPr/>
        </p:nvGrpSpPr>
        <p:grpSpPr>
          <a:xfrm>
            <a:off x="4151621" y="3735977"/>
            <a:ext cx="7509155" cy="2303454"/>
            <a:chOff x="2022058" y="3989440"/>
            <a:chExt cx="7105995" cy="2223592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5CA55BF-DC2D-3D34-B294-3AD23B5D6732}"/>
                </a:ext>
              </a:extLst>
            </p:cNvPr>
            <p:cNvSpPr/>
            <p:nvPr/>
          </p:nvSpPr>
          <p:spPr>
            <a:xfrm>
              <a:off x="3181349" y="3989440"/>
              <a:ext cx="5946704" cy="222359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BA14ECB2-8DAD-D89F-68F0-3B63A73297C7}"/>
                </a:ext>
              </a:extLst>
            </p:cNvPr>
            <p:cNvSpPr txBox="1"/>
            <p:nvPr/>
          </p:nvSpPr>
          <p:spPr>
            <a:xfrm>
              <a:off x="2022058" y="4911209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simulation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741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 startAt="2"/>
            </a:pPr>
            <a:r>
              <a:rPr lang="en-US" altLang="zh-TW" sz="2400" b="1" dirty="0"/>
              <a:t>contours stats</a:t>
            </a:r>
          </a:p>
          <a:p>
            <a:r>
              <a:rPr lang="zh-TW" altLang="en-US" sz="1800" b="1" dirty="0"/>
              <a:t>測試方法 </a:t>
            </a:r>
            <a:r>
              <a:rPr lang="en-US" altLang="zh-TW" sz="1800" b="1" dirty="0"/>
              <a:t>:</a:t>
            </a:r>
            <a:r>
              <a:rPr lang="zh-TW" altLang="en-US" sz="1800" b="1" dirty="0"/>
              <a:t> </a:t>
            </a:r>
            <a:endParaRPr lang="en-US" altLang="zh-TW" sz="1800" b="1" dirty="0"/>
          </a:p>
          <a:p>
            <a:pPr marL="457200" lvl="1" indent="0">
              <a:buNone/>
            </a:pPr>
            <a:r>
              <a:rPr lang="zh-TW" altLang="en-US" sz="1800" dirty="0"/>
              <a:t>使用</a:t>
            </a:r>
            <a:r>
              <a:rPr lang="en-US" altLang="zh-TW" sz="1800" dirty="0"/>
              <a:t>Vivado</a:t>
            </a:r>
            <a:r>
              <a:rPr lang="zh-TW" altLang="en-US" sz="1800" dirty="0"/>
              <a:t>於</a:t>
            </a:r>
            <a:r>
              <a:rPr lang="en-US" altLang="zh-TW" sz="1800" dirty="0"/>
              <a:t>simulation</a:t>
            </a:r>
            <a:r>
              <a:rPr lang="zh-TW" altLang="en-US" sz="1800" dirty="0"/>
              <a:t>中讀取</a:t>
            </a:r>
            <a:r>
              <a:rPr lang="en-US" altLang="zh-TW" sz="1800" dirty="0"/>
              <a:t>txt</a:t>
            </a:r>
            <a:r>
              <a:rPr lang="zh-TW" altLang="en-US" sz="1800" dirty="0"/>
              <a:t>資料當成輸入影像，</a:t>
            </a:r>
            <a:r>
              <a:rPr lang="en-US" altLang="zh-TW" sz="1800" dirty="0"/>
              <a:t>Contours stats</a:t>
            </a:r>
            <a:r>
              <a:rPr lang="zh-TW" altLang="en-US" sz="1800" dirty="0"/>
              <a:t>會存於</a:t>
            </a:r>
            <a:r>
              <a:rPr lang="en-US" altLang="zh-TW" sz="1800" dirty="0"/>
              <a:t>BRAM</a:t>
            </a:r>
            <a:r>
              <a:rPr lang="zh-TW" altLang="en-US" sz="1800" dirty="0"/>
              <a:t>中，在處理完一張影像後，將儲存結果讀出，並用結果繪製</a:t>
            </a:r>
            <a:r>
              <a:rPr lang="en-US" altLang="zh-TW" sz="1800" dirty="0"/>
              <a:t>contours</a:t>
            </a:r>
            <a:r>
              <a:rPr lang="zh-TW" altLang="en-US" sz="1800" dirty="0"/>
              <a:t>的外接矩形框</a:t>
            </a:r>
            <a:endParaRPr lang="en-US" altLang="zh-TW" sz="1800" dirty="0"/>
          </a:p>
          <a:p>
            <a:pPr marL="0" indent="0">
              <a:buNone/>
            </a:pPr>
            <a:endParaRPr lang="en-US" altLang="zh-TW" sz="2400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33</a:t>
            </a:fld>
            <a:endParaRPr lang="zh-TW" altLang="en-US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4838190B-9C40-BE53-3B10-0A5C0F5119E5}"/>
              </a:ext>
            </a:extLst>
          </p:cNvPr>
          <p:cNvGrpSpPr/>
          <p:nvPr/>
        </p:nvGrpSpPr>
        <p:grpSpPr>
          <a:xfrm>
            <a:off x="838200" y="2696250"/>
            <a:ext cx="1676545" cy="3646216"/>
            <a:chOff x="838200" y="2696250"/>
            <a:chExt cx="1676545" cy="3646216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6148870F-5FFC-28F5-05C8-CC1964FE4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696250"/>
              <a:ext cx="1676545" cy="3276884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23EAEDFB-CA5C-520C-0B0A-66FFA856193F}"/>
                </a:ext>
              </a:extLst>
            </p:cNvPr>
            <p:cNvSpPr txBox="1"/>
            <p:nvPr/>
          </p:nvSpPr>
          <p:spPr>
            <a:xfrm>
              <a:off x="887376" y="5973134"/>
              <a:ext cx="1460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圖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8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.stats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結果</a:t>
              </a:r>
            </a:p>
          </p:txBody>
        </p:sp>
      </p:grpSp>
      <p:sp>
        <p:nvSpPr>
          <p:cNvPr id="16" name="右大括弧 15">
            <a:extLst>
              <a:ext uri="{FF2B5EF4-FFF2-40B4-BE49-F238E27FC236}">
                <a16:creationId xmlns:a16="http://schemas.microsoft.com/office/drawing/2014/main" id="{C029851A-0BA1-F2C9-13A7-B3CCC32DD052}"/>
              </a:ext>
            </a:extLst>
          </p:cNvPr>
          <p:cNvSpPr/>
          <p:nvPr/>
        </p:nvSpPr>
        <p:spPr>
          <a:xfrm>
            <a:off x="2514745" y="2696250"/>
            <a:ext cx="498421" cy="3276884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9105CBF-5308-97C6-19E5-CB552B33AF32}"/>
              </a:ext>
            </a:extLst>
          </p:cNvPr>
          <p:cNvSpPr txBox="1"/>
          <p:nvPr/>
        </p:nvSpPr>
        <p:spPr>
          <a:xfrm>
            <a:off x="3013166" y="4150026"/>
            <a:ext cx="613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Row</a:t>
            </a:r>
            <a:r>
              <a:rPr lang="en-US" altLang="zh-TW" sz="105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[Left,Top,Right,Bottom,Area] 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其中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Row</a:t>
            </a:r>
            <a:r>
              <a:rPr lang="en-US" altLang="zh-TW" sz="105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為第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個標籤</a:t>
            </a:r>
          </a:p>
        </p:txBody>
      </p:sp>
    </p:spTree>
    <p:extLst>
      <p:ext uri="{BB962C8B-B14F-4D97-AF65-F5344CB8AC3E}">
        <p14:creationId xmlns:p14="http://schemas.microsoft.com/office/powerpoint/2010/main" val="384919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 startAt="2"/>
            </a:pPr>
            <a:r>
              <a:rPr lang="en-US" altLang="zh-TW" sz="2400" b="1" dirty="0"/>
              <a:t>contours stats</a:t>
            </a:r>
          </a:p>
          <a:p>
            <a:r>
              <a:rPr lang="zh-TW" altLang="en-US" sz="1800" b="1" dirty="0"/>
              <a:t>實驗結果 </a:t>
            </a:r>
            <a:r>
              <a:rPr lang="en-US" altLang="zh-TW" sz="1800" b="1" dirty="0"/>
              <a:t>: Test_4</a:t>
            </a:r>
            <a:r>
              <a:rPr lang="zh-TW" altLang="en-US" sz="1800" b="1" dirty="0"/>
              <a:t> </a:t>
            </a:r>
            <a:r>
              <a:rPr lang="en-US" altLang="zh-TW" sz="1800" b="1" dirty="0"/>
              <a:t>:</a:t>
            </a:r>
            <a:r>
              <a:rPr lang="zh-TW" altLang="en-US" sz="1800" b="1" dirty="0"/>
              <a:t> </a:t>
            </a:r>
            <a:r>
              <a:rPr lang="en-US" altLang="zh-TW" sz="1800" b="1" dirty="0"/>
              <a:t>input image : 17x9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34</a:t>
            </a:fld>
            <a:endParaRPr lang="zh-TW" altLang="en-US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CA536DE6-06D7-D53B-2707-D0BF53D24C86}"/>
              </a:ext>
            </a:extLst>
          </p:cNvPr>
          <p:cNvGrpSpPr/>
          <p:nvPr/>
        </p:nvGrpSpPr>
        <p:grpSpPr>
          <a:xfrm>
            <a:off x="4909203" y="1201849"/>
            <a:ext cx="6842760" cy="5154501"/>
            <a:chOff x="4874368" y="1166689"/>
            <a:chExt cx="6842760" cy="5154501"/>
          </a:xfrm>
        </p:grpSpPr>
        <p:pic>
          <p:nvPicPr>
            <p:cNvPr id="12" name="圖片 11" descr="一張含有 像素, 正方形, Rectangle, 螢幕擷取畫面 的圖片&#10;&#10;自動產生的描述">
              <a:extLst>
                <a:ext uri="{FF2B5EF4-FFF2-40B4-BE49-F238E27FC236}">
                  <a16:creationId xmlns:a16="http://schemas.microsoft.com/office/drawing/2014/main" id="{490350EE-CBEE-44E9-AE7E-CD39238D1C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13213" r="223" b="16374"/>
            <a:stretch/>
          </p:blipFill>
          <p:spPr>
            <a:xfrm>
              <a:off x="4874368" y="1166689"/>
              <a:ext cx="6842760" cy="4828908"/>
            </a:xfrm>
            <a:prstGeom prst="rect">
              <a:avLst/>
            </a:prstGeom>
          </p:spPr>
        </p:pic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DDF01B3-C67C-79B1-55D9-FE63FA362952}"/>
                </a:ext>
              </a:extLst>
            </p:cNvPr>
            <p:cNvSpPr txBox="1"/>
            <p:nvPr/>
          </p:nvSpPr>
          <p:spPr>
            <a:xfrm>
              <a:off x="7482064" y="5951858"/>
              <a:ext cx="1627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圖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9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.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測試結果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4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E23CB110-4BDD-895C-F370-855CDAA23527}"/>
              </a:ext>
            </a:extLst>
          </p:cNvPr>
          <p:cNvGrpSpPr/>
          <p:nvPr/>
        </p:nvGrpSpPr>
        <p:grpSpPr>
          <a:xfrm>
            <a:off x="3842150" y="3962399"/>
            <a:ext cx="7909813" cy="2068357"/>
            <a:chOff x="2022058" y="4111905"/>
            <a:chExt cx="7909813" cy="2068357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B0071B9-23A1-ED02-01AA-9B16BA2DA3AF}"/>
                </a:ext>
              </a:extLst>
            </p:cNvPr>
            <p:cNvSpPr/>
            <p:nvPr/>
          </p:nvSpPr>
          <p:spPr>
            <a:xfrm>
              <a:off x="3181349" y="4111905"/>
              <a:ext cx="6750522" cy="206835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037B7E39-A313-E2C8-0EE4-A77F7F92EF6F}"/>
                </a:ext>
              </a:extLst>
            </p:cNvPr>
            <p:cNvSpPr txBox="1"/>
            <p:nvPr/>
          </p:nvSpPr>
          <p:spPr>
            <a:xfrm>
              <a:off x="2022058" y="4911209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simulation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690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965F5BE5-DA93-EC5C-04DA-646D3F6F6324}"/>
              </a:ext>
            </a:extLst>
          </p:cNvPr>
          <p:cNvGrpSpPr/>
          <p:nvPr/>
        </p:nvGrpSpPr>
        <p:grpSpPr>
          <a:xfrm>
            <a:off x="5223608" y="1221219"/>
            <a:ext cx="6171964" cy="5135131"/>
            <a:chOff x="5177680" y="1221219"/>
            <a:chExt cx="6171964" cy="5135131"/>
          </a:xfrm>
        </p:grpSpPr>
        <p:pic>
          <p:nvPicPr>
            <p:cNvPr id="6" name="圖片 5" descr="一張含有 螢幕擷取畫面, 鮮豔 的圖片&#10;&#10;自動產生的描述">
              <a:extLst>
                <a:ext uri="{FF2B5EF4-FFF2-40B4-BE49-F238E27FC236}">
                  <a16:creationId xmlns:a16="http://schemas.microsoft.com/office/drawing/2014/main" id="{6D629409-3C01-44CB-DAFC-F363A9BF29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10031" r="-159" b="12561"/>
            <a:stretch/>
          </p:blipFill>
          <p:spPr>
            <a:xfrm>
              <a:off x="5177680" y="1221219"/>
              <a:ext cx="6171964" cy="4770006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B8B22BBA-173A-F03C-90E8-BB562AD7F416}"/>
                </a:ext>
              </a:extLst>
            </p:cNvPr>
            <p:cNvSpPr txBox="1"/>
            <p:nvPr/>
          </p:nvSpPr>
          <p:spPr>
            <a:xfrm>
              <a:off x="7419445" y="5963188"/>
              <a:ext cx="1688435" cy="3931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圖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6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.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測試結果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2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 startAt="2"/>
            </a:pPr>
            <a:r>
              <a:rPr lang="en-US" altLang="zh-TW" sz="2400" b="1" dirty="0"/>
              <a:t>contours stats</a:t>
            </a:r>
          </a:p>
          <a:p>
            <a:r>
              <a:rPr lang="zh-TW" altLang="en-US" sz="1800" b="1" dirty="0"/>
              <a:t>實驗結果 </a:t>
            </a:r>
            <a:r>
              <a:rPr lang="en-US" altLang="zh-TW" sz="1800" b="1" dirty="0"/>
              <a:t>: Test_5 :</a:t>
            </a:r>
            <a:r>
              <a:rPr lang="zh-TW" altLang="en-US" sz="1800" b="1" dirty="0"/>
              <a:t> </a:t>
            </a:r>
            <a:r>
              <a:rPr lang="en-US" altLang="zh-TW" sz="1800" b="1" dirty="0"/>
              <a:t>input image : 300x195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35</a:t>
            </a:fld>
            <a:endParaRPr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31DA0AC6-8BDB-B75E-999B-8BC6BB5D3858}"/>
              </a:ext>
            </a:extLst>
          </p:cNvPr>
          <p:cNvGrpSpPr/>
          <p:nvPr/>
        </p:nvGrpSpPr>
        <p:grpSpPr>
          <a:xfrm>
            <a:off x="4151621" y="3788229"/>
            <a:ext cx="7202179" cy="2222365"/>
            <a:chOff x="2022058" y="3963315"/>
            <a:chExt cx="7202179" cy="2222365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3D1C6A3-6210-770D-3175-8F9756BD582C}"/>
                </a:ext>
              </a:extLst>
            </p:cNvPr>
            <p:cNvSpPr/>
            <p:nvPr/>
          </p:nvSpPr>
          <p:spPr>
            <a:xfrm>
              <a:off x="3181350" y="3963315"/>
              <a:ext cx="6042887" cy="22223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7D6663BA-C5B2-90D4-E613-9A0A4A05577B}"/>
                </a:ext>
              </a:extLst>
            </p:cNvPr>
            <p:cNvSpPr txBox="1"/>
            <p:nvPr/>
          </p:nvSpPr>
          <p:spPr>
            <a:xfrm>
              <a:off x="2022058" y="4911209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simulation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020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 startAt="2"/>
            </a:pPr>
            <a:r>
              <a:rPr lang="en-US" altLang="zh-TW" sz="2400" b="1" dirty="0"/>
              <a:t>contours stats</a:t>
            </a:r>
          </a:p>
          <a:p>
            <a:r>
              <a:rPr lang="zh-TW" altLang="en-US" sz="1800" b="1" dirty="0"/>
              <a:t>實驗結果 </a:t>
            </a:r>
            <a:r>
              <a:rPr lang="en-US" altLang="zh-TW" sz="1800" b="1" dirty="0"/>
              <a:t>: Test_6</a:t>
            </a:r>
            <a:r>
              <a:rPr lang="zh-TW" altLang="en-US" sz="1800" b="1" dirty="0"/>
              <a:t> </a:t>
            </a:r>
            <a:r>
              <a:rPr lang="en-US" altLang="zh-TW" sz="1800" b="1" dirty="0"/>
              <a:t>:</a:t>
            </a:r>
            <a:r>
              <a:rPr lang="zh-TW" altLang="en-US" sz="1800" b="1" dirty="0"/>
              <a:t> </a:t>
            </a:r>
            <a:r>
              <a:rPr lang="en-US" altLang="zh-TW" sz="1800" b="1" dirty="0"/>
              <a:t>input image : 600x450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36</a:t>
            </a:fld>
            <a:endParaRPr lang="zh-TW" altLang="en-US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53AB27CB-9DA6-158E-68A4-CD99A5F81FE6}"/>
              </a:ext>
            </a:extLst>
          </p:cNvPr>
          <p:cNvGrpSpPr/>
          <p:nvPr/>
        </p:nvGrpSpPr>
        <p:grpSpPr>
          <a:xfrm>
            <a:off x="5521751" y="1201849"/>
            <a:ext cx="5677474" cy="5119341"/>
            <a:chOff x="5521751" y="1201849"/>
            <a:chExt cx="5677474" cy="5119341"/>
          </a:xfrm>
        </p:grpSpPr>
        <p:pic>
          <p:nvPicPr>
            <p:cNvPr id="12" name="圖片 11" descr="一張含有 文字, 螢幕擷取畫面, 地圖, 藝術 的圖片&#10;&#10;自動產生的描述">
              <a:extLst>
                <a:ext uri="{FF2B5EF4-FFF2-40B4-BE49-F238E27FC236}">
                  <a16:creationId xmlns:a16="http://schemas.microsoft.com/office/drawing/2014/main" id="{EA85F8C2-B37D-1EBA-E122-18D7DB93F9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75" r="-33" b="9017"/>
            <a:stretch/>
          </p:blipFill>
          <p:spPr>
            <a:xfrm>
              <a:off x="5521751" y="1201849"/>
              <a:ext cx="5677474" cy="4796340"/>
            </a:xfrm>
            <a:prstGeom prst="rect">
              <a:avLst/>
            </a:prstGeom>
          </p:spPr>
        </p:pic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DDF01B3-C67C-79B1-55D9-FE63FA362952}"/>
                </a:ext>
              </a:extLst>
            </p:cNvPr>
            <p:cNvSpPr txBox="1"/>
            <p:nvPr/>
          </p:nvSpPr>
          <p:spPr>
            <a:xfrm>
              <a:off x="7482064" y="5951858"/>
              <a:ext cx="1627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圖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5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.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測試結果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E23CB110-4BDD-895C-F370-855CDAA23527}"/>
              </a:ext>
            </a:extLst>
          </p:cNvPr>
          <p:cNvGrpSpPr/>
          <p:nvPr/>
        </p:nvGrpSpPr>
        <p:grpSpPr>
          <a:xfrm>
            <a:off x="4362459" y="3753393"/>
            <a:ext cx="7115438" cy="2244795"/>
            <a:chOff x="2542367" y="3902899"/>
            <a:chExt cx="7115438" cy="224479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B0071B9-23A1-ED02-01AA-9B16BA2DA3AF}"/>
                </a:ext>
              </a:extLst>
            </p:cNvPr>
            <p:cNvSpPr/>
            <p:nvPr/>
          </p:nvSpPr>
          <p:spPr>
            <a:xfrm>
              <a:off x="3701659" y="3902899"/>
              <a:ext cx="5956146" cy="224479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037B7E39-A313-E2C8-0EE4-A77F7F92EF6F}"/>
                </a:ext>
              </a:extLst>
            </p:cNvPr>
            <p:cNvSpPr txBox="1"/>
            <p:nvPr/>
          </p:nvSpPr>
          <p:spPr>
            <a:xfrm>
              <a:off x="2542367" y="4840630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simulation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205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1800" dirty="0"/>
              <a:t>某些情況下</a:t>
            </a:r>
            <a:r>
              <a:rPr lang="en-US" altLang="zh-TW" sz="1800" dirty="0"/>
              <a:t>(contours</a:t>
            </a:r>
            <a:r>
              <a:rPr lang="zh-TW" altLang="en-US" sz="1800" dirty="0"/>
              <a:t>為右上左下排列</a:t>
            </a:r>
            <a:r>
              <a:rPr lang="en-US" altLang="zh-TW" sz="1800" dirty="0"/>
              <a:t>?)</a:t>
            </a:r>
            <a:r>
              <a:rPr lang="zh-TW" altLang="en-US" sz="1800" dirty="0"/>
              <a:t>，二次掃描結果會出現錯誤</a:t>
            </a:r>
            <a:endParaRPr lang="en-US" altLang="zh-TW" sz="1800" dirty="0"/>
          </a:p>
          <a:p>
            <a:pPr marL="342900" indent="-342900">
              <a:buFont typeface="+mj-lt"/>
              <a:buAutoNum type="arabicPeriod"/>
            </a:pPr>
            <a:endParaRPr lang="en-US" altLang="zh-TW" sz="1800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/>
              <a:t>stats</a:t>
            </a:r>
            <a:r>
              <a:rPr lang="zh-TW" altLang="en-US" sz="1800" dirty="0"/>
              <a:t>存在錯誤</a:t>
            </a:r>
            <a:endParaRPr lang="en-US" altLang="zh-TW" sz="1800" dirty="0"/>
          </a:p>
          <a:p>
            <a:pPr marL="342900" indent="-342900">
              <a:buFont typeface="+mj-lt"/>
              <a:buAutoNum type="arabicPeriod"/>
            </a:pPr>
            <a:endParaRPr lang="zh-TW" altLang="en-US" sz="18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問題紀錄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1800" dirty="0">
                <a:hlinkClick r:id="rId2"/>
              </a:rPr>
              <a:t>https://blog.csdn.net/taowei1314520/article/details/88622264?spm=1001.2014.3001.5502</a:t>
            </a:r>
            <a:endParaRPr lang="en-US" altLang="zh-TW" sz="1800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>
                <a:hlinkClick r:id="rId3"/>
              </a:rPr>
              <a:t>https://blog.csdn.net/weixin_41445387/article/details/116275486?spm=1001.2014.3001.5501</a:t>
            </a:r>
            <a:endParaRPr lang="en-US" altLang="zh-TW" sz="1800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>
                <a:hlinkClick r:id="rId4"/>
              </a:rPr>
              <a:t>https://www.analog.com/media/en/technical-documentation/user-guides/ADV7511_Programming_Guide.pdf</a:t>
            </a:r>
            <a:endParaRPr lang="en-US" altLang="zh-TW" sz="1800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>
                <a:hlinkClick r:id="rId5"/>
              </a:rPr>
              <a:t>https://www.analog.com/media/en/technical-documentation/user-guides/ADV7511_Hardware_Users_Guide.pdf</a:t>
            </a:r>
            <a:endParaRPr lang="en-US" altLang="zh-TW" sz="1800" dirty="0"/>
          </a:p>
          <a:p>
            <a:pPr marL="342900" indent="-342900">
              <a:buFont typeface="+mj-lt"/>
              <a:buAutoNum type="arabicPeriod"/>
            </a:pPr>
            <a:endParaRPr lang="zh-TW" altLang="en-US" sz="18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121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F9E983-480B-48C5-9E0F-D21C0DFBB5C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58EF35FD-E8AA-443D-9B5C-27CAAB264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01850"/>
            <a:ext cx="3507377" cy="357320"/>
          </a:xfrm>
        </p:spPr>
        <p:txBody>
          <a:bodyPr>
            <a:noAutofit/>
          </a:bodyPr>
          <a:lstStyle/>
          <a:p>
            <a:r>
              <a:rPr lang="zh-TW" altLang="en-US" sz="2400" b="1" dirty="0"/>
              <a:t>影像處理之軟硬體協同</a:t>
            </a:r>
            <a:endParaRPr lang="en-US" altLang="zh-TW" sz="2400" b="1" dirty="0"/>
          </a:p>
        </p:txBody>
      </p:sp>
      <p:sp>
        <p:nvSpPr>
          <p:cNvPr id="52" name="內容版面配置區 1">
            <a:extLst>
              <a:ext uri="{FF2B5EF4-FFF2-40B4-BE49-F238E27FC236}">
                <a16:creationId xmlns:a16="http://schemas.microsoft.com/office/drawing/2014/main" id="{4C4D88A8-83A5-D301-08C0-D5750A1611FF}"/>
              </a:ext>
            </a:extLst>
          </p:cNvPr>
          <p:cNvSpPr txBox="1">
            <a:spLocks/>
          </p:cNvSpPr>
          <p:nvPr/>
        </p:nvSpPr>
        <p:spPr>
          <a:xfrm>
            <a:off x="838200" y="1559170"/>
            <a:ext cx="10802416" cy="4680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TW" altLang="en-US" sz="2000" b="1" dirty="0">
                <a:solidFill>
                  <a:prstClr val="black"/>
                </a:solidFill>
              </a:rPr>
              <a:t>功能需求</a:t>
            </a:r>
            <a:r>
              <a:rPr lang="en-US" altLang="zh-TW" sz="2000" b="1" dirty="0">
                <a:solidFill>
                  <a:prstClr val="black"/>
                </a:solidFill>
              </a:rPr>
              <a:t>:</a:t>
            </a:r>
          </a:p>
          <a:p>
            <a:pPr marL="999000" lvl="1" indent="-457200">
              <a:buFont typeface="+mj-lt"/>
              <a:buAutoNum type="arabicPeriod"/>
              <a:defRPr/>
            </a:pPr>
            <a:r>
              <a:rPr lang="zh-TW" altLang="en-US" sz="1800" dirty="0">
                <a:solidFill>
                  <a:prstClr val="black"/>
                </a:solidFill>
              </a:rPr>
              <a:t>透過</a:t>
            </a:r>
            <a:r>
              <a:rPr lang="en-US" altLang="zh-TW" sz="1800" dirty="0">
                <a:solidFill>
                  <a:prstClr val="black"/>
                </a:solidFill>
              </a:rPr>
              <a:t>SD</a:t>
            </a:r>
            <a:r>
              <a:rPr lang="zh-TW" altLang="en-US" sz="1800" dirty="0">
                <a:solidFill>
                  <a:prstClr val="black"/>
                </a:solidFill>
              </a:rPr>
              <a:t>卡儲存輸入影像</a:t>
            </a:r>
            <a:endParaRPr lang="en-US" altLang="zh-TW" sz="1800" dirty="0">
              <a:solidFill>
                <a:prstClr val="black"/>
              </a:solidFill>
            </a:endParaRPr>
          </a:p>
          <a:p>
            <a:pPr marL="999000" lvl="1" indent="-457200">
              <a:buFont typeface="+mj-lt"/>
              <a:buAutoNum type="arabicPeriod"/>
              <a:defRPr/>
            </a:pPr>
            <a:r>
              <a:rPr lang="zh-TW" altLang="en-US" sz="1800" dirty="0">
                <a:solidFill>
                  <a:prstClr val="black"/>
                </a:solidFill>
              </a:rPr>
              <a:t>透過</a:t>
            </a:r>
            <a:r>
              <a:rPr lang="en-US" altLang="zh-TW" sz="1800" dirty="0">
                <a:solidFill>
                  <a:prstClr val="black"/>
                </a:solidFill>
              </a:rPr>
              <a:t>PC</a:t>
            </a:r>
            <a:r>
              <a:rPr lang="zh-TW" altLang="en-US" sz="1800" dirty="0">
                <a:solidFill>
                  <a:prstClr val="black"/>
                </a:solidFill>
              </a:rPr>
              <a:t>端設定中斷條件</a:t>
            </a:r>
            <a:r>
              <a:rPr lang="en-US" altLang="zh-TW" sz="1800" dirty="0">
                <a:solidFill>
                  <a:prstClr val="black"/>
                </a:solidFill>
              </a:rPr>
              <a:t>(contours</a:t>
            </a:r>
            <a:r>
              <a:rPr lang="zh-TW" altLang="en-US" sz="1800" dirty="0">
                <a:solidFill>
                  <a:prstClr val="black"/>
                </a:solidFill>
              </a:rPr>
              <a:t>面積</a:t>
            </a:r>
            <a:r>
              <a:rPr lang="en-US" altLang="zh-TW" sz="1800" dirty="0">
                <a:solidFill>
                  <a:prstClr val="black"/>
                </a:solidFill>
              </a:rPr>
              <a:t>…)</a:t>
            </a:r>
            <a:endParaRPr lang="en-US" altLang="zh-TW" sz="1800" b="1" dirty="0">
              <a:solidFill>
                <a:prstClr val="black"/>
              </a:solidFill>
            </a:endParaRPr>
          </a:p>
          <a:p>
            <a:pPr marL="999000" lvl="1" indent="-457200">
              <a:buFont typeface="+mj-lt"/>
              <a:buAutoNum type="arabicPeriod"/>
              <a:defRPr/>
            </a:pPr>
            <a:r>
              <a:rPr lang="zh-TW" altLang="en-US" sz="1800" dirty="0">
                <a:solidFill>
                  <a:prstClr val="black"/>
                </a:solidFill>
              </a:rPr>
              <a:t>硬體實現影像前處理、連通域分析，並由顯示器同步顯示結果</a:t>
            </a:r>
            <a:endParaRPr lang="en-US" altLang="zh-TW" sz="1800" dirty="0">
              <a:solidFill>
                <a:prstClr val="black"/>
              </a:solidFill>
            </a:endParaRPr>
          </a:p>
          <a:p>
            <a:pPr marL="999000" lvl="1" indent="-457200">
              <a:buFont typeface="+mj-lt"/>
              <a:buAutoNum type="arabicPeriod"/>
              <a:defRPr/>
            </a:pPr>
            <a:r>
              <a:rPr lang="zh-TW" altLang="en-US" sz="1800" dirty="0">
                <a:solidFill>
                  <a:prstClr val="black"/>
                </a:solidFill>
              </a:rPr>
              <a:t>達成中斷條件後，硬體發送中斷，並回傳此幀影像</a:t>
            </a:r>
            <a:endParaRPr lang="en-US" altLang="zh-TW" sz="1800" dirty="0">
              <a:solidFill>
                <a:prstClr val="black"/>
              </a:solidFill>
            </a:endParaRPr>
          </a:p>
          <a:p>
            <a:pPr marL="999000" lvl="1" indent="-457200">
              <a:buFont typeface="+mj-lt"/>
              <a:buAutoNum type="arabicPeriod"/>
              <a:defRPr/>
            </a:pPr>
            <a:r>
              <a:rPr lang="en-US" altLang="zh-TW" sz="1800" dirty="0">
                <a:solidFill>
                  <a:prstClr val="black"/>
                </a:solidFill>
              </a:rPr>
              <a:t>PC</a:t>
            </a:r>
            <a:r>
              <a:rPr lang="zh-TW" altLang="en-US" sz="1800" dirty="0">
                <a:solidFill>
                  <a:prstClr val="black"/>
                </a:solidFill>
              </a:rPr>
              <a:t>端儲存影像並透過</a:t>
            </a:r>
            <a:r>
              <a:rPr lang="en-US" altLang="zh-TW" sz="1800" dirty="0">
                <a:solidFill>
                  <a:prstClr val="black"/>
                </a:solidFill>
              </a:rPr>
              <a:t>Web</a:t>
            </a:r>
            <a:r>
              <a:rPr lang="zh-TW" altLang="en-US" sz="1800" dirty="0">
                <a:solidFill>
                  <a:prstClr val="black"/>
                </a:solidFill>
              </a:rPr>
              <a:t>呈現最終結果</a:t>
            </a:r>
            <a:endParaRPr lang="en-US" altLang="zh-TW" sz="1800" dirty="0">
              <a:solidFill>
                <a:prstClr val="black"/>
              </a:solidFill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TW" altLang="en-US" sz="2000" b="1" dirty="0">
                <a:solidFill>
                  <a:prstClr val="black"/>
                </a:solidFill>
              </a:rPr>
              <a:t>效能需求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:</a:t>
            </a:r>
          </a:p>
          <a:p>
            <a:pPr marL="999000" lvl="1" indent="-457200">
              <a:defRPr/>
            </a:pPr>
            <a:r>
              <a:rPr kumimoji="0" lang="zh-TW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運算</a:t>
            </a:r>
            <a:r>
              <a:rPr kumimoji="0" lang="en-US" altLang="zh-TW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FPS</a:t>
            </a:r>
            <a:r>
              <a:rPr kumimoji="0" lang="zh-TW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 </a:t>
            </a:r>
            <a:r>
              <a:rPr kumimoji="0" lang="en-US" altLang="zh-TW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:</a:t>
            </a:r>
            <a:r>
              <a:rPr kumimoji="0" lang="zh-TW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 </a:t>
            </a:r>
            <a:r>
              <a:rPr kumimoji="0" lang="en-US" altLang="zh-TW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100@320x240</a:t>
            </a:r>
          </a:p>
          <a:p>
            <a:pPr marL="457200" marR="0" lvl="0" indent="-45720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TW" altLang="en-US" sz="2000" b="1" dirty="0">
                <a:solidFill>
                  <a:prstClr val="black"/>
                </a:solidFill>
              </a:rPr>
              <a:t>介面需求</a:t>
            </a:r>
            <a:r>
              <a:rPr lang="en-US" altLang="zh-TW" sz="2000" b="1" dirty="0">
                <a:solidFill>
                  <a:prstClr val="black"/>
                </a:solidFill>
              </a:rPr>
              <a:t>:</a:t>
            </a:r>
          </a:p>
          <a:p>
            <a:pPr marL="999000" lvl="1" indent="-457200">
              <a:defRPr/>
            </a:pPr>
            <a:r>
              <a:rPr lang="en-US" altLang="zh-TW" sz="1800" dirty="0">
                <a:solidFill>
                  <a:prstClr val="black"/>
                </a:solidFill>
              </a:rPr>
              <a:t>UART (115200,8,N,1)</a:t>
            </a:r>
            <a:r>
              <a:rPr lang="zh-TW" altLang="en-US" sz="1800" dirty="0">
                <a:solidFill>
                  <a:prstClr val="black"/>
                </a:solidFill>
              </a:rPr>
              <a:t>、</a:t>
            </a:r>
            <a:r>
              <a:rPr lang="en-US" altLang="zh-TW" sz="1800" dirty="0">
                <a:solidFill>
                  <a:prstClr val="black"/>
                </a:solidFill>
              </a:rPr>
              <a:t>AXI</a:t>
            </a:r>
            <a:r>
              <a:rPr lang="zh-TW" altLang="en-US" sz="1800" dirty="0">
                <a:solidFill>
                  <a:prstClr val="black"/>
                </a:solidFill>
              </a:rPr>
              <a:t>、</a:t>
            </a:r>
            <a:r>
              <a:rPr lang="en-US" altLang="zh-TW" sz="1800" dirty="0">
                <a:solidFill>
                  <a:prstClr val="black"/>
                </a:solidFill>
              </a:rPr>
              <a:t>VGA</a:t>
            </a:r>
          </a:p>
          <a:p>
            <a:pPr marL="457200" marR="0" lvl="0" indent="-45720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TW" altLang="en-US" sz="2000" b="1" dirty="0">
                <a:solidFill>
                  <a:prstClr val="black"/>
                </a:solidFill>
              </a:rPr>
              <a:t>限制</a:t>
            </a:r>
            <a:r>
              <a:rPr lang="en-US" altLang="zh-TW" sz="2000" b="1" dirty="0">
                <a:solidFill>
                  <a:prstClr val="black"/>
                </a:solidFill>
              </a:rPr>
              <a:t>:</a:t>
            </a:r>
          </a:p>
          <a:p>
            <a:pPr marL="999000" lvl="1" indent="-457200">
              <a:defRPr/>
            </a:pPr>
            <a:r>
              <a:rPr lang="zh-TW" altLang="en-US" sz="1800" dirty="0">
                <a:solidFill>
                  <a:prstClr val="black"/>
                </a:solidFill>
              </a:rPr>
              <a:t>影像大小、傳輸速率</a:t>
            </a:r>
            <a:endParaRPr lang="en-US" altLang="zh-TW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60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F9E983-480B-48C5-9E0F-D21C0DFBB5C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58EF35FD-E8AA-443D-9B5C-27CAAB264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01850"/>
            <a:ext cx="3507377" cy="357320"/>
          </a:xfrm>
        </p:spPr>
        <p:txBody>
          <a:bodyPr>
            <a:noAutofit/>
          </a:bodyPr>
          <a:lstStyle/>
          <a:p>
            <a:r>
              <a:rPr lang="zh-TW" altLang="en-US" sz="2400" b="1" dirty="0"/>
              <a:t>影像處理之軟硬體協同</a:t>
            </a:r>
            <a:endParaRPr lang="en-US" altLang="zh-TW" sz="2400" b="1" dirty="0"/>
          </a:p>
        </p:txBody>
      </p:sp>
      <p:sp>
        <p:nvSpPr>
          <p:cNvPr id="52" name="內容版面配置區 1">
            <a:extLst>
              <a:ext uri="{FF2B5EF4-FFF2-40B4-BE49-F238E27FC236}">
                <a16:creationId xmlns:a16="http://schemas.microsoft.com/office/drawing/2014/main" id="{4C4D88A8-83A5-D301-08C0-D5750A1611FF}"/>
              </a:ext>
            </a:extLst>
          </p:cNvPr>
          <p:cNvSpPr txBox="1">
            <a:spLocks/>
          </p:cNvSpPr>
          <p:nvPr/>
        </p:nvSpPr>
        <p:spPr>
          <a:xfrm>
            <a:off x="838200" y="1559170"/>
            <a:ext cx="10802416" cy="4680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AutoNum type="arabicPeriod" startAt="5"/>
              <a:tabLst/>
              <a:defRPr/>
            </a:pPr>
            <a:r>
              <a:rPr lang="zh-TW" altLang="en-US" sz="2000" b="1" dirty="0">
                <a:solidFill>
                  <a:prstClr val="black"/>
                </a:solidFill>
              </a:rPr>
              <a:t>驗收</a:t>
            </a:r>
            <a:r>
              <a:rPr lang="en-US" altLang="zh-TW" sz="2000" b="1" dirty="0">
                <a:solidFill>
                  <a:prstClr val="black"/>
                </a:solidFill>
              </a:rPr>
              <a:t>:  </a:t>
            </a:r>
            <a:r>
              <a:rPr lang="en-US" altLang="zh-TW" sz="2000" dirty="0">
                <a:solidFill>
                  <a:prstClr val="black"/>
                </a:solidFill>
              </a:rPr>
              <a:t>(1)</a:t>
            </a:r>
            <a:r>
              <a:rPr lang="zh-TW" altLang="en-US" sz="2000" dirty="0">
                <a:solidFill>
                  <a:prstClr val="black"/>
                </a:solidFill>
              </a:rPr>
              <a:t> </a:t>
            </a:r>
            <a:r>
              <a:rPr lang="en-US" altLang="zh-TW" sz="1800" dirty="0">
                <a:solidFill>
                  <a:prstClr val="black"/>
                </a:solidFill>
              </a:rPr>
              <a:t>SD</a:t>
            </a:r>
            <a:r>
              <a:rPr lang="zh-TW" altLang="en-US" sz="1800" dirty="0">
                <a:solidFill>
                  <a:prstClr val="black"/>
                </a:solidFill>
              </a:rPr>
              <a:t>卡中影像可以正常輸入到</a:t>
            </a:r>
            <a:r>
              <a:rPr lang="en-US" altLang="zh-TW" sz="1800" dirty="0">
                <a:solidFill>
                  <a:prstClr val="black"/>
                </a:solidFill>
              </a:rPr>
              <a:t>PL</a:t>
            </a:r>
            <a:r>
              <a:rPr lang="zh-TW" altLang="en-US" sz="1800" dirty="0">
                <a:solidFill>
                  <a:prstClr val="black"/>
                </a:solidFill>
              </a:rPr>
              <a:t>端</a:t>
            </a:r>
            <a:endParaRPr lang="en-US" altLang="zh-TW" sz="1800" dirty="0">
              <a:solidFill>
                <a:prstClr val="black"/>
              </a:solidFill>
            </a:endParaRPr>
          </a:p>
          <a:p>
            <a:pPr marL="342900" marR="0" lvl="0" indent="-34290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AutoNum type="arabicPeriod" startAt="5"/>
              <a:tabLst/>
              <a:defRPr/>
            </a:pPr>
            <a:endParaRPr lang="en-US" altLang="zh-TW" sz="18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zh-TW" altLang="en-US" sz="1800" dirty="0">
                <a:solidFill>
                  <a:prstClr val="black"/>
                </a:solidFill>
              </a:rPr>
              <a:t>實驗情境 </a:t>
            </a:r>
            <a:r>
              <a:rPr lang="en-US" altLang="zh-TW" sz="1800" dirty="0">
                <a:solidFill>
                  <a:prstClr val="black"/>
                </a:solidFill>
              </a:rPr>
              <a:t>:</a:t>
            </a:r>
            <a:r>
              <a:rPr lang="zh-TW" altLang="en-US" sz="1800" dirty="0">
                <a:solidFill>
                  <a:prstClr val="black"/>
                </a:solidFill>
              </a:rPr>
              <a:t> </a:t>
            </a:r>
            <a:r>
              <a:rPr lang="en-US" altLang="zh-TW" sz="1800" dirty="0">
                <a:solidFill>
                  <a:prstClr val="black"/>
                </a:solidFill>
              </a:rPr>
              <a:t>(a)</a:t>
            </a:r>
            <a:r>
              <a:rPr lang="zh-TW" altLang="en-US" sz="1800" dirty="0">
                <a:solidFill>
                  <a:prstClr val="black"/>
                </a:solidFill>
              </a:rPr>
              <a:t>單幀輸出</a:t>
            </a:r>
            <a:r>
              <a:rPr lang="en-US" altLang="zh-TW" sz="1800" dirty="0">
                <a:solidFill>
                  <a:prstClr val="black"/>
                </a:solidFill>
              </a:rPr>
              <a:t>(</a:t>
            </a:r>
            <a:r>
              <a:rPr lang="zh-TW" altLang="en-US" sz="1800" dirty="0">
                <a:solidFill>
                  <a:prstClr val="black"/>
                </a:solidFill>
              </a:rPr>
              <a:t>圖片</a:t>
            </a:r>
            <a:r>
              <a:rPr lang="en-US" altLang="zh-TW" sz="1800" dirty="0">
                <a:solidFill>
                  <a:prstClr val="black"/>
                </a:solidFill>
              </a:rPr>
              <a:t>)</a:t>
            </a:r>
            <a:r>
              <a:rPr lang="zh-TW" altLang="en-US" sz="1800" dirty="0">
                <a:solidFill>
                  <a:prstClr val="black"/>
                </a:solidFill>
              </a:rPr>
              <a:t> </a:t>
            </a:r>
            <a:r>
              <a:rPr lang="en-US" altLang="zh-TW" sz="1800" dirty="0">
                <a:solidFill>
                  <a:prstClr val="black"/>
                </a:solidFill>
              </a:rPr>
              <a:t>(b)</a:t>
            </a:r>
            <a:r>
              <a:rPr lang="zh-TW" altLang="en-US" sz="1800" dirty="0">
                <a:solidFill>
                  <a:prstClr val="black"/>
                </a:solidFill>
              </a:rPr>
              <a:t>連續幀輸出</a:t>
            </a:r>
            <a:r>
              <a:rPr lang="en-US" altLang="zh-TW" sz="1800" dirty="0">
                <a:solidFill>
                  <a:prstClr val="black"/>
                </a:solidFill>
              </a:rPr>
              <a:t>(</a:t>
            </a:r>
            <a:r>
              <a:rPr lang="zh-TW" altLang="en-US" sz="1800" dirty="0">
                <a:solidFill>
                  <a:prstClr val="black"/>
                </a:solidFill>
              </a:rPr>
              <a:t>影像</a:t>
            </a:r>
            <a:r>
              <a:rPr lang="en-US" altLang="zh-TW" sz="1800" dirty="0">
                <a:solidFill>
                  <a:prstClr val="black"/>
                </a:solidFill>
              </a:rPr>
              <a:t>)</a:t>
            </a:r>
          </a:p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zh-TW" sz="18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zh-TW" altLang="en-US" sz="1800" dirty="0">
                <a:solidFill>
                  <a:prstClr val="black"/>
                </a:solidFill>
              </a:rPr>
              <a:t>驗證流程 </a:t>
            </a:r>
            <a:r>
              <a:rPr lang="en-US" altLang="zh-TW" sz="1800" dirty="0">
                <a:solidFill>
                  <a:prstClr val="black"/>
                </a:solidFill>
              </a:rPr>
              <a:t>:</a:t>
            </a:r>
            <a:r>
              <a:rPr lang="zh-TW" altLang="en-US" sz="1800" dirty="0">
                <a:solidFill>
                  <a:prstClr val="black"/>
                </a:solidFill>
              </a:rPr>
              <a:t> 首先透過</a:t>
            </a:r>
            <a:r>
              <a:rPr lang="en-US" altLang="zh-TW" sz="1800" dirty="0">
                <a:solidFill>
                  <a:prstClr val="black"/>
                </a:solidFill>
              </a:rPr>
              <a:t>SDK</a:t>
            </a:r>
            <a:r>
              <a:rPr lang="zh-TW" altLang="en-US" sz="1800" dirty="0">
                <a:solidFill>
                  <a:prstClr val="black"/>
                </a:solidFill>
              </a:rPr>
              <a:t>中</a:t>
            </a:r>
            <a:r>
              <a:rPr lang="en-US" altLang="zh-TW" sz="1800" dirty="0">
                <a:solidFill>
                  <a:prstClr val="black"/>
                </a:solidFill>
              </a:rPr>
              <a:t>debug</a:t>
            </a:r>
            <a:r>
              <a:rPr lang="zh-TW" altLang="en-US" sz="1800" dirty="0">
                <a:solidFill>
                  <a:prstClr val="black"/>
                </a:solidFill>
              </a:rPr>
              <a:t>工具檢查由</a:t>
            </a:r>
            <a:r>
              <a:rPr lang="en-US" altLang="zh-TW" sz="1800" dirty="0">
                <a:solidFill>
                  <a:prstClr val="black"/>
                </a:solidFill>
              </a:rPr>
              <a:t>SD</a:t>
            </a:r>
            <a:r>
              <a:rPr lang="zh-TW" altLang="en-US" sz="1800" dirty="0">
                <a:solidFill>
                  <a:prstClr val="black"/>
                </a:solidFill>
              </a:rPr>
              <a:t>卡中寫入</a:t>
            </a:r>
            <a:r>
              <a:rPr lang="en-US" altLang="zh-TW" sz="1800" dirty="0">
                <a:solidFill>
                  <a:prstClr val="black"/>
                </a:solidFill>
              </a:rPr>
              <a:t>DDR</a:t>
            </a:r>
            <a:r>
              <a:rPr lang="zh-TW" altLang="en-US" sz="1800" dirty="0">
                <a:solidFill>
                  <a:prstClr val="black"/>
                </a:solidFill>
              </a:rPr>
              <a:t>的記憶體位址，其資料和儲存的影像資料是否一致，接下來</a:t>
            </a:r>
            <a:r>
              <a:rPr lang="en-US" altLang="zh-TW" sz="1800" dirty="0">
                <a:solidFill>
                  <a:prstClr val="black"/>
                </a:solidFill>
              </a:rPr>
              <a:t>streaming</a:t>
            </a:r>
            <a:r>
              <a:rPr lang="zh-TW" altLang="en-US" sz="1800" dirty="0">
                <a:solidFill>
                  <a:prstClr val="black"/>
                </a:solidFill>
              </a:rPr>
              <a:t>輸出於顯示器上並和儲存的影像比較。</a:t>
            </a:r>
            <a:endParaRPr lang="en-US" altLang="zh-TW" sz="18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zh-TW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64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F9E983-480B-48C5-9E0F-D21C0DFBB5C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58EF35FD-E8AA-443D-9B5C-27CAAB264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01850"/>
            <a:ext cx="3507377" cy="357320"/>
          </a:xfrm>
        </p:spPr>
        <p:txBody>
          <a:bodyPr>
            <a:noAutofit/>
          </a:bodyPr>
          <a:lstStyle/>
          <a:p>
            <a:r>
              <a:rPr lang="zh-TW" altLang="en-US" sz="2400" b="1" dirty="0"/>
              <a:t>影像處理之軟硬體協同</a:t>
            </a:r>
            <a:endParaRPr lang="en-US" altLang="zh-TW" sz="2400" b="1" dirty="0"/>
          </a:p>
        </p:txBody>
      </p:sp>
      <p:sp>
        <p:nvSpPr>
          <p:cNvPr id="52" name="內容版面配置區 1">
            <a:extLst>
              <a:ext uri="{FF2B5EF4-FFF2-40B4-BE49-F238E27FC236}">
                <a16:creationId xmlns:a16="http://schemas.microsoft.com/office/drawing/2014/main" id="{4C4D88A8-83A5-D301-08C0-D5750A1611FF}"/>
              </a:ext>
            </a:extLst>
          </p:cNvPr>
          <p:cNvSpPr txBox="1">
            <a:spLocks/>
          </p:cNvSpPr>
          <p:nvPr/>
        </p:nvSpPr>
        <p:spPr>
          <a:xfrm>
            <a:off x="838200" y="1559170"/>
            <a:ext cx="10802416" cy="4680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AutoNum type="arabicPeriod" startAt="5"/>
              <a:tabLst/>
              <a:defRPr/>
            </a:pPr>
            <a:r>
              <a:rPr lang="zh-TW" altLang="en-US" sz="2000" b="1" dirty="0">
                <a:solidFill>
                  <a:prstClr val="black"/>
                </a:solidFill>
              </a:rPr>
              <a:t>驗收</a:t>
            </a:r>
            <a:r>
              <a:rPr lang="en-US" altLang="zh-TW" sz="2000" b="1" dirty="0">
                <a:solidFill>
                  <a:prstClr val="black"/>
                </a:solidFill>
              </a:rPr>
              <a:t>:  </a:t>
            </a:r>
            <a:r>
              <a:rPr lang="en-US" altLang="zh-TW" sz="2000" dirty="0">
                <a:solidFill>
                  <a:prstClr val="black"/>
                </a:solidFill>
              </a:rPr>
              <a:t>(2)</a:t>
            </a:r>
            <a:r>
              <a:rPr lang="zh-TW" altLang="en-US" sz="2000" dirty="0">
                <a:solidFill>
                  <a:prstClr val="black"/>
                </a:solidFill>
              </a:rPr>
              <a:t> </a:t>
            </a:r>
            <a:r>
              <a:rPr lang="en-US" altLang="zh-TW" sz="1800" dirty="0">
                <a:solidFill>
                  <a:prstClr val="black"/>
                </a:solidFill>
              </a:rPr>
              <a:t>PC-PL</a:t>
            </a:r>
            <a:r>
              <a:rPr lang="zh-TW" altLang="en-US" sz="1800" dirty="0">
                <a:solidFill>
                  <a:prstClr val="black"/>
                </a:solidFill>
              </a:rPr>
              <a:t>間透過</a:t>
            </a:r>
            <a:r>
              <a:rPr lang="en-US" altLang="zh-TW" sz="1800" dirty="0">
                <a:solidFill>
                  <a:prstClr val="black"/>
                </a:solidFill>
              </a:rPr>
              <a:t>UART</a:t>
            </a:r>
            <a:r>
              <a:rPr lang="zh-TW" altLang="en-US" sz="1800" dirty="0">
                <a:solidFill>
                  <a:prstClr val="black"/>
                </a:solidFill>
              </a:rPr>
              <a:t>可以正常動作</a:t>
            </a:r>
            <a:r>
              <a:rPr lang="en-US" altLang="zh-TW" sz="1800" dirty="0">
                <a:solidFill>
                  <a:prstClr val="black"/>
                </a:solidFill>
              </a:rPr>
              <a:t>(PC</a:t>
            </a:r>
            <a:r>
              <a:rPr lang="zh-TW" altLang="en-US" sz="1800" dirty="0">
                <a:solidFill>
                  <a:prstClr val="black"/>
                </a:solidFill>
              </a:rPr>
              <a:t>輸入參數、</a:t>
            </a:r>
            <a:r>
              <a:rPr lang="en-US" altLang="zh-TW" sz="1800" dirty="0">
                <a:solidFill>
                  <a:prstClr val="black"/>
                </a:solidFill>
              </a:rPr>
              <a:t>PL</a:t>
            </a:r>
            <a:r>
              <a:rPr lang="zh-TW" altLang="en-US" sz="1800" dirty="0">
                <a:solidFill>
                  <a:prstClr val="black"/>
                </a:solidFill>
              </a:rPr>
              <a:t>回傳</a:t>
            </a:r>
            <a:r>
              <a:rPr lang="en-US" altLang="zh-TW" sz="1800" dirty="0">
                <a:solidFill>
                  <a:prstClr val="black"/>
                </a:solidFill>
              </a:rPr>
              <a:t>FPGA</a:t>
            </a:r>
            <a:r>
              <a:rPr lang="zh-TW" altLang="en-US" sz="1800" dirty="0">
                <a:solidFill>
                  <a:prstClr val="black"/>
                </a:solidFill>
              </a:rPr>
              <a:t>狀態等</a:t>
            </a:r>
            <a:r>
              <a:rPr lang="en-US" altLang="zh-TW" sz="1800" dirty="0">
                <a:solidFill>
                  <a:prstClr val="black"/>
                </a:solidFill>
              </a:rPr>
              <a:t>…)</a:t>
            </a:r>
          </a:p>
          <a:p>
            <a:pPr marL="342900" marR="0" lvl="0" indent="-34290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AutoNum type="arabicPeriod" startAt="5"/>
              <a:tabLst/>
              <a:defRPr/>
            </a:pPr>
            <a:endParaRPr lang="en-US" altLang="zh-TW" sz="18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zh-TW" altLang="en-US" sz="1800" dirty="0">
                <a:solidFill>
                  <a:prstClr val="black"/>
                </a:solidFill>
              </a:rPr>
              <a:t>實驗情境 </a:t>
            </a:r>
            <a:r>
              <a:rPr lang="en-US" altLang="zh-TW" sz="1800" dirty="0">
                <a:solidFill>
                  <a:prstClr val="black"/>
                </a:solidFill>
              </a:rPr>
              <a:t>:</a:t>
            </a:r>
            <a:r>
              <a:rPr lang="zh-TW" altLang="en-US" sz="1800" dirty="0">
                <a:solidFill>
                  <a:prstClr val="black"/>
                </a:solidFill>
              </a:rPr>
              <a:t> </a:t>
            </a:r>
            <a:r>
              <a:rPr lang="en-US" altLang="zh-TW" sz="1800" dirty="0">
                <a:solidFill>
                  <a:prstClr val="black"/>
                </a:solidFill>
              </a:rPr>
              <a:t>(a)PC </a:t>
            </a:r>
            <a:r>
              <a:rPr lang="zh-TW" altLang="en-US" sz="1800" dirty="0">
                <a:solidFill>
                  <a:prstClr val="black"/>
                </a:solidFill>
              </a:rPr>
              <a:t>輸入</a:t>
            </a:r>
            <a:r>
              <a:rPr lang="en-US" altLang="zh-TW" sz="1800" dirty="0">
                <a:solidFill>
                  <a:prstClr val="black"/>
                </a:solidFill>
              </a:rPr>
              <a:t>(b)PL</a:t>
            </a:r>
            <a:r>
              <a:rPr lang="zh-TW" altLang="en-US" sz="1800" dirty="0">
                <a:solidFill>
                  <a:prstClr val="black"/>
                </a:solidFill>
              </a:rPr>
              <a:t>輸出</a:t>
            </a:r>
            <a:endParaRPr lang="en-US" altLang="zh-TW" sz="18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zh-TW" sz="18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zh-TW" altLang="en-US" sz="1800" dirty="0">
                <a:solidFill>
                  <a:prstClr val="black"/>
                </a:solidFill>
              </a:rPr>
              <a:t>驗證流程 </a:t>
            </a:r>
            <a:r>
              <a:rPr lang="en-US" altLang="zh-TW" sz="1800" dirty="0">
                <a:solidFill>
                  <a:prstClr val="black"/>
                </a:solidFill>
              </a:rPr>
              <a:t>:</a:t>
            </a:r>
            <a:r>
              <a:rPr lang="zh-TW" altLang="en-US" sz="1800" dirty="0">
                <a:solidFill>
                  <a:prstClr val="black"/>
                </a:solidFill>
              </a:rPr>
              <a:t> 將輸入的資料回傳，兩者相同即代表輸入和輸出結果皆正確</a:t>
            </a:r>
            <a:endParaRPr lang="en-US" altLang="zh-TW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69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F9E983-480B-48C5-9E0F-D21C0DFBB5C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58EF35FD-E8AA-443D-9B5C-27CAAB264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01850"/>
            <a:ext cx="3507377" cy="357320"/>
          </a:xfrm>
        </p:spPr>
        <p:txBody>
          <a:bodyPr>
            <a:noAutofit/>
          </a:bodyPr>
          <a:lstStyle/>
          <a:p>
            <a:r>
              <a:rPr lang="zh-TW" altLang="en-US" sz="2400" b="1" dirty="0"/>
              <a:t>影像處理之軟硬體協同</a:t>
            </a:r>
            <a:endParaRPr lang="en-US" altLang="zh-TW" sz="2400" b="1" dirty="0"/>
          </a:p>
        </p:txBody>
      </p:sp>
      <p:sp>
        <p:nvSpPr>
          <p:cNvPr id="52" name="內容版面配置區 1">
            <a:extLst>
              <a:ext uri="{FF2B5EF4-FFF2-40B4-BE49-F238E27FC236}">
                <a16:creationId xmlns:a16="http://schemas.microsoft.com/office/drawing/2014/main" id="{4C4D88A8-83A5-D301-08C0-D5750A1611FF}"/>
              </a:ext>
            </a:extLst>
          </p:cNvPr>
          <p:cNvSpPr txBox="1">
            <a:spLocks/>
          </p:cNvSpPr>
          <p:nvPr/>
        </p:nvSpPr>
        <p:spPr>
          <a:xfrm>
            <a:off x="838200" y="1559170"/>
            <a:ext cx="10802416" cy="4680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 startAt="5"/>
              <a:defRPr/>
            </a:pPr>
            <a:r>
              <a:rPr lang="zh-TW" altLang="en-US" sz="2000" b="1" dirty="0">
                <a:solidFill>
                  <a:prstClr val="black"/>
                </a:solidFill>
              </a:rPr>
              <a:t>驗收</a:t>
            </a:r>
            <a:r>
              <a:rPr lang="en-US" altLang="zh-TW" sz="2000" b="1" dirty="0">
                <a:solidFill>
                  <a:prstClr val="black"/>
                </a:solidFill>
              </a:rPr>
              <a:t>:  </a:t>
            </a:r>
            <a:r>
              <a:rPr lang="en-US" altLang="zh-TW" sz="2000" dirty="0">
                <a:solidFill>
                  <a:prstClr val="black"/>
                </a:solidFill>
              </a:rPr>
              <a:t>(3)</a:t>
            </a:r>
            <a:r>
              <a:rPr lang="zh-TW" altLang="en-US" sz="2000" dirty="0">
                <a:solidFill>
                  <a:prstClr val="black"/>
                </a:solidFill>
              </a:rPr>
              <a:t>驗證軟硬體之間差異、硬體處理速度等</a:t>
            </a:r>
            <a:endParaRPr lang="en-US" altLang="zh-TW" sz="1800" dirty="0">
              <a:solidFill>
                <a:prstClr val="black"/>
              </a:solidFill>
            </a:endParaRPr>
          </a:p>
          <a:p>
            <a:pPr marL="342900" marR="0" lvl="0" indent="-34290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AutoNum type="arabicPeriod" startAt="5"/>
              <a:tabLst/>
              <a:defRPr/>
            </a:pPr>
            <a:endParaRPr lang="en-US" altLang="zh-TW" sz="18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zh-TW" altLang="en-US" sz="1800" dirty="0">
                <a:solidFill>
                  <a:prstClr val="black"/>
                </a:solidFill>
              </a:rPr>
              <a:t>實驗情境 </a:t>
            </a:r>
            <a:r>
              <a:rPr lang="en-US" altLang="zh-TW" sz="1800" dirty="0">
                <a:solidFill>
                  <a:prstClr val="black"/>
                </a:solidFill>
              </a:rPr>
              <a:t>:</a:t>
            </a:r>
            <a:r>
              <a:rPr lang="zh-TW" altLang="en-US" sz="1800" dirty="0">
                <a:solidFill>
                  <a:prstClr val="black"/>
                </a:solidFill>
              </a:rPr>
              <a:t> 將影像透過</a:t>
            </a:r>
            <a:r>
              <a:rPr lang="en-US" altLang="zh-TW" sz="1800" dirty="0">
                <a:solidFill>
                  <a:prstClr val="black"/>
                </a:solidFill>
              </a:rPr>
              <a:t>PL</a:t>
            </a:r>
            <a:r>
              <a:rPr lang="zh-TW" altLang="en-US" sz="1800" dirty="0">
                <a:solidFill>
                  <a:prstClr val="black"/>
                </a:solidFill>
              </a:rPr>
              <a:t>端處理過後，回傳到</a:t>
            </a:r>
            <a:r>
              <a:rPr lang="en-US" altLang="zh-TW" sz="1800" dirty="0">
                <a:solidFill>
                  <a:prstClr val="black"/>
                </a:solidFill>
              </a:rPr>
              <a:t>PC</a:t>
            </a:r>
            <a:r>
              <a:rPr lang="zh-TW" altLang="en-US" sz="1800" dirty="0">
                <a:solidFill>
                  <a:prstClr val="black"/>
                </a:solidFill>
              </a:rPr>
              <a:t>端驗證，並透過</a:t>
            </a:r>
            <a:r>
              <a:rPr lang="en-US" altLang="zh-TW" sz="1800" dirty="0">
                <a:solidFill>
                  <a:prstClr val="black"/>
                </a:solidFill>
              </a:rPr>
              <a:t>UART</a:t>
            </a:r>
            <a:r>
              <a:rPr lang="zh-TW" altLang="en-US" sz="1800" dirty="0">
                <a:solidFill>
                  <a:prstClr val="black"/>
                </a:solidFill>
              </a:rPr>
              <a:t>回傳的狀態來確認處理效能</a:t>
            </a:r>
            <a:endParaRPr lang="en-US" altLang="zh-TW" sz="18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zh-TW" sz="18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zh-TW" altLang="en-US" sz="1800" dirty="0">
                <a:solidFill>
                  <a:prstClr val="black"/>
                </a:solidFill>
              </a:rPr>
              <a:t>驗證流程 </a:t>
            </a:r>
            <a:r>
              <a:rPr lang="en-US" altLang="zh-TW" sz="1800" dirty="0">
                <a:solidFill>
                  <a:prstClr val="black"/>
                </a:solidFill>
              </a:rPr>
              <a:t>:</a:t>
            </a:r>
            <a:r>
              <a:rPr lang="zh-TW" altLang="en-US" sz="1800" dirty="0">
                <a:solidFill>
                  <a:prstClr val="black"/>
                </a:solidFill>
              </a:rPr>
              <a:t> 軟硬體之間差異由個別處理後的影像計算</a:t>
            </a:r>
            <a:r>
              <a:rPr lang="en-US" altLang="zh-TW" sz="1800" dirty="0">
                <a:solidFill>
                  <a:prstClr val="black"/>
                </a:solidFill>
              </a:rPr>
              <a:t>PSNR</a:t>
            </a:r>
            <a:r>
              <a:rPr lang="zh-TW" altLang="en-US" sz="1800" dirty="0">
                <a:solidFill>
                  <a:prstClr val="black"/>
                </a:solidFill>
              </a:rPr>
              <a:t>；處理效能由在硬體端</a:t>
            </a:r>
            <a:r>
              <a:rPr lang="en-US" altLang="zh-TW" sz="1800" dirty="0">
                <a:solidFill>
                  <a:prstClr val="black"/>
                </a:solidFill>
              </a:rPr>
              <a:t>(PL)</a:t>
            </a:r>
            <a:r>
              <a:rPr lang="zh-TW" altLang="en-US" sz="1800" dirty="0">
                <a:solidFill>
                  <a:prstClr val="black"/>
                </a:solidFill>
              </a:rPr>
              <a:t>將執行</a:t>
            </a:r>
            <a:r>
              <a:rPr lang="en-US" altLang="zh-TW" sz="1800" dirty="0">
                <a:solidFill>
                  <a:prstClr val="black"/>
                </a:solidFill>
              </a:rPr>
              <a:t>n</a:t>
            </a:r>
            <a:r>
              <a:rPr lang="zh-TW" altLang="en-US" sz="1800" dirty="0">
                <a:solidFill>
                  <a:prstClr val="black"/>
                </a:solidFill>
              </a:rPr>
              <a:t>幀，並計算總花費</a:t>
            </a:r>
            <a:r>
              <a:rPr lang="en-US" altLang="zh-TW" sz="1800" dirty="0">
                <a:solidFill>
                  <a:prstClr val="black"/>
                </a:solidFill>
              </a:rPr>
              <a:t>CLK</a:t>
            </a:r>
            <a:r>
              <a:rPr lang="zh-TW" altLang="en-US" sz="1800" dirty="0">
                <a:solidFill>
                  <a:prstClr val="black"/>
                </a:solidFill>
              </a:rPr>
              <a:t>數，依此求出</a:t>
            </a:r>
            <a:r>
              <a:rPr lang="en-US" altLang="zh-TW" sz="1800" dirty="0">
                <a:solidFill>
                  <a:prstClr val="black"/>
                </a:solidFill>
              </a:rPr>
              <a:t>FPS</a:t>
            </a:r>
          </a:p>
        </p:txBody>
      </p:sp>
    </p:spTree>
    <p:extLst>
      <p:ext uri="{BB962C8B-B14F-4D97-AF65-F5344CB8AC3E}">
        <p14:creationId xmlns:p14="http://schemas.microsoft.com/office/powerpoint/2010/main" val="86948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F9E983-480B-48C5-9E0F-D21C0DFBB5C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58EF35FD-E8AA-443D-9B5C-27CAAB264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01850"/>
            <a:ext cx="3507377" cy="357320"/>
          </a:xfrm>
        </p:spPr>
        <p:txBody>
          <a:bodyPr>
            <a:noAutofit/>
          </a:bodyPr>
          <a:lstStyle/>
          <a:p>
            <a:r>
              <a:rPr lang="zh-TW" altLang="en-US" sz="2400" b="1" dirty="0"/>
              <a:t>影像處理之軟硬體協同</a:t>
            </a:r>
            <a:endParaRPr lang="en-US" altLang="zh-TW" sz="2400" b="1" dirty="0"/>
          </a:p>
        </p:txBody>
      </p:sp>
      <p:sp>
        <p:nvSpPr>
          <p:cNvPr id="52" name="內容版面配置區 1">
            <a:extLst>
              <a:ext uri="{FF2B5EF4-FFF2-40B4-BE49-F238E27FC236}">
                <a16:creationId xmlns:a16="http://schemas.microsoft.com/office/drawing/2014/main" id="{4C4D88A8-83A5-D301-08C0-D5750A1611FF}"/>
              </a:ext>
            </a:extLst>
          </p:cNvPr>
          <p:cNvSpPr txBox="1">
            <a:spLocks/>
          </p:cNvSpPr>
          <p:nvPr/>
        </p:nvSpPr>
        <p:spPr>
          <a:xfrm>
            <a:off x="838200" y="1559170"/>
            <a:ext cx="10802416" cy="4680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 startAt="5"/>
              <a:defRPr/>
            </a:pPr>
            <a:r>
              <a:rPr lang="zh-TW" altLang="en-US" sz="2000" b="1" dirty="0">
                <a:solidFill>
                  <a:prstClr val="black"/>
                </a:solidFill>
              </a:rPr>
              <a:t>驗收</a:t>
            </a:r>
            <a:r>
              <a:rPr lang="en-US" altLang="zh-TW" sz="2000" b="1" dirty="0">
                <a:solidFill>
                  <a:prstClr val="black"/>
                </a:solidFill>
              </a:rPr>
              <a:t>:  </a:t>
            </a:r>
            <a:r>
              <a:rPr lang="en-US" altLang="zh-TW" sz="2000" dirty="0">
                <a:solidFill>
                  <a:prstClr val="black"/>
                </a:solidFill>
              </a:rPr>
              <a:t>(4)</a:t>
            </a:r>
            <a:r>
              <a:rPr lang="zh-TW" altLang="en-US" sz="2000" dirty="0">
                <a:solidFill>
                  <a:prstClr val="black"/>
                </a:solidFill>
              </a:rPr>
              <a:t>中斷是否如預期發生</a:t>
            </a:r>
            <a:endParaRPr lang="en-US" altLang="zh-TW" sz="2000" dirty="0">
              <a:solidFill>
                <a:prstClr val="black"/>
              </a:solidFill>
            </a:endParaRPr>
          </a:p>
          <a:p>
            <a:pPr marL="457200" indent="-457200">
              <a:buFont typeface="Arial" panose="020B0604020202020204" pitchFamily="34" charset="0"/>
              <a:buAutoNum type="arabicPeriod" startAt="5"/>
              <a:defRPr/>
            </a:pPr>
            <a:endParaRPr lang="en-US" altLang="zh-TW" sz="18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zh-TW" altLang="en-US" sz="1800" dirty="0">
                <a:solidFill>
                  <a:prstClr val="black"/>
                </a:solidFill>
              </a:rPr>
              <a:t>實驗情境 </a:t>
            </a:r>
            <a:r>
              <a:rPr lang="en-US" altLang="zh-TW" sz="1800" dirty="0">
                <a:solidFill>
                  <a:prstClr val="black"/>
                </a:solidFill>
              </a:rPr>
              <a:t>:</a:t>
            </a:r>
            <a:r>
              <a:rPr lang="zh-TW" altLang="en-US" sz="1800" dirty="0">
                <a:solidFill>
                  <a:prstClr val="black"/>
                </a:solidFill>
              </a:rPr>
              <a:t> 確認中斷發生時，是否滿足所設定的條件且</a:t>
            </a:r>
            <a:r>
              <a:rPr lang="en-US" altLang="zh-TW" sz="1800" dirty="0">
                <a:solidFill>
                  <a:prstClr val="black"/>
                </a:solidFill>
              </a:rPr>
              <a:t>ISR</a:t>
            </a:r>
            <a:r>
              <a:rPr lang="zh-TW" altLang="en-US" sz="1800" dirty="0">
                <a:solidFill>
                  <a:prstClr val="black"/>
                </a:solidFill>
              </a:rPr>
              <a:t>有無正確執行</a:t>
            </a:r>
            <a:endParaRPr lang="en-US" altLang="zh-TW" sz="18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zh-TW" sz="18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zh-TW" altLang="en-US" sz="1800" dirty="0">
                <a:solidFill>
                  <a:prstClr val="black"/>
                </a:solidFill>
              </a:rPr>
              <a:t>驗證流程 </a:t>
            </a:r>
            <a:r>
              <a:rPr lang="en-US" altLang="zh-TW" sz="1800" dirty="0">
                <a:solidFill>
                  <a:prstClr val="black"/>
                </a:solidFill>
              </a:rPr>
              <a:t>:</a:t>
            </a:r>
            <a:r>
              <a:rPr lang="zh-TW" altLang="en-US" sz="1800" dirty="0">
                <a:solidFill>
                  <a:prstClr val="black"/>
                </a:solidFill>
              </a:rPr>
              <a:t> 軟硬體，處理同一段影像，給定同樣條件下，是否於同樣幀中判斷出，於硬體中需發出中斷，</a:t>
            </a:r>
            <a:endParaRPr lang="en-US" altLang="zh-TW" sz="18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zh-TW" sz="18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zh-TW" altLang="en-US" sz="1800" dirty="0">
                <a:solidFill>
                  <a:prstClr val="black"/>
                </a:solidFill>
              </a:rPr>
              <a:t>並要將此幀傳回並儲存於</a:t>
            </a:r>
            <a:r>
              <a:rPr lang="en-US" altLang="zh-TW" sz="1800" dirty="0">
                <a:solidFill>
                  <a:prstClr val="black"/>
                </a:solidFill>
              </a:rPr>
              <a:t>PC</a:t>
            </a:r>
          </a:p>
        </p:txBody>
      </p:sp>
    </p:spTree>
    <p:extLst>
      <p:ext uri="{BB962C8B-B14F-4D97-AF65-F5344CB8AC3E}">
        <p14:creationId xmlns:p14="http://schemas.microsoft.com/office/powerpoint/2010/main" val="326446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F9E983-480B-48C5-9E0F-D21C0DFBB5C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58EF35FD-E8AA-443D-9B5C-27CAAB264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01850"/>
            <a:ext cx="3507377" cy="357320"/>
          </a:xfrm>
        </p:spPr>
        <p:txBody>
          <a:bodyPr>
            <a:noAutofit/>
          </a:bodyPr>
          <a:lstStyle/>
          <a:p>
            <a:r>
              <a:rPr lang="zh-TW" altLang="en-US" sz="2400" b="1" dirty="0"/>
              <a:t>影像處理之軟硬體協同</a:t>
            </a:r>
            <a:endParaRPr lang="en-US" altLang="zh-TW" sz="2400" b="1" dirty="0"/>
          </a:p>
        </p:txBody>
      </p:sp>
      <p:sp>
        <p:nvSpPr>
          <p:cNvPr id="52" name="內容版面配置區 1">
            <a:extLst>
              <a:ext uri="{FF2B5EF4-FFF2-40B4-BE49-F238E27FC236}">
                <a16:creationId xmlns:a16="http://schemas.microsoft.com/office/drawing/2014/main" id="{4C4D88A8-83A5-D301-08C0-D5750A1611FF}"/>
              </a:ext>
            </a:extLst>
          </p:cNvPr>
          <p:cNvSpPr txBox="1">
            <a:spLocks/>
          </p:cNvSpPr>
          <p:nvPr/>
        </p:nvSpPr>
        <p:spPr>
          <a:xfrm>
            <a:off x="838200" y="1559170"/>
            <a:ext cx="10802416" cy="4680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 startAt="5"/>
              <a:defRPr/>
            </a:pPr>
            <a:r>
              <a:rPr lang="zh-TW" altLang="en-US" sz="2000" b="1" dirty="0">
                <a:solidFill>
                  <a:prstClr val="black"/>
                </a:solidFill>
              </a:rPr>
              <a:t>驗收</a:t>
            </a:r>
            <a:r>
              <a:rPr lang="en-US" altLang="zh-TW" sz="2000" b="1" dirty="0">
                <a:solidFill>
                  <a:prstClr val="black"/>
                </a:solidFill>
              </a:rPr>
              <a:t>:  </a:t>
            </a:r>
            <a:r>
              <a:rPr lang="en-US" altLang="zh-TW" sz="2000" dirty="0">
                <a:solidFill>
                  <a:prstClr val="black"/>
                </a:solidFill>
              </a:rPr>
              <a:t>(5)Web</a:t>
            </a:r>
            <a:r>
              <a:rPr lang="zh-TW" altLang="en-US" sz="2000" dirty="0">
                <a:solidFill>
                  <a:prstClr val="black"/>
                </a:solidFill>
              </a:rPr>
              <a:t>呈現</a:t>
            </a:r>
            <a:endParaRPr lang="en-US" altLang="zh-TW" sz="2000" dirty="0">
              <a:solidFill>
                <a:prstClr val="black"/>
              </a:solidFill>
            </a:endParaRPr>
          </a:p>
          <a:p>
            <a:pPr marL="457200" indent="-457200">
              <a:buFont typeface="Arial" panose="020B0604020202020204" pitchFamily="34" charset="0"/>
              <a:buAutoNum type="arabicPeriod" startAt="5"/>
              <a:defRPr/>
            </a:pPr>
            <a:endParaRPr lang="en-US" altLang="zh-TW" sz="1800" dirty="0">
              <a:solidFill>
                <a:prstClr val="black"/>
              </a:solidFill>
            </a:endParaRPr>
          </a:p>
          <a:p>
            <a:pPr marL="0" indent="0">
              <a:buNone/>
              <a:defRPr/>
            </a:pPr>
            <a:r>
              <a:rPr lang="zh-TW" altLang="en-US" sz="1800" dirty="0">
                <a:solidFill>
                  <a:prstClr val="black"/>
                </a:solidFill>
              </a:rPr>
              <a:t>實驗情境 </a:t>
            </a:r>
            <a:r>
              <a:rPr lang="en-US" altLang="zh-TW" sz="1800" dirty="0">
                <a:solidFill>
                  <a:prstClr val="black"/>
                </a:solidFill>
              </a:rPr>
              <a:t>:</a:t>
            </a:r>
            <a:r>
              <a:rPr lang="zh-TW" altLang="en-US" sz="1800" dirty="0">
                <a:solidFill>
                  <a:prstClr val="black"/>
                </a:solidFill>
              </a:rPr>
              <a:t> 透過</a:t>
            </a:r>
            <a:r>
              <a:rPr lang="en-US" altLang="zh-TW" sz="1800" dirty="0">
                <a:solidFill>
                  <a:prstClr val="black"/>
                </a:solidFill>
              </a:rPr>
              <a:t>Web</a:t>
            </a:r>
            <a:r>
              <a:rPr lang="zh-TW" altLang="en-US" sz="1800" dirty="0">
                <a:solidFill>
                  <a:prstClr val="black"/>
                </a:solidFill>
              </a:rPr>
              <a:t>能完成對系統的操作，且在發生中斷後能夠顯示出影像。</a:t>
            </a:r>
            <a:endParaRPr lang="en-US" altLang="zh-TW" sz="18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zh-TW" sz="18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zh-TW" altLang="en-US" sz="1800" dirty="0">
                <a:solidFill>
                  <a:prstClr val="black"/>
                </a:solidFill>
              </a:rPr>
              <a:t>驗證流程 </a:t>
            </a:r>
            <a:r>
              <a:rPr lang="en-US" altLang="zh-TW" sz="1800" dirty="0">
                <a:solidFill>
                  <a:prstClr val="black"/>
                </a:solidFill>
              </a:rPr>
              <a:t>:</a:t>
            </a:r>
            <a:r>
              <a:rPr lang="zh-TW" altLang="en-US" sz="1800" dirty="0">
                <a:solidFill>
                  <a:prstClr val="black"/>
                </a:solidFill>
              </a:rPr>
              <a:t> 由設定條件開始，並開始執行，當發生中斷後，影像正確顯示。</a:t>
            </a:r>
            <a:endParaRPr lang="en-US" altLang="zh-TW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67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1" id="{8F4CE6E7-1B2F-452B-8611-9D5152079197}" vid="{02B56A59-4827-40A0-8EBD-9D72987B270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410</TotalTime>
  <Words>1373</Words>
  <Application>Microsoft Office PowerPoint</Application>
  <PresentationFormat>寬螢幕</PresentationFormat>
  <Paragraphs>267</Paragraphs>
  <Slides>38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43" baseType="lpstr">
      <vt:lpstr>標楷體</vt:lpstr>
      <vt:lpstr>Arial</vt:lpstr>
      <vt:lpstr>Calibri</vt:lpstr>
      <vt:lpstr>Times New Roman</vt:lpstr>
      <vt:lpstr>佈景主題1</vt:lpstr>
      <vt:lpstr>影像處理之軟硬體協同</vt:lpstr>
      <vt:lpstr>To Do List</vt:lpstr>
      <vt:lpstr>進度統整</vt:lpstr>
      <vt:lpstr>專案需求</vt:lpstr>
      <vt:lpstr>專案需求</vt:lpstr>
      <vt:lpstr>專案需求</vt:lpstr>
      <vt:lpstr>專案需求</vt:lpstr>
      <vt:lpstr>專案需求</vt:lpstr>
      <vt:lpstr>專案需求</vt:lpstr>
      <vt:lpstr>專案架構</vt:lpstr>
      <vt:lpstr>專案架構</vt:lpstr>
      <vt:lpstr>專案架構</vt:lpstr>
      <vt:lpstr>專案架構</vt:lpstr>
      <vt:lpstr>專案架構</vt:lpstr>
      <vt:lpstr>專案架構</vt:lpstr>
      <vt:lpstr>API</vt:lpstr>
      <vt:lpstr>API</vt:lpstr>
      <vt:lpstr>API</vt:lpstr>
      <vt:lpstr>API</vt:lpstr>
      <vt:lpstr>API</vt:lpstr>
      <vt:lpstr>API</vt:lpstr>
      <vt:lpstr>API</vt:lpstr>
      <vt:lpstr>API</vt:lpstr>
      <vt:lpstr>API</vt:lpstr>
      <vt:lpstr>API</vt:lpstr>
      <vt:lpstr>API</vt:lpstr>
      <vt:lpstr>Driver</vt:lpstr>
      <vt:lpstr>當週進度</vt:lpstr>
      <vt:lpstr>當週進度</vt:lpstr>
      <vt:lpstr>當週進度</vt:lpstr>
      <vt:lpstr>當週進度</vt:lpstr>
      <vt:lpstr>當週進度</vt:lpstr>
      <vt:lpstr>當週進度</vt:lpstr>
      <vt:lpstr>當週進度</vt:lpstr>
      <vt:lpstr>當週進度</vt:lpstr>
      <vt:lpstr>當週進度</vt:lpstr>
      <vt:lpstr>問題紀錄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C109112113</dc:creator>
  <cp:lastModifiedBy>C109112113</cp:lastModifiedBy>
  <cp:revision>109</cp:revision>
  <dcterms:created xsi:type="dcterms:W3CDTF">2023-10-16T13:04:30Z</dcterms:created>
  <dcterms:modified xsi:type="dcterms:W3CDTF">2023-12-06T21:41:14Z</dcterms:modified>
</cp:coreProperties>
</file>