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1398" r:id="rId2"/>
    <p:sldId id="1393" r:id="rId3"/>
    <p:sldId id="1397" r:id="rId4"/>
    <p:sldId id="1721" r:id="rId5"/>
    <p:sldId id="1731" r:id="rId6"/>
    <p:sldId id="1739" r:id="rId7"/>
    <p:sldId id="1741" r:id="rId8"/>
    <p:sldId id="1740" r:id="rId9"/>
    <p:sldId id="1742" r:id="rId10"/>
    <p:sldId id="1399" r:id="rId11"/>
    <p:sldId id="1744" r:id="rId12"/>
    <p:sldId id="1732" r:id="rId13"/>
    <p:sldId id="1733" r:id="rId14"/>
    <p:sldId id="1734" r:id="rId15"/>
    <p:sldId id="1743" r:id="rId16"/>
    <p:sldId id="1394" r:id="rId17"/>
    <p:sldId id="1722" r:id="rId18"/>
    <p:sldId id="1723" r:id="rId19"/>
    <p:sldId id="1724" r:id="rId20"/>
    <p:sldId id="1725" r:id="rId21"/>
    <p:sldId id="1726" r:id="rId22"/>
    <p:sldId id="1728" r:id="rId23"/>
    <p:sldId id="1729" r:id="rId24"/>
    <p:sldId id="1727" r:id="rId25"/>
    <p:sldId id="1396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CFA5848-36F4-482E-8BFF-3C928A2B16D5}">
          <p14:sldIdLst>
            <p14:sldId id="1398"/>
          </p14:sldIdLst>
        </p14:section>
        <p14:section name="To DO" id="{3D28ECB3-BC7F-4349-BEF2-7BDE18789F07}">
          <p14:sldIdLst>
            <p14:sldId id="1393"/>
            <p14:sldId id="1397"/>
          </p14:sldIdLst>
        </p14:section>
        <p14:section name="需求分析" id="{331EAEBC-E252-4F4D-BB23-F301CCEB181C}">
          <p14:sldIdLst>
            <p14:sldId id="1721"/>
            <p14:sldId id="1731"/>
            <p14:sldId id="1739"/>
            <p14:sldId id="1741"/>
            <p14:sldId id="1740"/>
            <p14:sldId id="1742"/>
          </p14:sldIdLst>
        </p14:section>
        <p14:section name="系統分析" id="{BB5AE70D-D0D1-499A-BED9-DA03C5E180F1}">
          <p14:sldIdLst>
            <p14:sldId id="1399"/>
            <p14:sldId id="1744"/>
            <p14:sldId id="1732"/>
            <p14:sldId id="1733"/>
            <p14:sldId id="1734"/>
            <p14:sldId id="1743"/>
          </p14:sldIdLst>
        </p14:section>
        <p14:section name="2023/11/09~2023/11/16" id="{F2DE3FD5-1513-4EEE-9662-3000EF2460FE}">
          <p14:sldIdLst>
            <p14:sldId id="1394"/>
            <p14:sldId id="1722"/>
            <p14:sldId id="1723"/>
            <p14:sldId id="1724"/>
            <p14:sldId id="1725"/>
            <p14:sldId id="1726"/>
            <p14:sldId id="1728"/>
            <p14:sldId id="1729"/>
            <p14:sldId id="1727"/>
            <p14:sldId id="1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6B9C2-8CBA-466A-AF0E-975D77387BB5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2EB12-D8C3-4565-970E-E4564FBE40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3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75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7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25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14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247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8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33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649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0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4960A-08AB-46D4-AAFB-8C524707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1160463"/>
          </a:xfrm>
        </p:spPr>
        <p:txBody>
          <a:bodyPr/>
          <a:lstStyle/>
          <a:p>
            <a:r>
              <a:rPr lang="zh-TW" altLang="en-US" dirty="0"/>
              <a:t>影像處理之軟硬體協同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7C41EE-0F75-455F-95CF-4786552D8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63635"/>
            <a:ext cx="5512527" cy="1500187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組員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C109112113 </a:t>
            </a:r>
            <a:r>
              <a:rPr lang="zh-TW" altLang="en-US" dirty="0">
                <a:solidFill>
                  <a:schemeClr val="tx1"/>
                </a:solidFill>
              </a:rPr>
              <a:t>侯勝發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           </a:t>
            </a:r>
            <a:r>
              <a:rPr lang="en-US" altLang="zh-TW" dirty="0">
                <a:solidFill>
                  <a:schemeClr val="tx1"/>
                </a:solidFill>
              </a:rPr>
              <a:t>C109112183</a:t>
            </a:r>
            <a:r>
              <a:rPr lang="zh-TW" altLang="en-US" dirty="0">
                <a:solidFill>
                  <a:schemeClr val="tx1"/>
                </a:solidFill>
              </a:rPr>
              <a:t> 溫世新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開始日期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23/11/09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結束日期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--/--/--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495181-344B-4DCD-A637-346A91B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75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Breakdown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4A5F138-FA2E-B493-8A80-C8AF40748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3838"/>
            <a:ext cx="12192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6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Breakdown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C01C0-CD90-F3D8-BB60-A0A6983DD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1" r="51400" b="-1"/>
          <a:stretch/>
        </p:blipFill>
        <p:spPr bwMode="auto">
          <a:xfrm>
            <a:off x="1450848" y="1572260"/>
            <a:ext cx="9290304" cy="420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160014C-6735-54CA-478C-8467FD3B7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0" t="28055" r="30625"/>
          <a:stretch/>
        </p:blipFill>
        <p:spPr bwMode="auto">
          <a:xfrm>
            <a:off x="4165489" y="1549110"/>
            <a:ext cx="4121020" cy="440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2247417-D232-B68C-C454-28662E0A2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5" t="28053" b="1"/>
          <a:stretch/>
        </p:blipFill>
        <p:spPr bwMode="auto">
          <a:xfrm>
            <a:off x="3638633" y="1562929"/>
            <a:ext cx="5869137" cy="440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0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Architecture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70E9955-CD12-7A1F-069B-C454BA031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92" y="1265950"/>
            <a:ext cx="8540560" cy="509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36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Architecture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DBE947F-0609-C41B-761A-129A7A1DE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92" y="1265950"/>
            <a:ext cx="8528777" cy="509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71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/>
              <a:t>Architecture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2A3C3F2-26EA-F6E6-DE77-3740448E4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022" y="1263791"/>
            <a:ext cx="8535847" cy="509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78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/>
              <a:t>Workflow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5845D5-7BDD-9B3B-CF90-7DC8EC3BD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457325"/>
            <a:ext cx="95059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70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/>
            <a:r>
              <a:rPr lang="zh-TW" altLang="en-US" sz="2400" b="1" dirty="0"/>
              <a:t>開發</a:t>
            </a:r>
            <a:r>
              <a:rPr lang="en-US" altLang="zh-TW" sz="2400" b="1" dirty="0"/>
              <a:t>CCL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endParaRPr lang="en-US" altLang="zh-TW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1800" dirty="0"/>
              <a:t>contours label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1800" dirty="0"/>
              <a:t>contours stats(Top</a:t>
            </a:r>
            <a:r>
              <a:rPr lang="zh-TW" altLang="en-US" sz="1800" dirty="0"/>
              <a:t>、</a:t>
            </a:r>
            <a:r>
              <a:rPr lang="en-US" altLang="zh-TW" sz="1800" dirty="0"/>
              <a:t>Bottom</a:t>
            </a:r>
            <a:r>
              <a:rPr lang="zh-TW" altLang="en-US" sz="1800" dirty="0"/>
              <a:t>、</a:t>
            </a:r>
            <a:r>
              <a:rPr lang="en-US" altLang="zh-TW" sz="1800" dirty="0"/>
              <a:t>Left</a:t>
            </a:r>
            <a:r>
              <a:rPr lang="zh-TW" altLang="en-US" sz="1800" dirty="0"/>
              <a:t>、</a:t>
            </a:r>
            <a:r>
              <a:rPr lang="en-US" altLang="zh-TW" sz="1800" dirty="0"/>
              <a:t>Right</a:t>
            </a:r>
            <a:r>
              <a:rPr lang="zh-TW" altLang="en-US" sz="1800" dirty="0"/>
              <a:t>、</a:t>
            </a:r>
            <a:r>
              <a:rPr lang="en-US" altLang="zh-TW" sz="1800" dirty="0"/>
              <a:t>Area)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845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測試方法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endParaRPr lang="en-US" altLang="zh-TW" sz="1800" b="1" dirty="0"/>
          </a:p>
          <a:p>
            <a:pPr marL="457200" lvl="1" indent="0">
              <a:buNone/>
            </a:pPr>
            <a:r>
              <a:rPr lang="zh-TW" altLang="en-US" sz="1800" dirty="0"/>
              <a:t>使用</a:t>
            </a:r>
            <a:r>
              <a:rPr lang="en-US" altLang="zh-TW" sz="1800" dirty="0"/>
              <a:t>Vivado</a:t>
            </a:r>
            <a:r>
              <a:rPr lang="zh-TW" altLang="en-US" sz="1800" dirty="0"/>
              <a:t>於</a:t>
            </a:r>
            <a:r>
              <a:rPr lang="en-US" altLang="zh-TW" sz="1800" dirty="0"/>
              <a:t>simulation</a:t>
            </a:r>
            <a:r>
              <a:rPr lang="zh-TW" altLang="en-US" sz="1800" dirty="0"/>
              <a:t>中讀取</a:t>
            </a:r>
            <a:r>
              <a:rPr lang="en-US" altLang="zh-TW" sz="1800" dirty="0"/>
              <a:t>txt</a:t>
            </a:r>
            <a:r>
              <a:rPr lang="zh-TW" altLang="en-US" sz="1800" dirty="0"/>
              <a:t>資料當成輸入影像，接著將模擬結果寫回</a:t>
            </a:r>
            <a:r>
              <a:rPr lang="en-US" altLang="zh-TW" sz="1800" dirty="0"/>
              <a:t>txt</a:t>
            </a:r>
            <a:r>
              <a:rPr lang="zh-TW" altLang="en-US" sz="1800" dirty="0"/>
              <a:t>觀察結果，並和軟體進行比較</a:t>
            </a:r>
            <a:endParaRPr lang="en-US" altLang="zh-TW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CD63DC-FFCF-0F8D-B163-1C0C15DCB3A3}"/>
              </a:ext>
            </a:extLst>
          </p:cNvPr>
          <p:cNvGrpSpPr/>
          <p:nvPr/>
        </p:nvGrpSpPr>
        <p:grpSpPr>
          <a:xfrm>
            <a:off x="1323152" y="2995937"/>
            <a:ext cx="3902488" cy="3395897"/>
            <a:chOff x="1040642" y="2534194"/>
            <a:chExt cx="3902488" cy="3395897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3B145E49-07D4-7266-4A87-972D205DF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4235"/>
            <a:stretch/>
          </p:blipFill>
          <p:spPr>
            <a:xfrm>
              <a:off x="1040642" y="2534194"/>
              <a:ext cx="2390536" cy="3395897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981ABFA-8120-0712-AB43-4CDECD46D746}"/>
                </a:ext>
              </a:extLst>
            </p:cNvPr>
            <p:cNvSpPr txBox="1"/>
            <p:nvPr/>
          </p:nvSpPr>
          <p:spPr>
            <a:xfrm>
              <a:off x="3431178" y="4047476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輸入資料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4DE9674-0568-2932-AA52-5EDAFCA8DA31}"/>
              </a:ext>
            </a:extLst>
          </p:cNvPr>
          <p:cNvGrpSpPr/>
          <p:nvPr/>
        </p:nvGrpSpPr>
        <p:grpSpPr>
          <a:xfrm>
            <a:off x="7419845" y="2995937"/>
            <a:ext cx="4064583" cy="3483429"/>
            <a:chOff x="4271299" y="2534193"/>
            <a:chExt cx="4064583" cy="3483429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852D07E4-F281-0D5B-5A69-C2E17A738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r="24305" b="-1464"/>
            <a:stretch/>
          </p:blipFill>
          <p:spPr>
            <a:xfrm>
              <a:off x="4271299" y="2534193"/>
              <a:ext cx="2458141" cy="3483429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2A77D74-E622-2604-5A26-E2C39253CC9F}"/>
                </a:ext>
              </a:extLst>
            </p:cNvPr>
            <p:cNvSpPr txBox="1"/>
            <p:nvPr/>
          </p:nvSpPr>
          <p:spPr>
            <a:xfrm>
              <a:off x="6823930" y="4091242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4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輸出資料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CBF5079-500B-4027-7E9E-D1D1A740A3E8}"/>
              </a:ext>
            </a:extLst>
          </p:cNvPr>
          <p:cNvGrpSpPr/>
          <p:nvPr/>
        </p:nvGrpSpPr>
        <p:grpSpPr>
          <a:xfrm>
            <a:off x="1084208" y="2498953"/>
            <a:ext cx="4396325" cy="378465"/>
            <a:chOff x="2046514" y="2456132"/>
            <a:chExt cx="4396325" cy="378465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FF7BE54A-F5E1-395D-198E-FDD8A125B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854" t="1" b="2356"/>
            <a:stretch/>
          </p:blipFill>
          <p:spPr>
            <a:xfrm>
              <a:off x="2046514" y="2456133"/>
              <a:ext cx="2936457" cy="37846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EA3079D-E56A-98E2-001D-6FD3D50F2E4E}"/>
                </a:ext>
              </a:extLst>
            </p:cNvPr>
            <p:cNvSpPr txBox="1"/>
            <p:nvPr/>
          </p:nvSpPr>
          <p:spPr>
            <a:xfrm>
              <a:off x="4930887" y="2456132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輸入波型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79AA502-7B81-E6C6-1966-FE3C28681AAE}"/>
              </a:ext>
            </a:extLst>
          </p:cNvPr>
          <p:cNvGrpSpPr/>
          <p:nvPr/>
        </p:nvGrpSpPr>
        <p:grpSpPr>
          <a:xfrm>
            <a:off x="7443474" y="2441249"/>
            <a:ext cx="3975640" cy="436169"/>
            <a:chOff x="7419845" y="2389294"/>
            <a:chExt cx="3975640" cy="436169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9FA8392A-AD4E-49F7-7F9E-7593F0E22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887" r="50961" b="-5991"/>
            <a:stretch/>
          </p:blipFill>
          <p:spPr>
            <a:xfrm>
              <a:off x="7419845" y="2389294"/>
              <a:ext cx="2458141" cy="436169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5924294-F4A4-C20B-E2FB-6F6C9E635160}"/>
                </a:ext>
              </a:extLst>
            </p:cNvPr>
            <p:cNvSpPr txBox="1"/>
            <p:nvPr/>
          </p:nvSpPr>
          <p:spPr>
            <a:xfrm>
              <a:off x="9883533" y="2413589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輸出波型</a:t>
              </a: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0F4705C-09DC-513A-58BC-9747569750EC}"/>
              </a:ext>
            </a:extLst>
          </p:cNvPr>
          <p:cNvGrpSpPr/>
          <p:nvPr/>
        </p:nvGrpSpPr>
        <p:grpSpPr>
          <a:xfrm>
            <a:off x="1606733" y="2716926"/>
            <a:ext cx="2413931" cy="3674908"/>
            <a:chOff x="1606733" y="2716926"/>
            <a:chExt cx="2413931" cy="367490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2C18C85-72AB-ACA5-DBC6-CD01B41E1487}"/>
                </a:ext>
              </a:extLst>
            </p:cNvPr>
            <p:cNvSpPr/>
            <p:nvPr/>
          </p:nvSpPr>
          <p:spPr>
            <a:xfrm>
              <a:off x="1606733" y="5181600"/>
              <a:ext cx="313508" cy="12102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4227DCC-3051-177A-664A-34CB55AAAF89}"/>
                </a:ext>
              </a:extLst>
            </p:cNvPr>
            <p:cNvSpPr/>
            <p:nvPr/>
          </p:nvSpPr>
          <p:spPr>
            <a:xfrm>
              <a:off x="2229394" y="2716926"/>
              <a:ext cx="1791270" cy="1604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21CDE2D-6B7B-5B40-1E2E-2B0D06500E96}"/>
                </a:ext>
              </a:extLst>
            </p:cNvPr>
            <p:cNvCxnSpPr>
              <a:endCxn id="26" idx="1"/>
            </p:cNvCxnSpPr>
            <p:nvPr/>
          </p:nvCxnSpPr>
          <p:spPr>
            <a:xfrm flipV="1">
              <a:off x="1628503" y="2797172"/>
              <a:ext cx="600891" cy="23844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078A038C-4E41-DD19-1142-52FA695F2F5F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V="1">
              <a:off x="1915886" y="2797172"/>
              <a:ext cx="2104778" cy="23844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3D71537-8B52-7350-E42B-D6EBAA789F1E}"/>
              </a:ext>
            </a:extLst>
          </p:cNvPr>
          <p:cNvGrpSpPr/>
          <p:nvPr/>
        </p:nvGrpSpPr>
        <p:grpSpPr>
          <a:xfrm>
            <a:off x="7696376" y="2673582"/>
            <a:ext cx="2299729" cy="3743665"/>
            <a:chOff x="1606733" y="2648169"/>
            <a:chExt cx="2299729" cy="3743665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0A27668-E226-CA50-EEC4-4DF45B1EAD5A}"/>
                </a:ext>
              </a:extLst>
            </p:cNvPr>
            <p:cNvSpPr/>
            <p:nvPr/>
          </p:nvSpPr>
          <p:spPr>
            <a:xfrm>
              <a:off x="1606733" y="5181600"/>
              <a:ext cx="313508" cy="12102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FB789A4-6051-1683-0393-098991073203}"/>
                </a:ext>
              </a:extLst>
            </p:cNvPr>
            <p:cNvSpPr/>
            <p:nvPr/>
          </p:nvSpPr>
          <p:spPr>
            <a:xfrm>
              <a:off x="2115192" y="2648169"/>
              <a:ext cx="1791270" cy="1604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396B4EB-64BE-5811-95EE-12A7E9A26E80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606733" y="2728415"/>
              <a:ext cx="508459" cy="24531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73BB04-772E-5068-DABA-1345A7A0FD3B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flipV="1">
              <a:off x="1920241" y="2728415"/>
              <a:ext cx="1986221" cy="24646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65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Test_1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17x9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6EDA72F0-CC21-981D-6368-6DC0D2C7B14F}"/>
              </a:ext>
            </a:extLst>
          </p:cNvPr>
          <p:cNvGrpSpPr/>
          <p:nvPr/>
        </p:nvGrpSpPr>
        <p:grpSpPr>
          <a:xfrm>
            <a:off x="5063059" y="1360085"/>
            <a:ext cx="6374007" cy="4961105"/>
            <a:chOff x="2956787" y="1929243"/>
            <a:chExt cx="6374007" cy="4961105"/>
          </a:xfrm>
        </p:grpSpPr>
        <p:pic>
          <p:nvPicPr>
            <p:cNvPr id="6" name="圖片 5" descr="一張含有 正方形, 螢幕擷取畫面, 像素, Rectangle 的圖片&#10;&#10;自動產生的描述">
              <a:extLst>
                <a:ext uri="{FF2B5EF4-FFF2-40B4-BE49-F238E27FC236}">
                  <a16:creationId xmlns:a16="http://schemas.microsoft.com/office/drawing/2014/main" id="{601F697E-810F-093B-A30F-B21D65F02B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2318" r="-80" b="12639"/>
            <a:stretch/>
          </p:blipFill>
          <p:spPr>
            <a:xfrm>
              <a:off x="2956787" y="1929243"/>
              <a:ext cx="6374007" cy="4779457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5375792" y="6521016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23CB110-4BDD-895C-F370-855CDAA23527}"/>
              </a:ext>
            </a:extLst>
          </p:cNvPr>
          <p:cNvGrpSpPr/>
          <p:nvPr/>
        </p:nvGrpSpPr>
        <p:grpSpPr>
          <a:xfrm>
            <a:off x="3842150" y="4022444"/>
            <a:ext cx="7573266" cy="1929414"/>
            <a:chOff x="2022058" y="4171950"/>
            <a:chExt cx="7573266" cy="192941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0071B9-23A1-ED02-01AA-9B16BA2DA3AF}"/>
                </a:ext>
              </a:extLst>
            </p:cNvPr>
            <p:cNvSpPr/>
            <p:nvPr/>
          </p:nvSpPr>
          <p:spPr>
            <a:xfrm>
              <a:off x="3181349" y="4171950"/>
              <a:ext cx="6413975" cy="19294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37B7E39-A313-E2C8-0EE4-A77F7F92EF6F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46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976AED21-7A37-678E-ED84-B14262B822DE}"/>
              </a:ext>
            </a:extLst>
          </p:cNvPr>
          <p:cNvGrpSpPr/>
          <p:nvPr/>
        </p:nvGrpSpPr>
        <p:grpSpPr>
          <a:xfrm>
            <a:off x="5310914" y="1260212"/>
            <a:ext cx="5905499" cy="5096138"/>
            <a:chOff x="3250043" y="1753766"/>
            <a:chExt cx="5691913" cy="4787250"/>
          </a:xfrm>
        </p:grpSpPr>
        <p:pic>
          <p:nvPicPr>
            <p:cNvPr id="9" name="圖片 8" descr="一張含有 鮮豔, 螢幕擷取畫面, 圓形 的圖片&#10;&#10;自動產生的描述">
              <a:extLst>
                <a:ext uri="{FF2B5EF4-FFF2-40B4-BE49-F238E27FC236}">
                  <a16:creationId xmlns:a16="http://schemas.microsoft.com/office/drawing/2014/main" id="{DDBF6F24-0E2A-9877-DA23-16E196275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9016" r="-1666" b="10859"/>
            <a:stretch/>
          </p:blipFill>
          <p:spPr>
            <a:xfrm>
              <a:off x="3250043" y="1753766"/>
              <a:ext cx="5691913" cy="448586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8B22BBA-173A-F03C-90E8-BB562AD7F416}"/>
                </a:ext>
              </a:extLst>
            </p:cNvPr>
            <p:cNvSpPr txBox="1"/>
            <p:nvPr/>
          </p:nvSpPr>
          <p:spPr>
            <a:xfrm>
              <a:off x="5282314" y="6171684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6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Test_2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300x195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19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1DA0AC6-8BDB-B75E-999B-8BC6BB5D3858}"/>
              </a:ext>
            </a:extLst>
          </p:cNvPr>
          <p:cNvGrpSpPr/>
          <p:nvPr/>
        </p:nvGrpSpPr>
        <p:grpSpPr>
          <a:xfrm>
            <a:off x="4151621" y="3814354"/>
            <a:ext cx="7064791" cy="2182244"/>
            <a:chOff x="2022058" y="3989440"/>
            <a:chExt cx="7064791" cy="218224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D1C6A3-6210-770D-3175-8F9756BD582C}"/>
                </a:ext>
              </a:extLst>
            </p:cNvPr>
            <p:cNvSpPr/>
            <p:nvPr/>
          </p:nvSpPr>
          <p:spPr>
            <a:xfrm>
              <a:off x="3181350" y="3989440"/>
              <a:ext cx="5905499" cy="21822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D6663BA-C5B2-90D4-E613-9A0A4A05577B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14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2023/11/09~2023/11/16</a:t>
            </a:r>
          </a:p>
          <a:p>
            <a:pPr lvl="1"/>
            <a:r>
              <a:rPr lang="zh-TW" altLang="en-US" dirty="0"/>
              <a:t>專案需求分析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r>
              <a:rPr lang="zh-TW" altLang="en-US" dirty="0"/>
              <a:t>功能 </a:t>
            </a:r>
            <a:r>
              <a:rPr lang="en-US" altLang="zh-TW" dirty="0"/>
              <a:t>(2)</a:t>
            </a:r>
            <a:r>
              <a:rPr lang="zh-TW" altLang="en-US" dirty="0"/>
              <a:t>效能 </a:t>
            </a:r>
            <a:r>
              <a:rPr lang="en-US" altLang="zh-TW" dirty="0"/>
              <a:t>(3)</a:t>
            </a:r>
            <a:r>
              <a:rPr lang="zh-TW" altLang="en-US" dirty="0"/>
              <a:t>介面 </a:t>
            </a:r>
            <a:r>
              <a:rPr lang="en-US" altLang="zh-TW" dirty="0"/>
              <a:t>(4)</a:t>
            </a:r>
            <a:r>
              <a:rPr lang="zh-TW" altLang="en-US" dirty="0"/>
              <a:t>限制 </a:t>
            </a:r>
            <a:r>
              <a:rPr lang="en-US" altLang="zh-TW" dirty="0"/>
              <a:t>(5)</a:t>
            </a:r>
            <a:r>
              <a:rPr lang="zh-TW" altLang="en-US" dirty="0"/>
              <a:t>驗收方法</a:t>
            </a:r>
            <a:endParaRPr lang="en-US" altLang="zh-TW" dirty="0"/>
          </a:p>
          <a:p>
            <a:pPr lvl="1"/>
            <a:r>
              <a:rPr lang="zh-TW" altLang="en-US" dirty="0"/>
              <a:t>專案系統分析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(1)Breakdown</a:t>
            </a:r>
          </a:p>
          <a:p>
            <a:pPr lvl="1"/>
            <a:r>
              <a:rPr lang="zh-TW" altLang="en-US" dirty="0"/>
              <a:t>設計</a:t>
            </a:r>
            <a:r>
              <a:rPr lang="en-US" altLang="zh-TW" dirty="0"/>
              <a:t>IP(CCL)</a:t>
            </a:r>
          </a:p>
          <a:p>
            <a:pPr lvl="1"/>
            <a:endParaRPr lang="en-US" altLang="zh-TW" dirty="0"/>
          </a:p>
          <a:p>
            <a:r>
              <a:rPr lang="en-US" altLang="zh-TW" sz="1800" b="1" dirty="0"/>
              <a:t>2023/11/17~2023/11/23</a:t>
            </a:r>
          </a:p>
          <a:p>
            <a:pPr lvl="1"/>
            <a:r>
              <a:rPr lang="zh-TW" altLang="en-US" dirty="0"/>
              <a:t>專案需求分析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r>
              <a:rPr lang="zh-TW" altLang="en-US" dirty="0"/>
              <a:t>功能 </a:t>
            </a:r>
            <a:r>
              <a:rPr lang="en-US" altLang="zh-TW" dirty="0"/>
              <a:t>(2)</a:t>
            </a:r>
            <a:r>
              <a:rPr lang="zh-TW" altLang="en-US" dirty="0"/>
              <a:t>效能 </a:t>
            </a:r>
            <a:r>
              <a:rPr lang="en-US" altLang="zh-TW" dirty="0"/>
              <a:t>(3)</a:t>
            </a:r>
            <a:r>
              <a:rPr lang="zh-TW" altLang="en-US" dirty="0"/>
              <a:t>介面 </a:t>
            </a:r>
            <a:r>
              <a:rPr lang="en-US" altLang="zh-TW" dirty="0"/>
              <a:t>(4)</a:t>
            </a:r>
            <a:r>
              <a:rPr lang="zh-TW" altLang="en-US" dirty="0"/>
              <a:t>限制 </a:t>
            </a:r>
            <a:r>
              <a:rPr lang="en-US" altLang="zh-TW" dirty="0"/>
              <a:t>(5)</a:t>
            </a:r>
            <a:r>
              <a:rPr lang="zh-TW" altLang="en-US" dirty="0"/>
              <a:t>驗收方法</a:t>
            </a:r>
            <a:endParaRPr lang="en-US" altLang="zh-TW" dirty="0"/>
          </a:p>
          <a:p>
            <a:pPr lvl="1"/>
            <a:r>
              <a:rPr lang="zh-TW" altLang="en-US" dirty="0"/>
              <a:t>專案系統分析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(1)Workflow</a:t>
            </a:r>
          </a:p>
          <a:p>
            <a:pPr lvl="1"/>
            <a:r>
              <a:rPr lang="zh-TW" altLang="en-US" dirty="0"/>
              <a:t>設計</a:t>
            </a:r>
            <a:r>
              <a:rPr lang="en-US" altLang="zh-TW" dirty="0"/>
              <a:t>IP(CCL)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sz="1800" b="1" dirty="0"/>
              <a:t>2023/11/24~2023/11/30</a:t>
            </a:r>
          </a:p>
          <a:p>
            <a:pPr lvl="1"/>
            <a:r>
              <a:rPr lang="zh-TW" altLang="en-US" dirty="0"/>
              <a:t>專案需求分析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r>
              <a:rPr lang="zh-TW" altLang="en-US" dirty="0"/>
              <a:t>功能 </a:t>
            </a:r>
            <a:r>
              <a:rPr lang="en-US" altLang="zh-TW" dirty="0"/>
              <a:t>(2)</a:t>
            </a:r>
            <a:r>
              <a:rPr lang="zh-TW" altLang="en-US" dirty="0"/>
              <a:t>效能 </a:t>
            </a:r>
            <a:r>
              <a:rPr lang="en-US" altLang="zh-TW" dirty="0"/>
              <a:t>(3)</a:t>
            </a:r>
            <a:r>
              <a:rPr lang="zh-TW" altLang="en-US" dirty="0"/>
              <a:t>介面 </a:t>
            </a:r>
            <a:r>
              <a:rPr lang="en-US" altLang="zh-TW" dirty="0"/>
              <a:t>(4)</a:t>
            </a:r>
            <a:r>
              <a:rPr lang="zh-TW" altLang="en-US" dirty="0"/>
              <a:t>限制 </a:t>
            </a:r>
            <a:r>
              <a:rPr lang="en-US" altLang="zh-TW" dirty="0"/>
              <a:t>(5)</a:t>
            </a:r>
            <a:r>
              <a:rPr lang="zh-TW" altLang="en-US" dirty="0"/>
              <a:t>驗收方法</a:t>
            </a:r>
            <a:endParaRPr lang="en-US" altLang="zh-TW" dirty="0"/>
          </a:p>
          <a:p>
            <a:pPr lvl="1"/>
            <a:r>
              <a:rPr lang="zh-TW" altLang="en-US" dirty="0"/>
              <a:t>專案系統分析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(1)Breakdown (2)Architecture(3)Workflow</a:t>
            </a:r>
          </a:p>
          <a:p>
            <a:pPr lvl="1"/>
            <a:r>
              <a:rPr lang="zh-TW" altLang="en-US" dirty="0"/>
              <a:t>設計</a:t>
            </a:r>
            <a:r>
              <a:rPr lang="en-US" altLang="zh-TW" dirty="0"/>
              <a:t>IP(CCL)</a:t>
            </a:r>
            <a:endParaRPr lang="zh-TW" altLang="en-US" dirty="0"/>
          </a:p>
          <a:p>
            <a:pPr marL="0" indent="-84600">
              <a:buNone/>
            </a:pPr>
            <a:endParaRPr lang="zh-TW" altLang="en-US" dirty="0"/>
          </a:p>
          <a:p>
            <a:pPr lvl="1"/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Do List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25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Test_3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600x450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20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8BAA76B-189A-43EE-5CDA-B2A7BC79D4E7}"/>
              </a:ext>
            </a:extLst>
          </p:cNvPr>
          <p:cNvGrpSpPr/>
          <p:nvPr/>
        </p:nvGrpSpPr>
        <p:grpSpPr>
          <a:xfrm>
            <a:off x="5768340" y="1234506"/>
            <a:ext cx="5684520" cy="5141601"/>
            <a:chOff x="5768340" y="1234506"/>
            <a:chExt cx="5684520" cy="5141601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7921011" y="6006775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7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9" name="圖片 8" descr="一張含有 文字, 地圖, 螢幕擷取畫面, 藝術 的圖片&#10;&#10;自動產生的描述">
              <a:extLst>
                <a:ext uri="{FF2B5EF4-FFF2-40B4-BE49-F238E27FC236}">
                  <a16:creationId xmlns:a16="http://schemas.microsoft.com/office/drawing/2014/main" id="{CA8D229B-E99F-0E18-5E26-80C3E35F54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7111" r="95" b="9016"/>
            <a:stretch/>
          </p:blipFill>
          <p:spPr>
            <a:xfrm>
              <a:off x="5768340" y="1234506"/>
              <a:ext cx="5684520" cy="4772269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DB110BA-730E-5C68-5DD3-DB0E87B025A9}"/>
              </a:ext>
            </a:extLst>
          </p:cNvPr>
          <p:cNvGrpSpPr/>
          <p:nvPr/>
        </p:nvGrpSpPr>
        <p:grpSpPr>
          <a:xfrm>
            <a:off x="4151621" y="3735977"/>
            <a:ext cx="7509155" cy="2303454"/>
            <a:chOff x="2022058" y="3989440"/>
            <a:chExt cx="7105995" cy="222359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5CA55BF-DC2D-3D34-B294-3AD23B5D6732}"/>
                </a:ext>
              </a:extLst>
            </p:cNvPr>
            <p:cNvSpPr/>
            <p:nvPr/>
          </p:nvSpPr>
          <p:spPr>
            <a:xfrm>
              <a:off x="3181349" y="3989440"/>
              <a:ext cx="5946704" cy="22235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A14ECB2-8DAD-D89F-68F0-3B63A73297C7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741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測試方法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endParaRPr lang="en-US" altLang="zh-TW" sz="1800" b="1" dirty="0"/>
          </a:p>
          <a:p>
            <a:pPr marL="457200" lvl="1" indent="0">
              <a:buNone/>
            </a:pPr>
            <a:r>
              <a:rPr lang="zh-TW" altLang="en-US" sz="1800" dirty="0"/>
              <a:t>使用</a:t>
            </a:r>
            <a:r>
              <a:rPr lang="en-US" altLang="zh-TW" sz="1800" dirty="0"/>
              <a:t>Vivado</a:t>
            </a:r>
            <a:r>
              <a:rPr lang="zh-TW" altLang="en-US" sz="1800" dirty="0"/>
              <a:t>於</a:t>
            </a:r>
            <a:r>
              <a:rPr lang="en-US" altLang="zh-TW" sz="1800" dirty="0"/>
              <a:t>simulation</a:t>
            </a:r>
            <a:r>
              <a:rPr lang="zh-TW" altLang="en-US" sz="1800" dirty="0"/>
              <a:t>中讀取</a:t>
            </a:r>
            <a:r>
              <a:rPr lang="en-US" altLang="zh-TW" sz="1800" dirty="0"/>
              <a:t>txt</a:t>
            </a:r>
            <a:r>
              <a:rPr lang="zh-TW" altLang="en-US" sz="1800" dirty="0"/>
              <a:t>資料當成輸入影像，</a:t>
            </a:r>
            <a:r>
              <a:rPr lang="en-US" altLang="zh-TW" sz="1800" dirty="0"/>
              <a:t>Contours stats</a:t>
            </a:r>
            <a:r>
              <a:rPr lang="zh-TW" altLang="en-US" sz="1800" dirty="0"/>
              <a:t>會存於</a:t>
            </a:r>
            <a:r>
              <a:rPr lang="en-US" altLang="zh-TW" sz="1800" dirty="0"/>
              <a:t>BRAM</a:t>
            </a:r>
            <a:r>
              <a:rPr lang="zh-TW" altLang="en-US" sz="1800" dirty="0"/>
              <a:t>中，在處理完一張影像後，將儲存結果讀出，並用結果繪製</a:t>
            </a:r>
            <a:r>
              <a:rPr lang="en-US" altLang="zh-TW" sz="1800" dirty="0"/>
              <a:t>contours</a:t>
            </a:r>
            <a:r>
              <a:rPr lang="zh-TW" altLang="en-US" sz="1800" dirty="0"/>
              <a:t>的外接矩形框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24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21</a:t>
            </a:fld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838190B-9C40-BE53-3B10-0A5C0F5119E5}"/>
              </a:ext>
            </a:extLst>
          </p:cNvPr>
          <p:cNvGrpSpPr/>
          <p:nvPr/>
        </p:nvGrpSpPr>
        <p:grpSpPr>
          <a:xfrm>
            <a:off x="838200" y="2696250"/>
            <a:ext cx="1676545" cy="3646216"/>
            <a:chOff x="838200" y="2696250"/>
            <a:chExt cx="1676545" cy="364621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148870F-5FFC-28F5-05C8-CC1964FE4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96250"/>
              <a:ext cx="1676545" cy="3276884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3EAEDFB-CA5C-520C-0B0A-66FFA856193F}"/>
                </a:ext>
              </a:extLst>
            </p:cNvPr>
            <p:cNvSpPr txBox="1"/>
            <p:nvPr/>
          </p:nvSpPr>
          <p:spPr>
            <a:xfrm>
              <a:off x="887376" y="5973134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8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.stats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結果</a:t>
              </a:r>
            </a:p>
          </p:txBody>
        </p:sp>
      </p:grp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C029851A-0BA1-F2C9-13A7-B3CCC32DD052}"/>
              </a:ext>
            </a:extLst>
          </p:cNvPr>
          <p:cNvSpPr/>
          <p:nvPr/>
        </p:nvSpPr>
        <p:spPr>
          <a:xfrm>
            <a:off x="2514745" y="2696250"/>
            <a:ext cx="498421" cy="327688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105CBF-5308-97C6-19E5-CB552B33AF32}"/>
              </a:ext>
            </a:extLst>
          </p:cNvPr>
          <p:cNvSpPr txBox="1"/>
          <p:nvPr/>
        </p:nvSpPr>
        <p:spPr>
          <a:xfrm>
            <a:off x="3013166" y="4150026"/>
            <a:ext cx="613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en-US" altLang="zh-TW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[Left,Top,Right,Bottom,Area] 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其中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en-US" altLang="zh-TW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個標籤</a:t>
            </a:r>
          </a:p>
        </p:txBody>
      </p:sp>
    </p:spTree>
    <p:extLst>
      <p:ext uri="{BB962C8B-B14F-4D97-AF65-F5344CB8AC3E}">
        <p14:creationId xmlns:p14="http://schemas.microsoft.com/office/powerpoint/2010/main" val="3849191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Test_4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17x9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22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A536DE6-06D7-D53B-2707-D0BF53D24C86}"/>
              </a:ext>
            </a:extLst>
          </p:cNvPr>
          <p:cNvGrpSpPr/>
          <p:nvPr/>
        </p:nvGrpSpPr>
        <p:grpSpPr>
          <a:xfrm>
            <a:off x="4909203" y="1201849"/>
            <a:ext cx="6842760" cy="5154501"/>
            <a:chOff x="4874368" y="1166689"/>
            <a:chExt cx="6842760" cy="5154501"/>
          </a:xfrm>
        </p:grpSpPr>
        <p:pic>
          <p:nvPicPr>
            <p:cNvPr id="12" name="圖片 11" descr="一張含有 像素, 正方形, Rectangle, 螢幕擷取畫面 的圖片&#10;&#10;自動產生的描述">
              <a:extLst>
                <a:ext uri="{FF2B5EF4-FFF2-40B4-BE49-F238E27FC236}">
                  <a16:creationId xmlns:a16="http://schemas.microsoft.com/office/drawing/2014/main" id="{490350EE-CBEE-44E9-AE7E-CD39238D1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3213" r="223" b="16374"/>
            <a:stretch/>
          </p:blipFill>
          <p:spPr>
            <a:xfrm>
              <a:off x="4874368" y="1166689"/>
              <a:ext cx="6842760" cy="4828908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7482064" y="5951858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9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23CB110-4BDD-895C-F370-855CDAA23527}"/>
              </a:ext>
            </a:extLst>
          </p:cNvPr>
          <p:cNvGrpSpPr/>
          <p:nvPr/>
        </p:nvGrpSpPr>
        <p:grpSpPr>
          <a:xfrm>
            <a:off x="3842150" y="3962399"/>
            <a:ext cx="7909813" cy="2068357"/>
            <a:chOff x="2022058" y="4111905"/>
            <a:chExt cx="7909813" cy="206835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0071B9-23A1-ED02-01AA-9B16BA2DA3AF}"/>
                </a:ext>
              </a:extLst>
            </p:cNvPr>
            <p:cNvSpPr/>
            <p:nvPr/>
          </p:nvSpPr>
          <p:spPr>
            <a:xfrm>
              <a:off x="3181349" y="4111905"/>
              <a:ext cx="6750522" cy="20683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37B7E39-A313-E2C8-0EE4-A77F7F92EF6F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90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965F5BE5-DA93-EC5C-04DA-646D3F6F6324}"/>
              </a:ext>
            </a:extLst>
          </p:cNvPr>
          <p:cNvGrpSpPr/>
          <p:nvPr/>
        </p:nvGrpSpPr>
        <p:grpSpPr>
          <a:xfrm>
            <a:off x="5223608" y="1221219"/>
            <a:ext cx="6171964" cy="5135131"/>
            <a:chOff x="5177680" y="1221219"/>
            <a:chExt cx="6171964" cy="5135131"/>
          </a:xfrm>
        </p:grpSpPr>
        <p:pic>
          <p:nvPicPr>
            <p:cNvPr id="6" name="圖片 5" descr="一張含有 螢幕擷取畫面, 鮮豔 的圖片&#10;&#10;自動產生的描述">
              <a:extLst>
                <a:ext uri="{FF2B5EF4-FFF2-40B4-BE49-F238E27FC236}">
                  <a16:creationId xmlns:a16="http://schemas.microsoft.com/office/drawing/2014/main" id="{6D629409-3C01-44CB-DAFC-F363A9BF29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0031" r="-159" b="12561"/>
            <a:stretch/>
          </p:blipFill>
          <p:spPr>
            <a:xfrm>
              <a:off x="5177680" y="1221219"/>
              <a:ext cx="6171964" cy="477000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8B22BBA-173A-F03C-90E8-BB562AD7F416}"/>
                </a:ext>
              </a:extLst>
            </p:cNvPr>
            <p:cNvSpPr txBox="1"/>
            <p:nvPr/>
          </p:nvSpPr>
          <p:spPr>
            <a:xfrm>
              <a:off x="7419445" y="5963188"/>
              <a:ext cx="1688435" cy="39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6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Test_5 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300x195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23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1DA0AC6-8BDB-B75E-999B-8BC6BB5D3858}"/>
              </a:ext>
            </a:extLst>
          </p:cNvPr>
          <p:cNvGrpSpPr/>
          <p:nvPr/>
        </p:nvGrpSpPr>
        <p:grpSpPr>
          <a:xfrm>
            <a:off x="4151621" y="3788229"/>
            <a:ext cx="7202179" cy="2222365"/>
            <a:chOff x="2022058" y="3963315"/>
            <a:chExt cx="7202179" cy="222236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D1C6A3-6210-770D-3175-8F9756BD582C}"/>
                </a:ext>
              </a:extLst>
            </p:cNvPr>
            <p:cNvSpPr/>
            <p:nvPr/>
          </p:nvSpPr>
          <p:spPr>
            <a:xfrm>
              <a:off x="3181350" y="3963315"/>
              <a:ext cx="6042887" cy="22223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D6663BA-C5B2-90D4-E613-9A0A4A05577B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202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Test_6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600x450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24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3AB27CB-9DA6-158E-68A4-CD99A5F81FE6}"/>
              </a:ext>
            </a:extLst>
          </p:cNvPr>
          <p:cNvGrpSpPr/>
          <p:nvPr/>
        </p:nvGrpSpPr>
        <p:grpSpPr>
          <a:xfrm>
            <a:off x="5521751" y="1201849"/>
            <a:ext cx="5677474" cy="5119341"/>
            <a:chOff x="5521751" y="1201849"/>
            <a:chExt cx="5677474" cy="5119341"/>
          </a:xfrm>
        </p:grpSpPr>
        <p:pic>
          <p:nvPicPr>
            <p:cNvPr id="12" name="圖片 11" descr="一張含有 文字, 螢幕擷取畫面, 地圖, 藝術 的圖片&#10;&#10;自動產生的描述">
              <a:extLst>
                <a:ext uri="{FF2B5EF4-FFF2-40B4-BE49-F238E27FC236}">
                  <a16:creationId xmlns:a16="http://schemas.microsoft.com/office/drawing/2014/main" id="{EA85F8C2-B37D-1EBA-E122-18D7DB93F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75" r="-33" b="9017"/>
            <a:stretch/>
          </p:blipFill>
          <p:spPr>
            <a:xfrm>
              <a:off x="5521751" y="1201849"/>
              <a:ext cx="5677474" cy="479634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7482064" y="5951858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23CB110-4BDD-895C-F370-855CDAA23527}"/>
              </a:ext>
            </a:extLst>
          </p:cNvPr>
          <p:cNvGrpSpPr/>
          <p:nvPr/>
        </p:nvGrpSpPr>
        <p:grpSpPr>
          <a:xfrm>
            <a:off x="4362459" y="3753393"/>
            <a:ext cx="7115438" cy="2244795"/>
            <a:chOff x="2542367" y="3902899"/>
            <a:chExt cx="7115438" cy="22447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0071B9-23A1-ED02-01AA-9B16BA2DA3AF}"/>
                </a:ext>
              </a:extLst>
            </p:cNvPr>
            <p:cNvSpPr/>
            <p:nvPr/>
          </p:nvSpPr>
          <p:spPr>
            <a:xfrm>
              <a:off x="3701659" y="3902899"/>
              <a:ext cx="5956146" cy="22447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37B7E39-A313-E2C8-0EE4-A77F7F92EF6F}"/>
                </a:ext>
              </a:extLst>
            </p:cNvPr>
            <p:cNvSpPr txBox="1"/>
            <p:nvPr/>
          </p:nvSpPr>
          <p:spPr>
            <a:xfrm>
              <a:off x="2542367" y="484063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050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某些情況下</a:t>
            </a:r>
            <a:r>
              <a:rPr lang="en-US" altLang="zh-TW" sz="1800" dirty="0"/>
              <a:t>(contours</a:t>
            </a:r>
            <a:r>
              <a:rPr lang="zh-TW" altLang="en-US" sz="1800" dirty="0"/>
              <a:t>為右上左下排列</a:t>
            </a:r>
            <a:r>
              <a:rPr lang="en-US" altLang="zh-TW" sz="1800" dirty="0"/>
              <a:t>?)</a:t>
            </a:r>
            <a:r>
              <a:rPr lang="zh-TW" altLang="en-US" sz="1800" dirty="0"/>
              <a:t>，二次掃描結果會出現錯誤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stats</a:t>
            </a:r>
            <a:r>
              <a:rPr lang="zh-TW" altLang="en-US" sz="1800" dirty="0"/>
              <a:t>存在錯誤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endParaRPr lang="zh-TW" altLang="en-US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b="1" dirty="0">
                <a:hlinkClick r:id="rId2" action="ppaction://hlinksldjump"/>
              </a:rPr>
              <a:t>2023/11/09~2023/11/16</a:t>
            </a:r>
            <a:endParaRPr lang="zh-TW" altLang="en-US" sz="18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56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功能需求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透過</a:t>
            </a:r>
            <a:r>
              <a:rPr lang="en-US" altLang="zh-TW" sz="1800" dirty="0">
                <a:solidFill>
                  <a:prstClr val="black"/>
                </a:solidFill>
              </a:rPr>
              <a:t>SD</a:t>
            </a:r>
            <a:r>
              <a:rPr lang="zh-TW" altLang="en-US" sz="1800" dirty="0">
                <a:solidFill>
                  <a:prstClr val="black"/>
                </a:solidFill>
              </a:rPr>
              <a:t>卡儲存輸入影像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透過</a:t>
            </a:r>
            <a:r>
              <a:rPr lang="en-US" altLang="zh-TW" sz="1800" dirty="0">
                <a:solidFill>
                  <a:prstClr val="black"/>
                </a:solidFill>
              </a:rPr>
              <a:t>PC</a:t>
            </a:r>
            <a:r>
              <a:rPr lang="zh-TW" altLang="en-US" sz="1800" dirty="0">
                <a:solidFill>
                  <a:prstClr val="black"/>
                </a:solidFill>
              </a:rPr>
              <a:t>端設定中斷條件</a:t>
            </a:r>
            <a:r>
              <a:rPr lang="en-US" altLang="zh-TW" sz="1800" dirty="0">
                <a:solidFill>
                  <a:prstClr val="black"/>
                </a:solidFill>
              </a:rPr>
              <a:t>(contours</a:t>
            </a:r>
            <a:r>
              <a:rPr lang="zh-TW" altLang="en-US" sz="1800" dirty="0">
                <a:solidFill>
                  <a:prstClr val="black"/>
                </a:solidFill>
              </a:rPr>
              <a:t>面積</a:t>
            </a:r>
            <a:r>
              <a:rPr lang="en-US" altLang="zh-TW" sz="1800" dirty="0">
                <a:solidFill>
                  <a:prstClr val="black"/>
                </a:solidFill>
              </a:rPr>
              <a:t>…)</a:t>
            </a:r>
            <a:endParaRPr lang="en-US" altLang="zh-TW" sz="1800" b="1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硬體實現影像前處理、連通域分析，並由</a:t>
            </a:r>
            <a:r>
              <a:rPr lang="en-US" altLang="zh-TW" sz="1800" dirty="0">
                <a:solidFill>
                  <a:prstClr val="black"/>
                </a:solidFill>
              </a:rPr>
              <a:t>VGA</a:t>
            </a:r>
            <a:r>
              <a:rPr lang="zh-TW" altLang="en-US" sz="1800" dirty="0">
                <a:solidFill>
                  <a:prstClr val="black"/>
                </a:solidFill>
              </a:rPr>
              <a:t>同步顯示結果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達成中斷條件後，硬體發送中斷，並回傳此幀影像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en-US" altLang="zh-TW" sz="1800" dirty="0">
                <a:solidFill>
                  <a:prstClr val="black"/>
                </a:solidFill>
              </a:rPr>
              <a:t>PC</a:t>
            </a:r>
            <a:r>
              <a:rPr lang="zh-TW" altLang="en-US" sz="1800" dirty="0">
                <a:solidFill>
                  <a:prstClr val="black"/>
                </a:solidFill>
              </a:rPr>
              <a:t>端儲存影像並透過</a:t>
            </a:r>
            <a:r>
              <a:rPr lang="en-US" altLang="zh-TW" sz="1800" dirty="0">
                <a:solidFill>
                  <a:prstClr val="black"/>
                </a:solidFill>
              </a:rPr>
              <a:t>Web</a:t>
            </a:r>
            <a:r>
              <a:rPr lang="zh-TW" altLang="en-US" sz="1800" dirty="0">
                <a:solidFill>
                  <a:prstClr val="black"/>
                </a:solidFill>
              </a:rPr>
              <a:t>呈現最終結果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效能需求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:</a:t>
            </a:r>
          </a:p>
          <a:p>
            <a:pPr marL="999000" lvl="1" indent="-457200">
              <a:defRPr/>
            </a:pP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運算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FPS</a:t>
            </a: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100@320x240</a:t>
            </a:r>
          </a:p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介面需求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defRPr/>
            </a:pPr>
            <a:r>
              <a:rPr lang="en-US" altLang="zh-TW" sz="1800" dirty="0">
                <a:solidFill>
                  <a:prstClr val="black"/>
                </a:solidFill>
              </a:rPr>
              <a:t>UART (115200,8,N,1)</a:t>
            </a:r>
            <a:r>
              <a:rPr lang="zh-TW" altLang="en-US" sz="1800" dirty="0">
                <a:solidFill>
                  <a:prstClr val="black"/>
                </a:solidFill>
              </a:rPr>
              <a:t>、</a:t>
            </a:r>
            <a:r>
              <a:rPr lang="en-US" altLang="zh-TW" sz="1800" dirty="0">
                <a:solidFill>
                  <a:prstClr val="black"/>
                </a:solidFill>
              </a:rPr>
              <a:t>AXI</a:t>
            </a:r>
            <a:r>
              <a:rPr lang="zh-TW" altLang="en-US" sz="1800" dirty="0">
                <a:solidFill>
                  <a:prstClr val="black"/>
                </a:solidFill>
              </a:rPr>
              <a:t>、</a:t>
            </a:r>
            <a:r>
              <a:rPr lang="en-US" altLang="zh-TW" sz="1800" dirty="0">
                <a:solidFill>
                  <a:prstClr val="black"/>
                </a:solidFill>
              </a:rPr>
              <a:t>VGA</a:t>
            </a:r>
          </a:p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限制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影像大小、傳輸速率</a:t>
            </a:r>
            <a:endParaRPr lang="en-US" altLang="zh-TW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0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(1)</a:t>
            </a:r>
            <a:r>
              <a:rPr lang="zh-TW" altLang="en-US" sz="20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SD</a:t>
            </a:r>
            <a:r>
              <a:rPr lang="zh-TW" altLang="en-US" sz="1800" dirty="0">
                <a:solidFill>
                  <a:prstClr val="black"/>
                </a:solidFill>
              </a:rPr>
              <a:t>卡中影像可以正常輸入到</a:t>
            </a:r>
            <a:r>
              <a:rPr lang="en-US" altLang="zh-TW" sz="1800" dirty="0">
                <a:solidFill>
                  <a:prstClr val="black"/>
                </a:solidFill>
              </a:rPr>
              <a:t>PL</a:t>
            </a:r>
            <a:r>
              <a:rPr lang="zh-TW" altLang="en-US" sz="1800" dirty="0">
                <a:solidFill>
                  <a:prstClr val="black"/>
                </a:solidFill>
              </a:rPr>
              <a:t>端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(a)</a:t>
            </a:r>
            <a:r>
              <a:rPr lang="zh-TW" altLang="en-US" sz="1800" dirty="0">
                <a:solidFill>
                  <a:prstClr val="black"/>
                </a:solidFill>
              </a:rPr>
              <a:t>單幀輸出</a:t>
            </a:r>
            <a:r>
              <a:rPr lang="en-US" altLang="zh-TW" sz="1800" dirty="0">
                <a:solidFill>
                  <a:prstClr val="black"/>
                </a:solidFill>
              </a:rPr>
              <a:t>(</a:t>
            </a:r>
            <a:r>
              <a:rPr lang="zh-TW" altLang="en-US" sz="1800" dirty="0">
                <a:solidFill>
                  <a:prstClr val="black"/>
                </a:solidFill>
              </a:rPr>
              <a:t>圖片</a:t>
            </a:r>
            <a:r>
              <a:rPr lang="en-US" altLang="zh-TW" sz="1800" dirty="0">
                <a:solidFill>
                  <a:prstClr val="black"/>
                </a:solidFill>
              </a:rPr>
              <a:t>)</a:t>
            </a:r>
            <a:r>
              <a:rPr lang="zh-TW" altLang="en-US" sz="18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(b)</a:t>
            </a:r>
            <a:r>
              <a:rPr lang="zh-TW" altLang="en-US" sz="1800" dirty="0">
                <a:solidFill>
                  <a:prstClr val="black"/>
                </a:solidFill>
              </a:rPr>
              <a:t>連續幀輸出</a:t>
            </a:r>
            <a:r>
              <a:rPr lang="en-US" altLang="zh-TW" sz="1800" dirty="0">
                <a:solidFill>
                  <a:prstClr val="black"/>
                </a:solidFill>
              </a:rPr>
              <a:t>(</a:t>
            </a:r>
            <a:r>
              <a:rPr lang="zh-TW" altLang="en-US" sz="1800" dirty="0">
                <a:solidFill>
                  <a:prstClr val="black"/>
                </a:solidFill>
              </a:rPr>
              <a:t>影像</a:t>
            </a:r>
            <a:r>
              <a:rPr lang="en-US" altLang="zh-TW" sz="1800" dirty="0">
                <a:solidFill>
                  <a:prstClr val="black"/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首先透過</a:t>
            </a:r>
            <a:r>
              <a:rPr lang="en-US" altLang="zh-TW" sz="1800" dirty="0">
                <a:solidFill>
                  <a:prstClr val="black"/>
                </a:solidFill>
              </a:rPr>
              <a:t>SDK</a:t>
            </a:r>
            <a:r>
              <a:rPr lang="zh-TW" altLang="en-US" sz="1800" dirty="0">
                <a:solidFill>
                  <a:prstClr val="black"/>
                </a:solidFill>
              </a:rPr>
              <a:t>中</a:t>
            </a:r>
            <a:r>
              <a:rPr lang="en-US" altLang="zh-TW" sz="1800" dirty="0">
                <a:solidFill>
                  <a:prstClr val="black"/>
                </a:solidFill>
              </a:rPr>
              <a:t>debug</a:t>
            </a:r>
            <a:r>
              <a:rPr lang="zh-TW" altLang="en-US" sz="1800" dirty="0">
                <a:solidFill>
                  <a:prstClr val="black"/>
                </a:solidFill>
              </a:rPr>
              <a:t>工具檢查由</a:t>
            </a:r>
            <a:r>
              <a:rPr lang="en-US" altLang="zh-TW" sz="1800" dirty="0">
                <a:solidFill>
                  <a:prstClr val="black"/>
                </a:solidFill>
              </a:rPr>
              <a:t>SD</a:t>
            </a:r>
            <a:r>
              <a:rPr lang="zh-TW" altLang="en-US" sz="1800" dirty="0">
                <a:solidFill>
                  <a:prstClr val="black"/>
                </a:solidFill>
              </a:rPr>
              <a:t>卡中寫入</a:t>
            </a:r>
            <a:r>
              <a:rPr lang="en-US" altLang="zh-TW" sz="1800" dirty="0">
                <a:solidFill>
                  <a:prstClr val="black"/>
                </a:solidFill>
              </a:rPr>
              <a:t>DDR</a:t>
            </a:r>
            <a:r>
              <a:rPr lang="zh-TW" altLang="en-US" sz="1800" dirty="0">
                <a:solidFill>
                  <a:prstClr val="black"/>
                </a:solidFill>
              </a:rPr>
              <a:t>的記憶體位址，其資料和儲存的影像資料是否一致，接下來</a:t>
            </a:r>
            <a:r>
              <a:rPr lang="en-US" altLang="zh-TW" sz="1800" dirty="0">
                <a:solidFill>
                  <a:prstClr val="black"/>
                </a:solidFill>
              </a:rPr>
              <a:t>streaming</a:t>
            </a:r>
            <a:r>
              <a:rPr lang="zh-TW" altLang="en-US" sz="1800" dirty="0">
                <a:solidFill>
                  <a:prstClr val="black"/>
                </a:solidFill>
              </a:rPr>
              <a:t>輸出於顯示器上並和儲存的影像比較。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4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(2)</a:t>
            </a:r>
            <a:r>
              <a:rPr lang="zh-TW" altLang="en-US" sz="20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PC-PL</a:t>
            </a:r>
            <a:r>
              <a:rPr lang="zh-TW" altLang="en-US" sz="1800" dirty="0">
                <a:solidFill>
                  <a:prstClr val="black"/>
                </a:solidFill>
              </a:rPr>
              <a:t>間透過</a:t>
            </a:r>
            <a:r>
              <a:rPr lang="en-US" altLang="zh-TW" sz="1800" dirty="0">
                <a:solidFill>
                  <a:prstClr val="black"/>
                </a:solidFill>
              </a:rPr>
              <a:t>UART</a:t>
            </a:r>
            <a:r>
              <a:rPr lang="zh-TW" altLang="en-US" sz="1800" dirty="0">
                <a:solidFill>
                  <a:prstClr val="black"/>
                </a:solidFill>
              </a:rPr>
              <a:t>可以正常動作</a:t>
            </a:r>
            <a:r>
              <a:rPr lang="en-US" altLang="zh-TW" sz="1800" dirty="0">
                <a:solidFill>
                  <a:prstClr val="black"/>
                </a:solidFill>
              </a:rPr>
              <a:t>(PC</a:t>
            </a:r>
            <a:r>
              <a:rPr lang="zh-TW" altLang="en-US" sz="1800" dirty="0">
                <a:solidFill>
                  <a:prstClr val="black"/>
                </a:solidFill>
              </a:rPr>
              <a:t>輸入參數、</a:t>
            </a:r>
            <a:r>
              <a:rPr lang="en-US" altLang="zh-TW" sz="1800" dirty="0">
                <a:solidFill>
                  <a:prstClr val="black"/>
                </a:solidFill>
              </a:rPr>
              <a:t>PL</a:t>
            </a:r>
            <a:r>
              <a:rPr lang="zh-TW" altLang="en-US" sz="1800" dirty="0">
                <a:solidFill>
                  <a:prstClr val="black"/>
                </a:solidFill>
              </a:rPr>
              <a:t>回傳</a:t>
            </a:r>
            <a:r>
              <a:rPr lang="en-US" altLang="zh-TW" sz="1800" dirty="0">
                <a:solidFill>
                  <a:prstClr val="black"/>
                </a:solidFill>
              </a:rPr>
              <a:t>FPGA</a:t>
            </a:r>
            <a:r>
              <a:rPr lang="zh-TW" altLang="en-US" sz="1800" dirty="0">
                <a:solidFill>
                  <a:prstClr val="black"/>
                </a:solidFill>
              </a:rPr>
              <a:t>狀態等</a:t>
            </a:r>
            <a:r>
              <a:rPr lang="en-US" altLang="zh-TW" sz="1800" dirty="0">
                <a:solidFill>
                  <a:prstClr val="black"/>
                </a:solidFill>
              </a:rPr>
              <a:t>…)</a:t>
            </a:r>
          </a:p>
          <a:p>
            <a:pPr marL="342900" marR="0" lvl="0" indent="-3429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(a)PC </a:t>
            </a:r>
            <a:r>
              <a:rPr lang="zh-TW" altLang="en-US" sz="1800" dirty="0">
                <a:solidFill>
                  <a:prstClr val="black"/>
                </a:solidFill>
              </a:rPr>
              <a:t>輸入</a:t>
            </a:r>
            <a:r>
              <a:rPr lang="en-US" altLang="zh-TW" sz="1800" dirty="0">
                <a:solidFill>
                  <a:prstClr val="black"/>
                </a:solidFill>
              </a:rPr>
              <a:t>(b)PL</a:t>
            </a:r>
            <a:r>
              <a:rPr lang="zh-TW" altLang="en-US" sz="1800" dirty="0">
                <a:solidFill>
                  <a:prstClr val="black"/>
                </a:solidFill>
              </a:rPr>
              <a:t>輸出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將輸入的資料回傳，兩者相同即代表輸入和輸出結果皆正確</a:t>
            </a:r>
            <a:endParaRPr lang="en-US" altLang="zh-TW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9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(3)</a:t>
            </a:r>
            <a:r>
              <a:rPr lang="zh-TW" altLang="en-US" sz="2000" dirty="0">
                <a:solidFill>
                  <a:prstClr val="black"/>
                </a:solidFill>
              </a:rPr>
              <a:t>驗證軟硬體之間差異、硬體處理速度等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將影像透過</a:t>
            </a:r>
            <a:r>
              <a:rPr lang="en-US" altLang="zh-TW" sz="1800" dirty="0">
                <a:solidFill>
                  <a:prstClr val="black"/>
                </a:solidFill>
              </a:rPr>
              <a:t>PL</a:t>
            </a:r>
            <a:r>
              <a:rPr lang="zh-TW" altLang="en-US" sz="1800" dirty="0">
                <a:solidFill>
                  <a:prstClr val="black"/>
                </a:solidFill>
              </a:rPr>
              <a:t>端處理過後，回傳到</a:t>
            </a:r>
            <a:r>
              <a:rPr lang="en-US" altLang="zh-TW" sz="1800" dirty="0">
                <a:solidFill>
                  <a:prstClr val="black"/>
                </a:solidFill>
              </a:rPr>
              <a:t>PC</a:t>
            </a:r>
            <a:r>
              <a:rPr lang="zh-TW" altLang="en-US" sz="1800" dirty="0">
                <a:solidFill>
                  <a:prstClr val="black"/>
                </a:solidFill>
              </a:rPr>
              <a:t>端驗證，並透過</a:t>
            </a:r>
            <a:r>
              <a:rPr lang="en-US" altLang="zh-TW" sz="1800" dirty="0">
                <a:solidFill>
                  <a:prstClr val="black"/>
                </a:solidFill>
              </a:rPr>
              <a:t>UART</a:t>
            </a:r>
            <a:r>
              <a:rPr lang="zh-TW" altLang="en-US" sz="1800" dirty="0">
                <a:solidFill>
                  <a:prstClr val="black"/>
                </a:solidFill>
              </a:rPr>
              <a:t>回傳的狀態來確認處理效能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軟硬體之間差異由個別處理後的影像計算</a:t>
            </a:r>
            <a:r>
              <a:rPr lang="en-US" altLang="zh-TW" sz="1800" dirty="0">
                <a:solidFill>
                  <a:prstClr val="black"/>
                </a:solidFill>
              </a:rPr>
              <a:t>PSNR</a:t>
            </a:r>
            <a:r>
              <a:rPr lang="zh-TW" altLang="en-US" sz="1800" dirty="0">
                <a:solidFill>
                  <a:prstClr val="black"/>
                </a:solidFill>
              </a:rPr>
              <a:t>；處理效能由在硬體端</a:t>
            </a:r>
            <a:r>
              <a:rPr lang="en-US" altLang="zh-TW" sz="1800" dirty="0">
                <a:solidFill>
                  <a:prstClr val="black"/>
                </a:solidFill>
              </a:rPr>
              <a:t>(PL)</a:t>
            </a:r>
            <a:r>
              <a:rPr lang="zh-TW" altLang="en-US" sz="1800" dirty="0">
                <a:solidFill>
                  <a:prstClr val="black"/>
                </a:solidFill>
              </a:rPr>
              <a:t>將執行</a:t>
            </a:r>
            <a:r>
              <a:rPr lang="en-US" altLang="zh-TW" sz="1800" dirty="0">
                <a:solidFill>
                  <a:prstClr val="black"/>
                </a:solidFill>
              </a:rPr>
              <a:t>n</a:t>
            </a:r>
            <a:r>
              <a:rPr lang="zh-TW" altLang="en-US" sz="1800" dirty="0">
                <a:solidFill>
                  <a:prstClr val="black"/>
                </a:solidFill>
              </a:rPr>
              <a:t>幀，並計算總花費</a:t>
            </a:r>
            <a:r>
              <a:rPr lang="en-US" altLang="zh-TW" sz="1800" dirty="0">
                <a:solidFill>
                  <a:prstClr val="black"/>
                </a:solidFill>
              </a:rPr>
              <a:t>CLK</a:t>
            </a:r>
            <a:r>
              <a:rPr lang="zh-TW" altLang="en-US" sz="1800" dirty="0">
                <a:solidFill>
                  <a:prstClr val="black"/>
                </a:solidFill>
              </a:rPr>
              <a:t>數，依此求出</a:t>
            </a:r>
            <a:r>
              <a:rPr lang="en-US" altLang="zh-TW" sz="1800" dirty="0">
                <a:solidFill>
                  <a:prstClr val="black"/>
                </a:solidFill>
              </a:rPr>
              <a:t>FPS</a:t>
            </a:r>
          </a:p>
        </p:txBody>
      </p:sp>
    </p:spTree>
    <p:extLst>
      <p:ext uri="{BB962C8B-B14F-4D97-AF65-F5344CB8AC3E}">
        <p14:creationId xmlns:p14="http://schemas.microsoft.com/office/powerpoint/2010/main" val="869485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(4)</a:t>
            </a:r>
            <a:r>
              <a:rPr lang="zh-TW" altLang="en-US" sz="2000" dirty="0">
                <a:solidFill>
                  <a:prstClr val="black"/>
                </a:solidFill>
              </a:rPr>
              <a:t>中斷是否如預期發生</a:t>
            </a:r>
            <a:endParaRPr lang="en-US" altLang="zh-TW" sz="2000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確認中斷發生時，是否滿足所設定的條件且</a:t>
            </a:r>
            <a:r>
              <a:rPr lang="en-US" altLang="zh-TW" sz="1800" dirty="0">
                <a:solidFill>
                  <a:prstClr val="black"/>
                </a:solidFill>
              </a:rPr>
              <a:t>ISR</a:t>
            </a:r>
            <a:r>
              <a:rPr lang="zh-TW" altLang="en-US" sz="1800" dirty="0">
                <a:solidFill>
                  <a:prstClr val="black"/>
                </a:solidFill>
              </a:rPr>
              <a:t>有無正確執行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軟硬體，處理同一段影像，給定同樣條件下，是否於同樣幀中判斷出，於硬體中需發出中斷，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並要將此幀傳回並儲存於</a:t>
            </a:r>
            <a:r>
              <a:rPr lang="en-US" altLang="zh-TW" sz="1800" dirty="0">
                <a:solidFill>
                  <a:prstClr val="black"/>
                </a:solidFill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26446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(5)Web</a:t>
            </a:r>
            <a:r>
              <a:rPr lang="zh-TW" altLang="en-US" sz="2000" dirty="0">
                <a:solidFill>
                  <a:prstClr val="black"/>
                </a:solidFill>
              </a:rPr>
              <a:t>呈現</a:t>
            </a:r>
            <a:endParaRPr lang="en-US" altLang="zh-TW" sz="2000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indent="0">
              <a:buNone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透過</a:t>
            </a:r>
            <a:r>
              <a:rPr lang="en-US" altLang="zh-TW" sz="1800" dirty="0">
                <a:solidFill>
                  <a:prstClr val="black"/>
                </a:solidFill>
              </a:rPr>
              <a:t>Web</a:t>
            </a:r>
            <a:r>
              <a:rPr lang="zh-TW" altLang="en-US" sz="1800" dirty="0">
                <a:solidFill>
                  <a:prstClr val="black"/>
                </a:solidFill>
              </a:rPr>
              <a:t>能完成對系統的操作，且在發生中斷後能夠顯示出影像。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由設定條件開始，並開始執行，當發生中斷後，影像正確顯示。</a:t>
            </a:r>
            <a:endParaRPr lang="en-US" altLang="zh-TW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672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8F4CE6E7-1B2F-452B-8611-9D5152079197}" vid="{02B56A59-4827-40A0-8EBD-9D72987B27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322</TotalTime>
  <Words>981</Words>
  <Application>Microsoft Office PowerPoint</Application>
  <PresentationFormat>寬螢幕</PresentationFormat>
  <Paragraphs>163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標楷體</vt:lpstr>
      <vt:lpstr>Arial</vt:lpstr>
      <vt:lpstr>Calibri</vt:lpstr>
      <vt:lpstr>Times New Roman</vt:lpstr>
      <vt:lpstr>佈景主題1</vt:lpstr>
      <vt:lpstr>影像處理之軟硬體協同</vt:lpstr>
      <vt:lpstr>To Do List</vt:lpstr>
      <vt:lpstr>進度統整</vt:lpstr>
      <vt:lpstr>專案需求</vt:lpstr>
      <vt:lpstr>專案需求</vt:lpstr>
      <vt:lpstr>專案需求</vt:lpstr>
      <vt:lpstr>專案需求</vt:lpstr>
      <vt:lpstr>專案需求</vt:lpstr>
      <vt:lpstr>專案需求</vt:lpstr>
      <vt:lpstr>專案架構</vt:lpstr>
      <vt:lpstr>專案架構</vt:lpstr>
      <vt:lpstr>專案架構</vt:lpstr>
      <vt:lpstr>專案架構</vt:lpstr>
      <vt:lpstr>專案架構</vt:lpstr>
      <vt:lpstr>專案架構</vt:lpstr>
      <vt:lpstr>當週進度</vt:lpstr>
      <vt:lpstr>當週進度</vt:lpstr>
      <vt:lpstr>當週進度</vt:lpstr>
      <vt:lpstr>當週進度</vt:lpstr>
      <vt:lpstr>當週進度</vt:lpstr>
      <vt:lpstr>當週進度</vt:lpstr>
      <vt:lpstr>當週進度</vt:lpstr>
      <vt:lpstr>當週進度</vt:lpstr>
      <vt:lpstr>當週進度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C109112113</dc:creator>
  <cp:lastModifiedBy>C109112113</cp:lastModifiedBy>
  <cp:revision>94</cp:revision>
  <dcterms:created xsi:type="dcterms:W3CDTF">2023-10-16T13:04:30Z</dcterms:created>
  <dcterms:modified xsi:type="dcterms:W3CDTF">2023-11-30T07:57:10Z</dcterms:modified>
</cp:coreProperties>
</file>