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1398" r:id="rId2"/>
    <p:sldId id="1393" r:id="rId3"/>
    <p:sldId id="1394" r:id="rId4"/>
    <p:sldId id="1401" r:id="rId5"/>
    <p:sldId id="1402" r:id="rId6"/>
    <p:sldId id="1403" r:id="rId7"/>
    <p:sldId id="1399" r:id="rId8"/>
    <p:sldId id="1404" r:id="rId9"/>
    <p:sldId id="1407" r:id="rId10"/>
    <p:sldId id="1408" r:id="rId11"/>
    <p:sldId id="1409" r:id="rId12"/>
    <p:sldId id="1410" r:id="rId13"/>
    <p:sldId id="1411" r:id="rId14"/>
    <p:sldId id="1412" r:id="rId15"/>
    <p:sldId id="1413" r:id="rId16"/>
    <p:sldId id="1405" r:id="rId17"/>
    <p:sldId id="1414" r:id="rId18"/>
    <p:sldId id="1406" r:id="rId19"/>
    <p:sldId id="1415" r:id="rId20"/>
    <p:sldId id="1416" r:id="rId21"/>
    <p:sldId id="1400" r:id="rId22"/>
    <p:sldId id="1418" r:id="rId23"/>
    <p:sldId id="1417" r:id="rId24"/>
    <p:sldId id="1396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6T15:19:04.56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0,'6202'0,"-6192"0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6T15:19:12.51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1,'4541'0,"-4535"0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B9C2-8CBA-466A-AF0E-975D77387BB5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2EB12-D8C3-4565-970E-E4564FBE40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2EB12-D8C3-4565-970E-E4564FBE40D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19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7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7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5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1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8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33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4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DB1E62-041B-47B5-8407-B11F18F7E90B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arm.com/documentation/ddi0407/i/?lang=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eloper.arm.com/documentation/ddi0407/i/?lang=e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4960A-08AB-46D4-AAFB-8C524707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60463"/>
          </a:xfrm>
        </p:spPr>
        <p:txBody>
          <a:bodyPr/>
          <a:lstStyle/>
          <a:p>
            <a:r>
              <a:rPr lang="en-US" altLang="zh-TW" dirty="0" err="1"/>
              <a:t>Interrupt_Demo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7C41EE-0F75-455F-95CF-4786552D8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72343"/>
            <a:ext cx="5512527" cy="1500187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名子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侯勝發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日期 </a:t>
            </a:r>
            <a:r>
              <a:rPr lang="en-US" altLang="zh-TW" dirty="0">
                <a:solidFill>
                  <a:schemeClr val="tx1"/>
                </a:solidFill>
              </a:rPr>
              <a:t>:10/12~10/19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95181-344B-4DCD-A637-346A91B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75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設置中斷系統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設置中斷系統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ISR </a:t>
            </a:r>
            <a:r>
              <a:rPr lang="zh-TW" altLang="en-US" dirty="0"/>
              <a:t>與主程式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BC8546-D3F2-E24D-D10C-E8CFFFEAA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7102"/>
            <a:ext cx="10515600" cy="44033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C01A1AA-07B7-0538-8AC4-4607AF4B142F}"/>
              </a:ext>
            </a:extLst>
          </p:cNvPr>
          <p:cNvSpPr txBox="1"/>
          <p:nvPr/>
        </p:nvSpPr>
        <p:spPr>
          <a:xfrm>
            <a:off x="5031581" y="592865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設置中斷系統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3B2E34-6838-FC72-1C3A-0E478F1593C4}"/>
              </a:ext>
            </a:extLst>
          </p:cNvPr>
          <p:cNvSpPr/>
          <p:nvPr/>
        </p:nvSpPr>
        <p:spPr>
          <a:xfrm>
            <a:off x="1333018" y="3351406"/>
            <a:ext cx="10020782" cy="369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862A5A-B00D-5AD6-7E3E-C87DA4611026}"/>
              </a:ext>
            </a:extLst>
          </p:cNvPr>
          <p:cNvSpPr txBox="1"/>
          <p:nvPr/>
        </p:nvSpPr>
        <p:spPr>
          <a:xfrm>
            <a:off x="5243271" y="3720737"/>
            <a:ext cx="296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將中斷處理函數和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GIC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連接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F77A2B-CF30-C257-7000-D03250132D47}"/>
              </a:ext>
            </a:extLst>
          </p:cNvPr>
          <p:cNvSpPr/>
          <p:nvPr/>
        </p:nvSpPr>
        <p:spPr>
          <a:xfrm>
            <a:off x="3867150" y="3457574"/>
            <a:ext cx="1838325" cy="2225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2B3300D-8D2E-FAA4-577D-F6449A9D7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0" y="1271044"/>
            <a:ext cx="2967280" cy="202848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990AA6D1-1337-958E-79AB-119E58CC7ABB}"/>
              </a:ext>
            </a:extLst>
          </p:cNvPr>
          <p:cNvCxnSpPr>
            <a:cxnSpLocks/>
          </p:cNvCxnSpPr>
          <p:nvPr/>
        </p:nvCxnSpPr>
        <p:spPr>
          <a:xfrm flipV="1">
            <a:off x="3867150" y="1249655"/>
            <a:ext cx="745210" cy="220791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07A9B9F-B569-E233-F550-0E7AB222B0E1}"/>
              </a:ext>
            </a:extLst>
          </p:cNvPr>
          <p:cNvCxnSpPr>
            <a:cxnSpLocks/>
          </p:cNvCxnSpPr>
          <p:nvPr/>
        </p:nvCxnSpPr>
        <p:spPr>
          <a:xfrm flipV="1">
            <a:off x="5705475" y="3310892"/>
            <a:ext cx="1874165" cy="14668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80816578-3C25-8581-A08D-FB195BA42A2B}"/>
                  </a:ext>
                </a:extLst>
              </p14:cNvPr>
              <p14:cNvContentPartPr/>
              <p14:nvPr/>
            </p14:nvContentPartPr>
            <p14:xfrm>
              <a:off x="4632270" y="3241945"/>
              <a:ext cx="2236680" cy="36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80816578-3C25-8581-A08D-FB195BA42A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14270" y="3205945"/>
                <a:ext cx="2272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2C827AB2-BDF1-6D62-29B8-2F6069DBC1B6}"/>
                  </a:ext>
                </a:extLst>
              </p14:cNvPr>
              <p14:cNvContentPartPr/>
              <p14:nvPr/>
            </p14:nvContentPartPr>
            <p14:xfrm>
              <a:off x="4651350" y="2565505"/>
              <a:ext cx="1637280" cy="36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2C827AB2-BDF1-6D62-29B8-2F6069DBC1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33350" y="2529865"/>
                <a:ext cx="167292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文字方塊 33">
            <a:extLst>
              <a:ext uri="{FF2B5EF4-FFF2-40B4-BE49-F238E27FC236}">
                <a16:creationId xmlns:a16="http://schemas.microsoft.com/office/drawing/2014/main" id="{913EF964-2432-7A58-D32E-BEC8E06F4171}"/>
              </a:ext>
            </a:extLst>
          </p:cNvPr>
          <p:cNvSpPr txBox="1"/>
          <p:nvPr/>
        </p:nvSpPr>
        <p:spPr>
          <a:xfrm>
            <a:off x="7579640" y="1417906"/>
            <a:ext cx="296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即向量中斷表中第</a:t>
            </a:r>
            <a:r>
              <a:rPr lang="en-US" altLang="zh-TW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條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6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設置中斷系統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設置中斷系統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ISR </a:t>
            </a:r>
            <a:r>
              <a:rPr lang="zh-TW" altLang="en-US" dirty="0"/>
              <a:t>與主程式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BC8546-D3F2-E24D-D10C-E8CFFFEAA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7102"/>
            <a:ext cx="10515600" cy="44033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C01A1AA-07B7-0538-8AC4-4607AF4B142F}"/>
              </a:ext>
            </a:extLst>
          </p:cNvPr>
          <p:cNvSpPr txBox="1"/>
          <p:nvPr/>
        </p:nvSpPr>
        <p:spPr>
          <a:xfrm>
            <a:off x="5031581" y="592865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設置中斷系統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CE775D-7EBA-7C9D-750C-C20F5C60FAD0}"/>
              </a:ext>
            </a:extLst>
          </p:cNvPr>
          <p:cNvSpPr txBox="1"/>
          <p:nvPr/>
        </p:nvSpPr>
        <p:spPr>
          <a:xfrm>
            <a:off x="5213349" y="3751218"/>
            <a:ext cx="176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啟用中斷處理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9043A5-42D9-1C0C-6B98-FF98287AA31A}"/>
              </a:ext>
            </a:extLst>
          </p:cNvPr>
          <p:cNvSpPr/>
          <p:nvPr/>
        </p:nvSpPr>
        <p:spPr>
          <a:xfrm>
            <a:off x="1357782" y="3751218"/>
            <a:ext cx="385556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20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設置中斷系統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設置中斷系統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ISR </a:t>
            </a:r>
            <a:r>
              <a:rPr lang="zh-TW" altLang="en-US" dirty="0"/>
              <a:t>與主程式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BC8546-D3F2-E24D-D10C-E8CFFFEAA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7102"/>
            <a:ext cx="10515600" cy="44033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C01A1AA-07B7-0538-8AC4-4607AF4B142F}"/>
              </a:ext>
            </a:extLst>
          </p:cNvPr>
          <p:cNvSpPr txBox="1"/>
          <p:nvPr/>
        </p:nvSpPr>
        <p:spPr>
          <a:xfrm>
            <a:off x="5031581" y="592865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設置中斷系統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CE775D-7EBA-7C9D-750C-C20F5C60FAD0}"/>
              </a:ext>
            </a:extLst>
          </p:cNvPr>
          <p:cNvSpPr txBox="1"/>
          <p:nvPr/>
        </p:nvSpPr>
        <p:spPr>
          <a:xfrm>
            <a:off x="9410700" y="41205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GIC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ISR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連結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9043A5-42D9-1C0C-6B98-FF98287AA31A}"/>
              </a:ext>
            </a:extLst>
          </p:cNvPr>
          <p:cNvSpPr/>
          <p:nvPr/>
        </p:nvSpPr>
        <p:spPr>
          <a:xfrm>
            <a:off x="1357782" y="4120550"/>
            <a:ext cx="805291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1193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設置中斷系統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設置中斷系統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ISR </a:t>
            </a:r>
            <a:r>
              <a:rPr lang="zh-TW" altLang="en-US" dirty="0"/>
              <a:t>與主程式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BC8546-D3F2-E24D-D10C-E8CFFFEAA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7102"/>
            <a:ext cx="10515600" cy="44033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C01A1AA-07B7-0538-8AC4-4607AF4B142F}"/>
              </a:ext>
            </a:extLst>
          </p:cNvPr>
          <p:cNvSpPr txBox="1"/>
          <p:nvPr/>
        </p:nvSpPr>
        <p:spPr>
          <a:xfrm>
            <a:off x="5031581" y="592865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設置中斷系統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CE775D-7EBA-7C9D-750C-C20F5C60FAD0}"/>
              </a:ext>
            </a:extLst>
          </p:cNvPr>
          <p:cNvSpPr txBox="1"/>
          <p:nvPr/>
        </p:nvSpPr>
        <p:spPr>
          <a:xfrm>
            <a:off x="5295899" y="4532195"/>
            <a:ext cx="433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GIC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可以接受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GPIO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所提供的中斷來源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9043A5-42D9-1C0C-6B98-FF98287AA31A}"/>
              </a:ext>
            </a:extLst>
          </p:cNvPr>
          <p:cNvSpPr/>
          <p:nvPr/>
        </p:nvSpPr>
        <p:spPr>
          <a:xfrm>
            <a:off x="1357782" y="4503014"/>
            <a:ext cx="393811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80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設置中斷系統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設置中斷系統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ISR </a:t>
            </a:r>
            <a:r>
              <a:rPr lang="zh-TW" altLang="en-US" dirty="0"/>
              <a:t>與主程式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BC8546-D3F2-E24D-D10C-E8CFFFEAA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7102"/>
            <a:ext cx="10515600" cy="44033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C01A1AA-07B7-0538-8AC4-4607AF4B142F}"/>
              </a:ext>
            </a:extLst>
          </p:cNvPr>
          <p:cNvSpPr txBox="1"/>
          <p:nvPr/>
        </p:nvSpPr>
        <p:spPr>
          <a:xfrm>
            <a:off x="5031581" y="592865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設置中斷系統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CE775D-7EBA-7C9D-750C-C20F5C60FAD0}"/>
              </a:ext>
            </a:extLst>
          </p:cNvPr>
          <p:cNvSpPr txBox="1"/>
          <p:nvPr/>
        </p:nvSpPr>
        <p:spPr>
          <a:xfrm>
            <a:off x="7520456" y="4877347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設定中斷優先權及中斷類型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9043A5-42D9-1C0C-6B98-FF98287AA31A}"/>
              </a:ext>
            </a:extLst>
          </p:cNvPr>
          <p:cNvSpPr/>
          <p:nvPr/>
        </p:nvSpPr>
        <p:spPr>
          <a:xfrm>
            <a:off x="1357781" y="4877347"/>
            <a:ext cx="613839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745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設置中斷系統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設置中斷系統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ISR </a:t>
            </a:r>
            <a:r>
              <a:rPr lang="zh-TW" altLang="en-US" dirty="0"/>
              <a:t>與主程式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BC8546-D3F2-E24D-D10C-E8CFFFEAA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7102"/>
            <a:ext cx="10515600" cy="44033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C01A1AA-07B7-0538-8AC4-4607AF4B142F}"/>
              </a:ext>
            </a:extLst>
          </p:cNvPr>
          <p:cNvSpPr txBox="1"/>
          <p:nvPr/>
        </p:nvSpPr>
        <p:spPr>
          <a:xfrm>
            <a:off x="5031581" y="592865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設置中斷系統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CE775D-7EBA-7C9D-750C-C20F5C60FAD0}"/>
              </a:ext>
            </a:extLst>
          </p:cNvPr>
          <p:cNvSpPr txBox="1"/>
          <p:nvPr/>
        </p:nvSpPr>
        <p:spPr>
          <a:xfrm>
            <a:off x="4429125" y="5246679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GPIO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可以啟用中斷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9043A5-42D9-1C0C-6B98-FF98287AA31A}"/>
              </a:ext>
            </a:extLst>
          </p:cNvPr>
          <p:cNvSpPr/>
          <p:nvPr/>
        </p:nvSpPr>
        <p:spPr>
          <a:xfrm>
            <a:off x="1382062" y="5246679"/>
            <a:ext cx="304706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148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ISR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ISR </a:t>
            </a:r>
            <a:r>
              <a:rPr lang="zh-TW" altLang="en-US" dirty="0"/>
              <a:t>與主程式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266711E-E096-172F-3460-9A5BEF446544}"/>
              </a:ext>
            </a:extLst>
          </p:cNvPr>
          <p:cNvGrpSpPr/>
          <p:nvPr/>
        </p:nvGrpSpPr>
        <p:grpSpPr>
          <a:xfrm>
            <a:off x="3447151" y="1680609"/>
            <a:ext cx="7704289" cy="3367344"/>
            <a:chOff x="3447151" y="1680609"/>
            <a:chExt cx="7704289" cy="3367344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72F182C-6521-802D-F61A-32E4434924AB}"/>
                </a:ext>
              </a:extLst>
            </p:cNvPr>
            <p:cNvGrpSpPr/>
            <p:nvPr/>
          </p:nvGrpSpPr>
          <p:grpSpPr>
            <a:xfrm>
              <a:off x="3447151" y="1680609"/>
              <a:ext cx="5297694" cy="3367344"/>
              <a:chOff x="3447151" y="1680609"/>
              <a:chExt cx="5297694" cy="3367344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CD25B4D-6262-68CD-70DB-946882569220}"/>
                  </a:ext>
                </a:extLst>
              </p:cNvPr>
              <p:cNvSpPr txBox="1"/>
              <p:nvPr/>
            </p:nvSpPr>
            <p:spPr>
              <a:xfrm>
                <a:off x="5487589" y="4678621"/>
                <a:ext cx="1216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圖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7. ISR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D6DD56AF-33E1-1782-B11D-D81F681A9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47151" y="1680609"/>
                <a:ext cx="5297694" cy="2998012"/>
              </a:xfrm>
              <a:prstGeom prst="rect">
                <a:avLst/>
              </a:prstGeom>
            </p:spPr>
          </p:pic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10368AF-2CF9-451B-83A5-57BF83DC8082}"/>
                </a:ext>
              </a:extLst>
            </p:cNvPr>
            <p:cNvSpPr txBox="1"/>
            <p:nvPr/>
          </p:nvSpPr>
          <p:spPr>
            <a:xfrm>
              <a:off x="8610600" y="2714184"/>
              <a:ext cx="2540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清除</a:t>
              </a: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pending</a:t>
              </a:r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並禁止中斷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898D8AA-894A-34D6-2EB3-71F91A88A79B}"/>
                </a:ext>
              </a:extLst>
            </p:cNvPr>
            <p:cNvSpPr/>
            <p:nvPr/>
          </p:nvSpPr>
          <p:spPr>
            <a:xfrm>
              <a:off x="3964057" y="2671542"/>
              <a:ext cx="4646543" cy="4460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7203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ISR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ISR </a:t>
            </a:r>
            <a:r>
              <a:rPr lang="zh-TW" altLang="en-US" dirty="0"/>
              <a:t>與主程式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10368AF-2CF9-451B-83A5-57BF83DC8082}"/>
              </a:ext>
            </a:extLst>
          </p:cNvPr>
          <p:cNvSpPr txBox="1"/>
          <p:nvPr/>
        </p:nvSpPr>
        <p:spPr>
          <a:xfrm>
            <a:off x="8610600" y="4008057"/>
            <a:ext cx="254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重新啟用中斷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5F2EBC2-657E-9636-AC9D-8B9EEABA0D2F}"/>
              </a:ext>
            </a:extLst>
          </p:cNvPr>
          <p:cNvGrpSpPr/>
          <p:nvPr/>
        </p:nvGrpSpPr>
        <p:grpSpPr>
          <a:xfrm>
            <a:off x="3447151" y="1680609"/>
            <a:ext cx="5297694" cy="3367344"/>
            <a:chOff x="3447151" y="1680609"/>
            <a:chExt cx="5297694" cy="3367344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72F182C-6521-802D-F61A-32E4434924AB}"/>
                </a:ext>
              </a:extLst>
            </p:cNvPr>
            <p:cNvGrpSpPr/>
            <p:nvPr/>
          </p:nvGrpSpPr>
          <p:grpSpPr>
            <a:xfrm>
              <a:off x="3447151" y="1680609"/>
              <a:ext cx="5297694" cy="3367344"/>
              <a:chOff x="3447151" y="1680609"/>
              <a:chExt cx="5297694" cy="3367344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CD25B4D-6262-68CD-70DB-946882569220}"/>
                  </a:ext>
                </a:extLst>
              </p:cNvPr>
              <p:cNvSpPr txBox="1"/>
              <p:nvPr/>
            </p:nvSpPr>
            <p:spPr>
              <a:xfrm>
                <a:off x="5487589" y="4678621"/>
                <a:ext cx="1216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圖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7. ISR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D6DD56AF-33E1-1782-B11D-D81F681A9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47151" y="1680609"/>
                <a:ext cx="5297694" cy="2998012"/>
              </a:xfrm>
              <a:prstGeom prst="rect">
                <a:avLst/>
              </a:prstGeom>
            </p:spPr>
          </p:pic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898D8AA-894A-34D6-2EB3-71F91A88A79B}"/>
                </a:ext>
              </a:extLst>
            </p:cNvPr>
            <p:cNvSpPr/>
            <p:nvPr/>
          </p:nvSpPr>
          <p:spPr>
            <a:xfrm>
              <a:off x="3964057" y="4083137"/>
              <a:ext cx="4646543" cy="2942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798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主程式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ISR </a:t>
            </a:r>
            <a:r>
              <a:rPr lang="zh-TW" altLang="en-US" dirty="0"/>
              <a:t>與主程式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F04D216-3619-0BEE-F5BC-4B5D29496C06}"/>
              </a:ext>
            </a:extLst>
          </p:cNvPr>
          <p:cNvGrpSpPr/>
          <p:nvPr/>
        </p:nvGrpSpPr>
        <p:grpSpPr>
          <a:xfrm>
            <a:off x="2064908" y="1685925"/>
            <a:ext cx="9506721" cy="4452247"/>
            <a:chOff x="2064908" y="1685925"/>
            <a:chExt cx="9506721" cy="445224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E2533EC-E7CF-DCFC-3524-C4EF15E02398}"/>
                </a:ext>
              </a:extLst>
            </p:cNvPr>
            <p:cNvGrpSpPr/>
            <p:nvPr/>
          </p:nvGrpSpPr>
          <p:grpSpPr>
            <a:xfrm>
              <a:off x="2064908" y="1685925"/>
              <a:ext cx="7964918" cy="4452247"/>
              <a:chOff x="2064908" y="1685925"/>
              <a:chExt cx="7964918" cy="4452247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7706B892-B6B4-828E-4CF2-0A40E81DDD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25" r="1207"/>
              <a:stretch/>
            </p:blipFill>
            <p:spPr>
              <a:xfrm>
                <a:off x="2064908" y="1685925"/>
                <a:ext cx="7964918" cy="4082915"/>
              </a:xfrm>
              <a:prstGeom prst="rect">
                <a:avLst/>
              </a:prstGeom>
            </p:spPr>
          </p:pic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2F18C3-DF68-F9D6-2621-418266B6AFE8}"/>
                  </a:ext>
                </a:extLst>
              </p:cNvPr>
              <p:cNvSpPr/>
              <p:nvPr/>
            </p:nvSpPr>
            <p:spPr>
              <a:xfrm>
                <a:off x="2603863" y="2002971"/>
                <a:ext cx="6426926" cy="116694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68CC5A5-8579-21CF-D951-BA803B13533C}"/>
                  </a:ext>
                </a:extLst>
              </p:cNvPr>
              <p:cNvSpPr txBox="1"/>
              <p:nvPr/>
            </p:nvSpPr>
            <p:spPr>
              <a:xfrm>
                <a:off x="5307733" y="5768840"/>
                <a:ext cx="1479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圖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8. 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主程式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3245BCF-65FA-03FC-1E4D-5C985EAB10BF}"/>
                </a:ext>
              </a:extLst>
            </p:cNvPr>
            <p:cNvSpPr txBox="1"/>
            <p:nvPr/>
          </p:nvSpPr>
          <p:spPr>
            <a:xfrm>
              <a:off x="9030789" y="2401779"/>
              <a:ext cx="2540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初始化</a:t>
              </a: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GPIO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880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主程式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ISR </a:t>
            </a:r>
            <a:r>
              <a:rPr lang="zh-TW" altLang="en-US" dirty="0"/>
              <a:t>與主程式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06B892-B6B4-828E-4CF2-0A40E81DD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" r="1207"/>
          <a:stretch/>
        </p:blipFill>
        <p:spPr>
          <a:xfrm>
            <a:off x="2064908" y="1685925"/>
            <a:ext cx="7964918" cy="408291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D2F18C3-DF68-F9D6-2621-418266B6AFE8}"/>
              </a:ext>
            </a:extLst>
          </p:cNvPr>
          <p:cNvSpPr/>
          <p:nvPr/>
        </p:nvSpPr>
        <p:spPr>
          <a:xfrm>
            <a:off x="2603863" y="3244334"/>
            <a:ext cx="642692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8CC5A5-8579-21CF-D951-BA803B13533C}"/>
              </a:ext>
            </a:extLst>
          </p:cNvPr>
          <p:cNvSpPr txBox="1"/>
          <p:nvPr/>
        </p:nvSpPr>
        <p:spPr>
          <a:xfrm>
            <a:off x="5307733" y="5768840"/>
            <a:ext cx="147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主程式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245BCF-65FA-03FC-1E4D-5C985EAB10BF}"/>
              </a:ext>
            </a:extLst>
          </p:cNvPr>
          <p:cNvSpPr txBox="1"/>
          <p:nvPr/>
        </p:nvSpPr>
        <p:spPr>
          <a:xfrm>
            <a:off x="9030789" y="3244334"/>
            <a:ext cx="254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設定中斷系統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4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Block Design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ISR </a:t>
            </a:r>
            <a:r>
              <a:rPr lang="zh-TW" altLang="en-US" dirty="0"/>
              <a:t>與主程式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IRQ</a:t>
            </a:r>
            <a:r>
              <a:rPr lang="zh-TW" altLang="en-US" dirty="0"/>
              <a:t>編號、中斷相關暫存器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Do List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25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主程式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ISR </a:t>
            </a:r>
            <a:r>
              <a:rPr lang="zh-TW" altLang="en-US" dirty="0"/>
              <a:t>與主程式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03D2B40-F5B8-A813-0540-1B77E567F25F}"/>
              </a:ext>
            </a:extLst>
          </p:cNvPr>
          <p:cNvGrpSpPr/>
          <p:nvPr/>
        </p:nvGrpSpPr>
        <p:grpSpPr>
          <a:xfrm>
            <a:off x="2064908" y="1685925"/>
            <a:ext cx="10159863" cy="4452247"/>
            <a:chOff x="2064908" y="1685925"/>
            <a:chExt cx="10159863" cy="445224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C6271213-D6D3-2854-C7F2-5252F3FD1A17}"/>
                </a:ext>
              </a:extLst>
            </p:cNvPr>
            <p:cNvGrpSpPr/>
            <p:nvPr/>
          </p:nvGrpSpPr>
          <p:grpSpPr>
            <a:xfrm>
              <a:off x="2064908" y="1685925"/>
              <a:ext cx="7964918" cy="4452247"/>
              <a:chOff x="2064908" y="1685925"/>
              <a:chExt cx="7964918" cy="4452247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7706B892-B6B4-828E-4CF2-0A40E81DDD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25" r="1207"/>
              <a:stretch/>
            </p:blipFill>
            <p:spPr>
              <a:xfrm>
                <a:off x="2064908" y="1685925"/>
                <a:ext cx="7964918" cy="4082915"/>
              </a:xfrm>
              <a:prstGeom prst="rect">
                <a:avLst/>
              </a:prstGeom>
            </p:spPr>
          </p:pic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2F18C3-DF68-F9D6-2621-418266B6AFE8}"/>
                  </a:ext>
                </a:extLst>
              </p:cNvPr>
              <p:cNvSpPr/>
              <p:nvPr/>
            </p:nvSpPr>
            <p:spPr>
              <a:xfrm>
                <a:off x="2603863" y="3730390"/>
                <a:ext cx="7080068" cy="14376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68CC5A5-8579-21CF-D951-BA803B13533C}"/>
                  </a:ext>
                </a:extLst>
              </p:cNvPr>
              <p:cNvSpPr txBox="1"/>
              <p:nvPr/>
            </p:nvSpPr>
            <p:spPr>
              <a:xfrm>
                <a:off x="5307733" y="5768840"/>
                <a:ext cx="1479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圖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8. 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主程式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3245BCF-65FA-03FC-1E4D-5C985EAB10BF}"/>
                </a:ext>
              </a:extLst>
            </p:cNvPr>
            <p:cNvSpPr txBox="1"/>
            <p:nvPr/>
          </p:nvSpPr>
          <p:spPr>
            <a:xfrm>
              <a:off x="9683931" y="4264549"/>
              <a:ext cx="2540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LED</a:t>
              </a:r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閃爍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656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IRQ</a:t>
            </a:r>
            <a:r>
              <a:rPr lang="zh-TW" altLang="en-US" dirty="0"/>
              <a:t>編號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IRQ</a:t>
            </a:r>
            <a:r>
              <a:rPr lang="zh-TW" altLang="en-US" dirty="0"/>
              <a:t>編號、中斷相關暫存器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02E9C79-9A55-A49C-28DE-6ADD24DE0853}"/>
              </a:ext>
            </a:extLst>
          </p:cNvPr>
          <p:cNvGrpSpPr/>
          <p:nvPr/>
        </p:nvGrpSpPr>
        <p:grpSpPr>
          <a:xfrm>
            <a:off x="4015559" y="1348559"/>
            <a:ext cx="4160881" cy="4462272"/>
            <a:chOff x="4015559" y="1348559"/>
            <a:chExt cx="4160881" cy="4462272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072D2DFA-C581-B8D6-C3A2-DF754E4519AE}"/>
                </a:ext>
              </a:extLst>
            </p:cNvPr>
            <p:cNvGrpSpPr/>
            <p:nvPr/>
          </p:nvGrpSpPr>
          <p:grpSpPr>
            <a:xfrm>
              <a:off x="4015559" y="1348559"/>
              <a:ext cx="4160881" cy="4462272"/>
              <a:chOff x="4015559" y="1348559"/>
              <a:chExt cx="4160881" cy="4462272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AB80F545-CAB9-0742-04A3-EA16A1302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15559" y="1348559"/>
                <a:ext cx="4160881" cy="4160881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C16F590-0C60-F423-69BD-4980B9E3A9E3}"/>
                  </a:ext>
                </a:extLst>
              </p:cNvPr>
              <p:cNvSpPr txBox="1"/>
              <p:nvPr/>
            </p:nvSpPr>
            <p:spPr>
              <a:xfrm>
                <a:off x="4894513" y="5441499"/>
                <a:ext cx="2402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圖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8. IRQ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編號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8100244-436A-1CD1-1E28-7A3EE64B0633}"/>
                </a:ext>
              </a:extLst>
            </p:cNvPr>
            <p:cNvSpPr/>
            <p:nvPr/>
          </p:nvSpPr>
          <p:spPr>
            <a:xfrm>
              <a:off x="4015559" y="4171406"/>
              <a:ext cx="3839572" cy="8412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214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中斷相關暫存器 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手冊名稱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b="1" i="0" u="none" strike="noStrike" dirty="0">
                <a:solidFill>
                  <a:srgbClr val="11809F"/>
                </a:solidFill>
                <a:effectLst/>
                <a:latin typeface="var(--ads-font-family,Lato)"/>
                <a:hlinkClick r:id="rId2" tooltip="Cortex-A9 MPCore Technical Reference Manual"/>
              </a:rPr>
              <a:t>Cortex-A9 </a:t>
            </a:r>
            <a:r>
              <a:rPr lang="en-US" altLang="zh-TW" b="1" i="0" u="none" strike="noStrike" dirty="0" err="1">
                <a:solidFill>
                  <a:srgbClr val="11809F"/>
                </a:solidFill>
                <a:effectLst/>
                <a:latin typeface="var(--ads-font-family,Lato)"/>
                <a:hlinkClick r:id="rId2" tooltip="Cortex-A9 MPCore Technical Reference Manual"/>
              </a:rPr>
              <a:t>MPCore</a:t>
            </a:r>
            <a:r>
              <a:rPr lang="en-US" altLang="zh-TW" b="1" i="0" u="none" strike="noStrike" dirty="0">
                <a:solidFill>
                  <a:srgbClr val="11809F"/>
                </a:solidFill>
                <a:effectLst/>
                <a:latin typeface="var(--ads-font-family,Lato)"/>
                <a:hlinkClick r:id="rId2" tooltip="Cortex-A9 MPCore Technical Reference Manual"/>
              </a:rPr>
              <a:t> Technical Reference Manual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IRQ</a:t>
            </a:r>
            <a:r>
              <a:rPr lang="zh-TW" altLang="en-US" dirty="0"/>
              <a:t>編號、中斷相關暫存器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22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438E6D7-EAE0-B7CE-C605-5FC5F2D51DCF}"/>
              </a:ext>
            </a:extLst>
          </p:cNvPr>
          <p:cNvGrpSpPr/>
          <p:nvPr/>
        </p:nvGrpSpPr>
        <p:grpSpPr>
          <a:xfrm>
            <a:off x="2658089" y="2699994"/>
            <a:ext cx="6875822" cy="2398663"/>
            <a:chOff x="2658088" y="2493467"/>
            <a:chExt cx="6875822" cy="2398663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1ED3F8A-B359-5356-0E6B-4479F5AE5CC6}"/>
                </a:ext>
              </a:extLst>
            </p:cNvPr>
            <p:cNvSpPr txBox="1"/>
            <p:nvPr/>
          </p:nvSpPr>
          <p:spPr>
            <a:xfrm>
              <a:off x="4894513" y="4522798"/>
              <a:ext cx="240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9.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中斷相關暫存器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6BD7626-7172-2F36-1A5B-3C0AD4D8995D}"/>
                </a:ext>
              </a:extLst>
            </p:cNvPr>
            <p:cNvGrpSpPr/>
            <p:nvPr/>
          </p:nvGrpSpPr>
          <p:grpSpPr>
            <a:xfrm>
              <a:off x="2658088" y="2493467"/>
              <a:ext cx="6875822" cy="1912606"/>
              <a:chOff x="2658088" y="2493467"/>
              <a:chExt cx="6875822" cy="1912606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706E5EA2-B740-DA56-5C88-668818FAC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8088" y="3035403"/>
                <a:ext cx="6875822" cy="1370670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915AFDDD-7823-01C3-161B-6CDC56749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8088" y="2493467"/>
                <a:ext cx="6875822" cy="54193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51923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中斷相關暫存器 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手冊名稱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b="1" i="0" u="none" strike="noStrike" dirty="0">
                <a:solidFill>
                  <a:srgbClr val="11809F"/>
                </a:solidFill>
                <a:effectLst/>
                <a:latin typeface="var(--ads-font-family,Lato)"/>
                <a:hlinkClick r:id="rId2" tooltip="Cortex-A9 MPCore Technical Reference Manual"/>
              </a:rPr>
              <a:t>Cortex-A9 </a:t>
            </a:r>
            <a:r>
              <a:rPr lang="en-US" altLang="zh-TW" b="1" i="0" u="none" strike="noStrike" dirty="0" err="1">
                <a:solidFill>
                  <a:srgbClr val="11809F"/>
                </a:solidFill>
                <a:effectLst/>
                <a:latin typeface="var(--ads-font-family,Lato)"/>
                <a:hlinkClick r:id="rId2" tooltip="Cortex-A9 MPCore Technical Reference Manual"/>
              </a:rPr>
              <a:t>MPCore</a:t>
            </a:r>
            <a:r>
              <a:rPr lang="en-US" altLang="zh-TW" b="1" i="0" u="none" strike="noStrike" dirty="0">
                <a:solidFill>
                  <a:srgbClr val="11809F"/>
                </a:solidFill>
                <a:effectLst/>
                <a:latin typeface="var(--ads-font-family,Lato)"/>
                <a:hlinkClick r:id="rId2" tooltip="Cortex-A9 MPCore Technical Reference Manual"/>
              </a:rPr>
              <a:t> Technical Reference Manual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IRQ</a:t>
            </a:r>
            <a:r>
              <a:rPr lang="zh-TW" altLang="en-US" dirty="0"/>
              <a:t>編號、中斷相關暫存器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23</a:t>
            </a:fld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2F8345D-A597-FD3D-1CBB-EF818EA1353C}"/>
              </a:ext>
            </a:extLst>
          </p:cNvPr>
          <p:cNvGrpSpPr/>
          <p:nvPr/>
        </p:nvGrpSpPr>
        <p:grpSpPr>
          <a:xfrm>
            <a:off x="2710905" y="1941404"/>
            <a:ext cx="6770189" cy="4337704"/>
            <a:chOff x="2710905" y="1941404"/>
            <a:chExt cx="6770189" cy="4337704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E723E1F-686B-830E-0CAD-3F31B6A34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0905" y="1941404"/>
              <a:ext cx="6770189" cy="4007853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1ED3F8A-B359-5356-0E6B-4479F5AE5CC6}"/>
                </a:ext>
              </a:extLst>
            </p:cNvPr>
            <p:cNvSpPr txBox="1"/>
            <p:nvPr/>
          </p:nvSpPr>
          <p:spPr>
            <a:xfrm>
              <a:off x="4894513" y="5909776"/>
              <a:ext cx="261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10.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中斷相關暫存器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92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在第一次燒入</a:t>
            </a:r>
            <a:r>
              <a:rPr lang="en-US" altLang="zh-TW" dirty="0"/>
              <a:t>bit</a:t>
            </a:r>
            <a:r>
              <a:rPr lang="zh-TW" altLang="en-US" dirty="0"/>
              <a:t>檔後，必須在</a:t>
            </a:r>
            <a:r>
              <a:rPr lang="en-US" altLang="zh-TW" dirty="0"/>
              <a:t>c</a:t>
            </a:r>
            <a:r>
              <a:rPr lang="zh-TW" altLang="en-US" dirty="0"/>
              <a:t>中多執行一次</a:t>
            </a:r>
            <a:r>
              <a:rPr lang="en-US" altLang="zh-TW" dirty="0" err="1"/>
              <a:t>XGpio_InterruptEnable</a:t>
            </a:r>
            <a:r>
              <a:rPr lang="zh-TW" altLang="en-US" dirty="0"/>
              <a:t>，後續才可以正常中斷；其餘時候不須多執行一次也可以正常中斷，即下圖中紅框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24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870D427-94E0-559D-D6B5-72D1C7763828}"/>
              </a:ext>
            </a:extLst>
          </p:cNvPr>
          <p:cNvGrpSpPr/>
          <p:nvPr/>
        </p:nvGrpSpPr>
        <p:grpSpPr>
          <a:xfrm>
            <a:off x="2630900" y="1706825"/>
            <a:ext cx="6930199" cy="3629016"/>
            <a:chOff x="2630900" y="1706825"/>
            <a:chExt cx="6930199" cy="362901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AF5BDC2-38A0-1F8B-B59D-BE049D930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0900" y="1706825"/>
              <a:ext cx="6930199" cy="344435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9ED1600-5D57-BCAC-FEBE-A74BC261B165}"/>
                </a:ext>
              </a:extLst>
            </p:cNvPr>
            <p:cNvSpPr/>
            <p:nvPr/>
          </p:nvSpPr>
          <p:spPr>
            <a:xfrm>
              <a:off x="3074126" y="3402873"/>
              <a:ext cx="4563291" cy="2024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A068EF6-0707-F74C-B2BD-61E72AF64970}"/>
                </a:ext>
              </a:extLst>
            </p:cNvPr>
            <p:cNvSpPr txBox="1"/>
            <p:nvPr/>
          </p:nvSpPr>
          <p:spPr>
            <a:xfrm>
              <a:off x="5151192" y="4966509"/>
              <a:ext cx="1889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11.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問題紀錄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Processing System</a:t>
            </a:r>
            <a:r>
              <a:rPr lang="zh-TW" altLang="en-US" dirty="0"/>
              <a:t> 設定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Design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2C4160D-5CF3-0E6F-8D6D-ECA87E4F09D7}"/>
              </a:ext>
            </a:extLst>
          </p:cNvPr>
          <p:cNvGrpSpPr/>
          <p:nvPr/>
        </p:nvGrpSpPr>
        <p:grpSpPr>
          <a:xfrm>
            <a:off x="1333228" y="1656841"/>
            <a:ext cx="9525544" cy="4582785"/>
            <a:chOff x="1333228" y="1656841"/>
            <a:chExt cx="9525544" cy="4582785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21D71567-CC0D-15DE-2FB4-549ABB4DCAB3}"/>
                </a:ext>
              </a:extLst>
            </p:cNvPr>
            <p:cNvGrpSpPr/>
            <p:nvPr/>
          </p:nvGrpSpPr>
          <p:grpSpPr>
            <a:xfrm>
              <a:off x="1333228" y="1656841"/>
              <a:ext cx="9525544" cy="4582785"/>
              <a:chOff x="1333228" y="1656841"/>
              <a:chExt cx="9525544" cy="4582785"/>
            </a:xfrm>
          </p:grpSpPr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8076B004-8310-11E7-2048-AD8325D6AA1B}"/>
                  </a:ext>
                </a:extLst>
              </p:cNvPr>
              <p:cNvGrpSpPr/>
              <p:nvPr/>
            </p:nvGrpSpPr>
            <p:grpSpPr>
              <a:xfrm>
                <a:off x="1333228" y="1656841"/>
                <a:ext cx="9525544" cy="4213453"/>
                <a:chOff x="1047206" y="1380310"/>
                <a:chExt cx="10306594" cy="4558936"/>
              </a:xfrm>
            </p:grpSpPr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67A081B1-691E-E45F-2669-51DA7E1E5481}"/>
                    </a:ext>
                  </a:extLst>
                </p:cNvPr>
                <p:cNvGrpSpPr/>
                <p:nvPr/>
              </p:nvGrpSpPr>
              <p:grpSpPr>
                <a:xfrm>
                  <a:off x="1047206" y="1380310"/>
                  <a:ext cx="10306594" cy="4558936"/>
                  <a:chOff x="862509" y="1175021"/>
                  <a:chExt cx="10785283" cy="4820193"/>
                </a:xfrm>
              </p:grpSpPr>
              <p:pic>
                <p:nvPicPr>
                  <p:cNvPr id="6" name="圖片 5">
                    <a:extLst>
                      <a:ext uri="{FF2B5EF4-FFF2-40B4-BE49-F238E27FC236}">
                        <a16:creationId xmlns:a16="http://schemas.microsoft.com/office/drawing/2014/main" id="{B3E48BD1-AA30-758C-BED0-236168B8CF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862509" y="3137769"/>
                    <a:ext cx="3513124" cy="2263336"/>
                  </a:xfrm>
                  <a:prstGeom prst="rect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</p:pic>
              <p:pic>
                <p:nvPicPr>
                  <p:cNvPr id="8" name="圖片 7">
                    <a:extLst>
                      <a:ext uri="{FF2B5EF4-FFF2-40B4-BE49-F238E27FC236}">
                        <a16:creationId xmlns:a16="http://schemas.microsoft.com/office/drawing/2014/main" id="{C2AB5D13-B176-60F0-419D-3F98592A7B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25553" y="1175021"/>
                    <a:ext cx="6422239" cy="4820193"/>
                  </a:xfrm>
                  <a:prstGeom prst="rect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</p:pic>
              <p:cxnSp>
                <p:nvCxnSpPr>
                  <p:cNvPr id="10" name="直線接點 9">
                    <a:extLst>
                      <a:ext uri="{FF2B5EF4-FFF2-40B4-BE49-F238E27FC236}">
                        <a16:creationId xmlns:a16="http://schemas.microsoft.com/office/drawing/2014/main" id="{90112230-0C8A-3AC9-5331-0D54184659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75633" y="1175021"/>
                    <a:ext cx="849920" cy="196274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線接點 11">
                    <a:extLst>
                      <a:ext uri="{FF2B5EF4-FFF2-40B4-BE49-F238E27FC236}">
                        <a16:creationId xmlns:a16="http://schemas.microsoft.com/office/drawing/2014/main" id="{B4C3CFA3-8986-019A-F300-89B89A6AB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75633" y="5401105"/>
                    <a:ext cx="849920" cy="59410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370EE9E1-9A28-C2E9-334E-466A3841D2DE}"/>
                    </a:ext>
                  </a:extLst>
                </p:cNvPr>
                <p:cNvSpPr/>
                <p:nvPr/>
              </p:nvSpPr>
              <p:spPr>
                <a:xfrm>
                  <a:off x="5311140" y="3939540"/>
                  <a:ext cx="922020" cy="2438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CA7DE33-8B02-31A0-7FCE-AA83F5489BCD}"/>
                    </a:ext>
                  </a:extLst>
                </p:cNvPr>
                <p:cNvSpPr/>
                <p:nvPr/>
              </p:nvSpPr>
              <p:spPr>
                <a:xfrm>
                  <a:off x="6316980" y="2926080"/>
                  <a:ext cx="4099560" cy="3962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6630828-D48C-279B-EE0C-29711F541689}"/>
                  </a:ext>
                </a:extLst>
              </p:cNvPr>
              <p:cNvSpPr txBox="1"/>
              <p:nvPr/>
            </p:nvSpPr>
            <p:spPr>
              <a:xfrm>
                <a:off x="4811337" y="5870294"/>
                <a:ext cx="2847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圖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1. 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啟用中斷設定</a:t>
                </a: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D79CD99-9DA8-AFD5-4CA1-A38915D1F904}"/>
                </a:ext>
              </a:extLst>
            </p:cNvPr>
            <p:cNvSpPr/>
            <p:nvPr/>
          </p:nvSpPr>
          <p:spPr>
            <a:xfrm>
              <a:off x="1333228" y="4373880"/>
              <a:ext cx="968012" cy="1524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43AA961-B503-4F36-92E9-ECEB7ECB548B}"/>
              </a:ext>
            </a:extLst>
          </p:cNvPr>
          <p:cNvSpPr txBox="1"/>
          <p:nvPr/>
        </p:nvSpPr>
        <p:spPr>
          <a:xfrm>
            <a:off x="1460632" y="4504300"/>
            <a:ext cx="284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1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多出一個</a:t>
            </a:r>
            <a:r>
              <a:rPr lang="en-US" altLang="zh-TW" sz="14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</a:t>
            </a:r>
            <a:endParaRPr lang="zh-TW" altLang="en-US" sz="1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4554E45-99BA-677E-CFA5-30ED9B873FEC}"/>
              </a:ext>
            </a:extLst>
          </p:cNvPr>
          <p:cNvSpPr txBox="1"/>
          <p:nvPr/>
        </p:nvSpPr>
        <p:spPr>
          <a:xfrm>
            <a:off x="6674106" y="2719330"/>
            <a:ext cx="284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勾選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IRQ_F2P[15:0]</a:t>
            </a:r>
            <a:endParaRPr lang="zh-TW" altLang="en-US" sz="1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4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7B5870FD-CF37-157F-3E62-9F65D2AEC4CF}"/>
              </a:ext>
            </a:extLst>
          </p:cNvPr>
          <p:cNvGrpSpPr/>
          <p:nvPr/>
        </p:nvGrpSpPr>
        <p:grpSpPr>
          <a:xfrm>
            <a:off x="1005441" y="1656841"/>
            <a:ext cx="9760001" cy="4582785"/>
            <a:chOff x="1005441" y="1656841"/>
            <a:chExt cx="9760001" cy="4582785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5C616865-1EC9-3CB2-5380-2B940E648E2C}"/>
                </a:ext>
              </a:extLst>
            </p:cNvPr>
            <p:cNvGrpSpPr/>
            <p:nvPr/>
          </p:nvGrpSpPr>
          <p:grpSpPr>
            <a:xfrm>
              <a:off x="1005441" y="1656841"/>
              <a:ext cx="9760001" cy="4206483"/>
              <a:chOff x="1005441" y="1656841"/>
              <a:chExt cx="9760001" cy="4206483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314386DF-3441-FB21-776A-4AA6218949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141" r="7245" b="2284"/>
              <a:stretch/>
            </p:blipFill>
            <p:spPr>
              <a:xfrm>
                <a:off x="1005441" y="2576400"/>
                <a:ext cx="4267339" cy="3079750"/>
              </a:xfrm>
              <a:prstGeom prst="rect">
                <a:avLst/>
              </a:prstGeom>
            </p:spPr>
          </p:pic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650913AB-E253-E48A-AFE2-C56D45AA055D}"/>
                  </a:ext>
                </a:extLst>
              </p:cNvPr>
              <p:cNvGrpSpPr/>
              <p:nvPr/>
            </p:nvGrpSpPr>
            <p:grpSpPr>
              <a:xfrm>
                <a:off x="1666875" y="1656841"/>
                <a:ext cx="9098567" cy="4206483"/>
                <a:chOff x="1666875" y="1656841"/>
                <a:chExt cx="9098567" cy="4206483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2E5D2A1C-E910-478E-E449-A1C6A1641E38}"/>
                    </a:ext>
                  </a:extLst>
                </p:cNvPr>
                <p:cNvSpPr/>
                <p:nvPr/>
              </p:nvSpPr>
              <p:spPr>
                <a:xfrm>
                  <a:off x="1666875" y="2576400"/>
                  <a:ext cx="2095500" cy="151935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圖片 8">
                  <a:extLst>
                    <a:ext uri="{FF2B5EF4-FFF2-40B4-BE49-F238E27FC236}">
                      <a16:creationId xmlns:a16="http://schemas.microsoft.com/office/drawing/2014/main" id="{7AA48857-3F78-BA92-D6E5-713FCA1E7D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86661" y="1656841"/>
                  <a:ext cx="5578781" cy="4206483"/>
                </a:xfrm>
                <a:prstGeom prst="rect">
                  <a:avLst/>
                </a:prstGeom>
                <a:ln w="28575">
                  <a:solidFill>
                    <a:srgbClr val="FF0000"/>
                  </a:solidFill>
                </a:ln>
              </p:spPr>
            </p:pic>
            <p:cxnSp>
              <p:nvCxnSpPr>
                <p:cNvPr id="13" name="直線接點 12">
                  <a:extLst>
                    <a:ext uri="{FF2B5EF4-FFF2-40B4-BE49-F238E27FC236}">
                      <a16:creationId xmlns:a16="http://schemas.microsoft.com/office/drawing/2014/main" id="{C11DA1BF-5535-0AAB-131A-6236F1C2C0D0}"/>
                    </a:ext>
                  </a:extLst>
                </p:cNvPr>
                <p:cNvCxnSpPr/>
                <p:nvPr/>
              </p:nvCxnSpPr>
              <p:spPr>
                <a:xfrm flipV="1">
                  <a:off x="3762375" y="1656841"/>
                  <a:ext cx="1424286" cy="919559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D5054B9A-428C-AECD-851C-1D91F0318172}"/>
                    </a:ext>
                  </a:extLst>
                </p:cNvPr>
                <p:cNvCxnSpPr/>
                <p:nvPr/>
              </p:nvCxnSpPr>
              <p:spPr>
                <a:xfrm>
                  <a:off x="3762375" y="4095750"/>
                  <a:ext cx="1424286" cy="176757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092C98B-261C-E852-EC0A-EFED8AD9AB3A}"/>
                    </a:ext>
                  </a:extLst>
                </p:cNvPr>
                <p:cNvSpPr/>
                <p:nvPr/>
              </p:nvSpPr>
              <p:spPr>
                <a:xfrm>
                  <a:off x="7048382" y="3062788"/>
                  <a:ext cx="3541242" cy="194218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8CAA308C-960C-D2B4-615C-B9B8533ACC84}"/>
                </a:ext>
              </a:extLst>
            </p:cNvPr>
            <p:cNvSpPr txBox="1"/>
            <p:nvPr/>
          </p:nvSpPr>
          <p:spPr>
            <a:xfrm>
              <a:off x="4811337" y="5870294"/>
              <a:ext cx="2847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2.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設定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AXI_GPIO_0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AXI_GPIO</a:t>
            </a:r>
            <a:r>
              <a:rPr lang="zh-TW" altLang="en-US" dirty="0"/>
              <a:t> 設定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Design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CAAFA0F-6D41-A231-1B52-5090CF295875}"/>
              </a:ext>
            </a:extLst>
          </p:cNvPr>
          <p:cNvSpPr txBox="1"/>
          <p:nvPr/>
        </p:nvSpPr>
        <p:spPr>
          <a:xfrm>
            <a:off x="8505825" y="3219841"/>
            <a:ext cx="284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endParaRPr lang="zh-TW" altLang="en-US" sz="1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6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E5773CD0-EFB4-7138-E681-6289CCA9EA8C}"/>
              </a:ext>
            </a:extLst>
          </p:cNvPr>
          <p:cNvGrpSpPr/>
          <p:nvPr/>
        </p:nvGrpSpPr>
        <p:grpSpPr>
          <a:xfrm>
            <a:off x="1005441" y="1656841"/>
            <a:ext cx="9785515" cy="4582785"/>
            <a:chOff x="1005441" y="1656841"/>
            <a:chExt cx="9785515" cy="4582785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7B5870FD-CF37-157F-3E62-9F65D2AEC4CF}"/>
                </a:ext>
              </a:extLst>
            </p:cNvPr>
            <p:cNvGrpSpPr/>
            <p:nvPr/>
          </p:nvGrpSpPr>
          <p:grpSpPr>
            <a:xfrm>
              <a:off x="1005441" y="1656841"/>
              <a:ext cx="6653871" cy="4582785"/>
              <a:chOff x="1005441" y="1656841"/>
              <a:chExt cx="6653871" cy="4582785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5C616865-1EC9-3CB2-5380-2B940E648E2C}"/>
                  </a:ext>
                </a:extLst>
              </p:cNvPr>
              <p:cNvGrpSpPr/>
              <p:nvPr/>
            </p:nvGrpSpPr>
            <p:grpSpPr>
              <a:xfrm>
                <a:off x="1005441" y="1656841"/>
                <a:ext cx="4267339" cy="4213453"/>
                <a:chOff x="1005441" y="1656841"/>
                <a:chExt cx="4267339" cy="4213453"/>
              </a:xfrm>
            </p:grpSpPr>
            <p:pic>
              <p:nvPicPr>
                <p:cNvPr id="10" name="圖片 9">
                  <a:extLst>
                    <a:ext uri="{FF2B5EF4-FFF2-40B4-BE49-F238E27FC236}">
                      <a16:creationId xmlns:a16="http://schemas.microsoft.com/office/drawing/2014/main" id="{314386DF-3441-FB21-776A-4AA621894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7141" r="7245" b="2284"/>
                <a:stretch/>
              </p:blipFill>
              <p:spPr>
                <a:xfrm>
                  <a:off x="1005441" y="2576400"/>
                  <a:ext cx="4267339" cy="3079750"/>
                </a:xfrm>
                <a:prstGeom prst="rect">
                  <a:avLst/>
                </a:prstGeom>
              </p:spPr>
            </p:pic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650913AB-E253-E48A-AFE2-C56D45AA055D}"/>
                    </a:ext>
                  </a:extLst>
                </p:cNvPr>
                <p:cNvGrpSpPr/>
                <p:nvPr/>
              </p:nvGrpSpPr>
              <p:grpSpPr>
                <a:xfrm>
                  <a:off x="1658439" y="1656841"/>
                  <a:ext cx="3528222" cy="4213453"/>
                  <a:chOff x="1658439" y="1656841"/>
                  <a:chExt cx="3528222" cy="4213453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2E5D2A1C-E910-478E-E449-A1C6A1641E38}"/>
                      </a:ext>
                    </a:extLst>
                  </p:cNvPr>
                  <p:cNvSpPr/>
                  <p:nvPr/>
                </p:nvSpPr>
                <p:spPr>
                  <a:xfrm>
                    <a:off x="1658439" y="4136800"/>
                    <a:ext cx="2095500" cy="1519350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3" name="直線接點 12">
                    <a:extLst>
                      <a:ext uri="{FF2B5EF4-FFF2-40B4-BE49-F238E27FC236}">
                        <a16:creationId xmlns:a16="http://schemas.microsoft.com/office/drawing/2014/main" id="{C11DA1BF-5535-0AAB-131A-6236F1C2C0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53939" y="1656841"/>
                    <a:ext cx="1432722" cy="247995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接點 14">
                    <a:extLst>
                      <a:ext uri="{FF2B5EF4-FFF2-40B4-BE49-F238E27FC236}">
                        <a16:creationId xmlns:a16="http://schemas.microsoft.com/office/drawing/2014/main" id="{D5054B9A-428C-AECD-851C-1D91F03181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4406" y="5655125"/>
                    <a:ext cx="1413819" cy="21516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CAA308C-960C-D2B4-615C-B9B8533ACC84}"/>
                  </a:ext>
                </a:extLst>
              </p:cNvPr>
              <p:cNvSpPr txBox="1"/>
              <p:nvPr/>
            </p:nvSpPr>
            <p:spPr>
              <a:xfrm>
                <a:off x="4811337" y="5870294"/>
                <a:ext cx="2847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圖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3. 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設定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AXI_GPIO_1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364FF9F-5DBF-2B15-9886-B81AA1A4B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8225" y="1663811"/>
              <a:ext cx="5612731" cy="420648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24EA439-C73D-C2AF-3C1F-305924B97668}"/>
                </a:ext>
              </a:extLst>
            </p:cNvPr>
            <p:cNvSpPr/>
            <p:nvPr/>
          </p:nvSpPr>
          <p:spPr>
            <a:xfrm>
              <a:off x="7048382" y="3062788"/>
              <a:ext cx="3541242" cy="1942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645F86-A440-6779-50DE-94002B939B2D}"/>
                </a:ext>
              </a:extLst>
            </p:cNvPr>
            <p:cNvSpPr/>
            <p:nvPr/>
          </p:nvSpPr>
          <p:spPr>
            <a:xfrm>
              <a:off x="6992319" y="5291608"/>
              <a:ext cx="666993" cy="1942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E3FFF38-7AF9-888D-09FF-BCE8D11D7BA7}"/>
                </a:ext>
              </a:extLst>
            </p:cNvPr>
            <p:cNvSpPr/>
            <p:nvPr/>
          </p:nvSpPr>
          <p:spPr>
            <a:xfrm>
              <a:off x="2902918" y="4968811"/>
              <a:ext cx="945181" cy="21517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AXI_GPIO</a:t>
            </a:r>
            <a:r>
              <a:rPr lang="zh-TW" altLang="en-US" dirty="0"/>
              <a:t> 設定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Design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CAAFA0F-6D41-A231-1B52-5090CF295875}"/>
              </a:ext>
            </a:extLst>
          </p:cNvPr>
          <p:cNvSpPr txBox="1"/>
          <p:nvPr/>
        </p:nvSpPr>
        <p:spPr>
          <a:xfrm>
            <a:off x="8505825" y="3219841"/>
            <a:ext cx="284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</a:t>
            </a:r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btns</a:t>
            </a:r>
            <a:endParaRPr lang="zh-TW" altLang="en-US" sz="1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6B47D1B-6C8D-E28E-5462-D0B9818794A4}"/>
              </a:ext>
            </a:extLst>
          </p:cNvPr>
          <p:cNvSpPr txBox="1"/>
          <p:nvPr/>
        </p:nvSpPr>
        <p:spPr>
          <a:xfrm>
            <a:off x="7649143" y="5224574"/>
            <a:ext cx="284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勾選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Enable Interrupt</a:t>
            </a:r>
            <a:endParaRPr lang="zh-TW" altLang="en-US" sz="1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A062838-404F-839F-6626-9CE6FD1D4442}"/>
              </a:ext>
            </a:extLst>
          </p:cNvPr>
          <p:cNvSpPr txBox="1"/>
          <p:nvPr/>
        </p:nvSpPr>
        <p:spPr>
          <a:xfrm>
            <a:off x="3837930" y="4905426"/>
            <a:ext cx="284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14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多出一個</a:t>
            </a:r>
            <a:r>
              <a:rPr lang="en-US" altLang="zh-TW" sz="14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</a:t>
            </a:r>
            <a:endParaRPr lang="zh-TW" altLang="en-US" sz="1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5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7F8A6716-C74A-E56C-2D71-F194DD24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417481"/>
            <a:ext cx="8010525" cy="4606514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AXI_GPIO</a:t>
            </a:r>
            <a:r>
              <a:rPr lang="zh-TW" altLang="en-US" dirty="0"/>
              <a:t> 設定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Design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7079DC-77A9-23F5-8990-58E22CCF1BDD}"/>
              </a:ext>
            </a:extLst>
          </p:cNvPr>
          <p:cNvSpPr/>
          <p:nvPr/>
        </p:nvSpPr>
        <p:spPr>
          <a:xfrm>
            <a:off x="2439369" y="2519833"/>
            <a:ext cx="666993" cy="194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25A693-FDD6-DD48-0CA4-0CE9103050B9}"/>
              </a:ext>
            </a:extLst>
          </p:cNvPr>
          <p:cNvSpPr/>
          <p:nvPr/>
        </p:nvSpPr>
        <p:spPr>
          <a:xfrm>
            <a:off x="8382969" y="5559041"/>
            <a:ext cx="666993" cy="194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4B7A4E-29B2-CFE1-6D8C-EA433E9DA7D4}"/>
              </a:ext>
            </a:extLst>
          </p:cNvPr>
          <p:cNvSpPr txBox="1"/>
          <p:nvPr/>
        </p:nvSpPr>
        <p:spPr>
          <a:xfrm>
            <a:off x="4811337" y="5870294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連接兩個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46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設置中斷系統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1.include “</a:t>
            </a:r>
            <a:r>
              <a:rPr lang="en-US" altLang="zh-TW" dirty="0" err="1"/>
              <a:t>xscugic.h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ISR </a:t>
            </a:r>
            <a:r>
              <a:rPr lang="zh-TW" altLang="en-US" dirty="0"/>
              <a:t>與主程式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9E6B2C1-5EC2-FC0B-77D7-7246140AF634}"/>
              </a:ext>
            </a:extLst>
          </p:cNvPr>
          <p:cNvGrpSpPr/>
          <p:nvPr/>
        </p:nvGrpSpPr>
        <p:grpSpPr>
          <a:xfrm>
            <a:off x="4130989" y="2827002"/>
            <a:ext cx="3930021" cy="1573327"/>
            <a:chOff x="4130989" y="2827002"/>
            <a:chExt cx="3930021" cy="157332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05979C3-996A-8406-7887-8A0CD7C87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0989" y="2827002"/>
              <a:ext cx="3930021" cy="120399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5398207-50EC-ED4E-DFD5-971EAEE2FA43}"/>
                </a:ext>
              </a:extLst>
            </p:cNvPr>
            <p:cNvSpPr/>
            <p:nvPr/>
          </p:nvSpPr>
          <p:spPr>
            <a:xfrm>
              <a:off x="4130989" y="3267074"/>
              <a:ext cx="3650936" cy="1619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4B259FA-C1CE-43F2-DAE8-75FA08F0C594}"/>
                </a:ext>
              </a:extLst>
            </p:cNvPr>
            <p:cNvSpPr txBox="1"/>
            <p:nvPr/>
          </p:nvSpPr>
          <p:spPr>
            <a:xfrm>
              <a:off x="4672011" y="4030997"/>
              <a:ext cx="2847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5.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include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head file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03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設置中斷系統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設置中斷系統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ISR </a:t>
            </a:r>
            <a:r>
              <a:rPr lang="zh-TW" altLang="en-US" dirty="0"/>
              <a:t>與主程式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BC8546-D3F2-E24D-D10C-E8CFFFEAA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7102"/>
            <a:ext cx="10515600" cy="44033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C01A1AA-07B7-0538-8AC4-4607AF4B142F}"/>
              </a:ext>
            </a:extLst>
          </p:cNvPr>
          <p:cNvSpPr txBox="1"/>
          <p:nvPr/>
        </p:nvSpPr>
        <p:spPr>
          <a:xfrm>
            <a:off x="5031581" y="592865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設置中斷系統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3B2E34-6838-FC72-1C3A-0E478F1593C4}"/>
              </a:ext>
            </a:extLst>
          </p:cNvPr>
          <p:cNvSpPr/>
          <p:nvPr/>
        </p:nvSpPr>
        <p:spPr>
          <a:xfrm>
            <a:off x="1380644" y="2333624"/>
            <a:ext cx="6810855" cy="609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CE775D-7EBA-7C9D-750C-C20F5C60FAD0}"/>
              </a:ext>
            </a:extLst>
          </p:cNvPr>
          <p:cNvSpPr txBox="1"/>
          <p:nvPr/>
        </p:nvSpPr>
        <p:spPr>
          <a:xfrm>
            <a:off x="8191499" y="2453758"/>
            <a:ext cx="127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初始化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GIC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5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設置中斷系統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設置中斷系統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ISR </a:t>
            </a:r>
            <a:r>
              <a:rPr lang="zh-TW" altLang="en-US" dirty="0"/>
              <a:t>與主程式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BC8546-D3F2-E24D-D10C-E8CFFFEAA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7102"/>
            <a:ext cx="10515600" cy="44033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C01A1AA-07B7-0538-8AC4-4607AF4B142F}"/>
              </a:ext>
            </a:extLst>
          </p:cNvPr>
          <p:cNvSpPr txBox="1"/>
          <p:nvPr/>
        </p:nvSpPr>
        <p:spPr>
          <a:xfrm>
            <a:off x="5031581" y="592865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設置中斷系統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3B2E34-6838-FC72-1C3A-0E478F1593C4}"/>
              </a:ext>
            </a:extLst>
          </p:cNvPr>
          <p:cNvSpPr/>
          <p:nvPr/>
        </p:nvSpPr>
        <p:spPr>
          <a:xfrm>
            <a:off x="1380643" y="3031093"/>
            <a:ext cx="194358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CE775D-7EBA-7C9D-750C-C20F5C60FAD0}"/>
              </a:ext>
            </a:extLst>
          </p:cNvPr>
          <p:cNvSpPr txBox="1"/>
          <p:nvPr/>
        </p:nvSpPr>
        <p:spPr>
          <a:xfrm>
            <a:off x="6875606" y="1283958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初始化例外處理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38DFFC-431E-F5EB-632A-26680F2C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1709670"/>
            <a:ext cx="4313294" cy="24919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95FE5D-1396-0E5B-D301-E5CFDC4EF6B0}"/>
              </a:ext>
            </a:extLst>
          </p:cNvPr>
          <p:cNvCxnSpPr>
            <a:cxnSpLocks/>
          </p:cNvCxnSpPr>
          <p:nvPr/>
        </p:nvCxnSpPr>
        <p:spPr>
          <a:xfrm flipV="1">
            <a:off x="3324225" y="1685925"/>
            <a:ext cx="2200275" cy="13451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FF10B22-B88F-624C-F5C4-B89FC2440072}"/>
              </a:ext>
            </a:extLst>
          </p:cNvPr>
          <p:cNvCxnSpPr/>
          <p:nvPr/>
        </p:nvCxnSpPr>
        <p:spPr>
          <a:xfrm>
            <a:off x="3324225" y="3400425"/>
            <a:ext cx="2200275" cy="8012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0266E13-990C-DA6F-7D39-0533169051A2}"/>
              </a:ext>
            </a:extLst>
          </p:cNvPr>
          <p:cNvSpPr txBox="1"/>
          <p:nvPr/>
        </p:nvSpPr>
        <p:spPr>
          <a:xfrm>
            <a:off x="6885858" y="2812155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針對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Cortex-A53,R5,A9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此函數不做任何動作</a:t>
            </a:r>
          </a:p>
        </p:txBody>
      </p:sp>
    </p:spTree>
    <p:extLst>
      <p:ext uri="{BB962C8B-B14F-4D97-AF65-F5344CB8AC3E}">
        <p14:creationId xmlns:p14="http://schemas.microsoft.com/office/powerpoint/2010/main" val="167501470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8F4CE6E7-1B2F-452B-8611-9D5152079197}" vid="{02B56A59-4827-40A0-8EBD-9D72987B27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194</TotalTime>
  <Words>523</Words>
  <Application>Microsoft Office PowerPoint</Application>
  <PresentationFormat>寬螢幕</PresentationFormat>
  <Paragraphs>134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var(--ads-font-family,Lato)</vt:lpstr>
      <vt:lpstr>標楷體</vt:lpstr>
      <vt:lpstr>Arial</vt:lpstr>
      <vt:lpstr>Calibri</vt:lpstr>
      <vt:lpstr>Times New Roman</vt:lpstr>
      <vt:lpstr>佈景主題1</vt:lpstr>
      <vt:lpstr>Interrupt_Demo</vt:lpstr>
      <vt:lpstr>To Do List</vt:lpstr>
      <vt:lpstr>Block Design</vt:lpstr>
      <vt:lpstr>Block Design</vt:lpstr>
      <vt:lpstr>Block Design</vt:lpstr>
      <vt:lpstr>Block Design</vt:lpstr>
      <vt:lpstr>ISR 與主程式</vt:lpstr>
      <vt:lpstr>ISR 與主程式</vt:lpstr>
      <vt:lpstr>ISR 與主程式</vt:lpstr>
      <vt:lpstr>ISR 與主程式</vt:lpstr>
      <vt:lpstr>ISR 與主程式</vt:lpstr>
      <vt:lpstr>ISR 與主程式</vt:lpstr>
      <vt:lpstr>ISR 與主程式</vt:lpstr>
      <vt:lpstr>ISR 與主程式</vt:lpstr>
      <vt:lpstr>ISR 與主程式</vt:lpstr>
      <vt:lpstr>ISR 與主程式</vt:lpstr>
      <vt:lpstr>ISR 與主程式</vt:lpstr>
      <vt:lpstr>ISR 與主程式</vt:lpstr>
      <vt:lpstr>ISR 與主程式</vt:lpstr>
      <vt:lpstr>ISR 與主程式</vt:lpstr>
      <vt:lpstr>IRQ編號、中斷相關暫存器</vt:lpstr>
      <vt:lpstr>IRQ編號、中斷相關暫存器</vt:lpstr>
      <vt:lpstr>IRQ編號、中斷相關暫存器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C109112113</dc:creator>
  <cp:lastModifiedBy>C109112113</cp:lastModifiedBy>
  <cp:revision>7</cp:revision>
  <dcterms:created xsi:type="dcterms:W3CDTF">2023-10-16T13:04:30Z</dcterms:created>
  <dcterms:modified xsi:type="dcterms:W3CDTF">2023-10-16T16:21:06Z</dcterms:modified>
</cp:coreProperties>
</file>