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1" r:id="rId6"/>
    <p:sldId id="262" r:id="rId7"/>
    <p:sldId id="264" r:id="rId8"/>
    <p:sldId id="263" r:id="rId9"/>
    <p:sldId id="266" r:id="rId10"/>
    <p:sldId id="267" r:id="rId11"/>
    <p:sldId id="265" r:id="rId12"/>
    <p:sldId id="268" r:id="rId13"/>
    <p:sldId id="260" r:id="rId14"/>
    <p:sldId id="269" r:id="rId15"/>
    <p:sldId id="271" r:id="rId16"/>
    <p:sldId id="272" r:id="rId17"/>
    <p:sldId id="274" r:id="rId18"/>
    <p:sldId id="275" r:id="rId19"/>
    <p:sldId id="273" r:id="rId20"/>
    <p:sldId id="276" r:id="rId21"/>
    <p:sldId id="277" r:id="rId22"/>
    <p:sldId id="278" r:id="rId23"/>
    <p:sldId id="279"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81212" autoAdjust="0"/>
  </p:normalViewPr>
  <p:slideViewPr>
    <p:cSldViewPr snapToGrid="0">
      <p:cViewPr>
        <p:scale>
          <a:sx n="71" d="100"/>
          <a:sy n="71" d="100"/>
        </p:scale>
        <p:origin x="1992" y="480"/>
      </p:cViewPr>
      <p:guideLst/>
    </p:cSldViewPr>
  </p:slideViewPr>
  <p:notesTextViewPr>
    <p:cViewPr>
      <p:scale>
        <a:sx n="91" d="100"/>
        <a:sy n="91"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EFB2F-9708-4896-8D12-F303CF2D8D8F}" type="datetimeFigureOut">
              <a:rPr lang="ko-KR" altLang="en-US" smtClean="0"/>
              <a:t>2024-06-22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F1BAB-7644-4AE5-B746-E7E0881DD057}" type="slidenum">
              <a:rPr lang="ko-KR" altLang="en-US" smtClean="0"/>
              <a:t>‹#›</a:t>
            </a:fld>
            <a:endParaRPr lang="ko-KR" altLang="en-US"/>
          </a:p>
        </p:txBody>
      </p:sp>
    </p:spTree>
    <p:extLst>
      <p:ext uri="{BB962C8B-B14F-4D97-AF65-F5344CB8AC3E}">
        <p14:creationId xmlns:p14="http://schemas.microsoft.com/office/powerpoint/2010/main" val="266850390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this is embedded team 4, and </a:t>
            </a:r>
            <a:r>
              <a:rPr lang="en-US" altLang="ko-KR" dirty="0" err="1"/>
              <a:t>Hohyeon</a:t>
            </a:r>
            <a:r>
              <a:rPr lang="en-US" altLang="ko-KR" dirty="0"/>
              <a:t> Cha as announcer</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I’ll introduce about our project “blackjack-copilot”</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1</a:t>
            </a:fld>
            <a:endParaRPr lang="ko-KR" altLang="en-US"/>
          </a:p>
        </p:txBody>
      </p:sp>
    </p:spTree>
    <p:extLst>
      <p:ext uri="{BB962C8B-B14F-4D97-AF65-F5344CB8AC3E}">
        <p14:creationId xmlns:p14="http://schemas.microsoft.com/office/powerpoint/2010/main" val="2396541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10</a:t>
            </a:fld>
            <a:endParaRPr lang="ko-KR" altLang="en-US"/>
          </a:p>
        </p:txBody>
      </p:sp>
    </p:spTree>
    <p:extLst>
      <p:ext uri="{BB962C8B-B14F-4D97-AF65-F5344CB8AC3E}">
        <p14:creationId xmlns:p14="http://schemas.microsoft.com/office/powerpoint/2010/main" val="390335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Therefore, in Blackjack, the decision made after receiving the first two cards is very important. For this situation, a look-up table is provided, recommending the next action based on the initial two cards and the dealer's card.</a:t>
            </a:r>
          </a:p>
          <a:p>
            <a:endParaRPr lang="en-US" altLang="ko-KR" dirty="0"/>
          </a:p>
          <a:p>
            <a:endParaRPr lang="en-US" altLang="ko-KR" dirty="0"/>
          </a:p>
          <a:p>
            <a:r>
              <a:rPr lang="ko-KR" altLang="en-US" dirty="0"/>
              <a:t>따라서</a:t>
            </a:r>
            <a:r>
              <a:rPr lang="en-US" altLang="ko-KR" dirty="0"/>
              <a:t>, </a:t>
            </a:r>
            <a:r>
              <a:rPr lang="ko-KR" altLang="en-US" dirty="0" err="1"/>
              <a:t>블랙잭에서는</a:t>
            </a:r>
            <a:r>
              <a:rPr lang="ko-KR" altLang="en-US" dirty="0"/>
              <a:t> 처음 카드 두 장을 받고 나서 내리는 결정이 매우 중요하다</a:t>
            </a:r>
            <a:r>
              <a:rPr lang="en-US" altLang="ko-KR" dirty="0"/>
              <a:t>. </a:t>
            </a:r>
          </a:p>
          <a:p>
            <a:r>
              <a:rPr lang="ko-KR" altLang="en-US" dirty="0"/>
              <a:t>이러한 상황을 위해서</a:t>
            </a:r>
            <a:r>
              <a:rPr lang="en-US" altLang="ko-KR" dirty="0"/>
              <a:t>, Look up table</a:t>
            </a:r>
            <a:r>
              <a:rPr lang="ko-KR" altLang="en-US" dirty="0"/>
              <a:t>을 제공하는데</a:t>
            </a:r>
            <a:r>
              <a:rPr lang="en-US" altLang="ko-KR" dirty="0"/>
              <a:t> </a:t>
            </a:r>
            <a:r>
              <a:rPr lang="ko-KR" altLang="en-US" dirty="0"/>
              <a:t>처음 카드 두 장과 딜러의 카드를 바탕으로 다음 행동을 추천한다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11</a:t>
            </a:fld>
            <a:endParaRPr lang="ko-KR" altLang="en-US"/>
          </a:p>
        </p:txBody>
      </p:sp>
    </p:spTree>
    <p:extLst>
      <p:ext uri="{BB962C8B-B14F-4D97-AF65-F5344CB8AC3E}">
        <p14:creationId xmlns:p14="http://schemas.microsoft.com/office/powerpoint/2010/main" val="118115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 lookup table calculates the most effective action probabilistically and provides a decisive action algorithm. Therefore, it does not use a separate artificial intelligence model. The lookup table used in the project can be referenced from the provided source.</a:t>
            </a:r>
          </a:p>
          <a:p>
            <a:endParaRPr lang="en-US" altLang="ko-KR" dirty="0"/>
          </a:p>
          <a:p>
            <a:endParaRPr lang="en-US" altLang="ko-KR" dirty="0"/>
          </a:p>
          <a:p>
            <a:r>
              <a:rPr lang="en-US" altLang="ko-KR" dirty="0"/>
              <a:t>Lookup table</a:t>
            </a:r>
            <a:r>
              <a:rPr lang="ko-KR" altLang="en-US" dirty="0"/>
              <a:t>은 확률적으로 가장 효과적인 행동을 계산하여</a:t>
            </a:r>
            <a:r>
              <a:rPr lang="en-US" altLang="ko-KR" dirty="0"/>
              <a:t>, </a:t>
            </a:r>
            <a:r>
              <a:rPr lang="ko-KR" altLang="en-US" dirty="0"/>
              <a:t>결정적으로 제공하는 행동 알고리즘이다</a:t>
            </a:r>
            <a:r>
              <a:rPr lang="en-US" altLang="ko-KR" dirty="0"/>
              <a:t>. </a:t>
            </a:r>
          </a:p>
          <a:p>
            <a:r>
              <a:rPr lang="ko-KR" altLang="en-US" dirty="0"/>
              <a:t>따라서</a:t>
            </a:r>
            <a:r>
              <a:rPr lang="en-US" altLang="ko-KR" dirty="0"/>
              <a:t>, </a:t>
            </a:r>
            <a:r>
              <a:rPr lang="ko-KR" altLang="en-US" dirty="0"/>
              <a:t>별도의 인공지능 모델을 사용하지 않는다</a:t>
            </a:r>
            <a:r>
              <a:rPr lang="en-US" altLang="ko-KR" dirty="0"/>
              <a:t>.</a:t>
            </a:r>
          </a:p>
          <a:p>
            <a:r>
              <a:rPr lang="ko-KR" altLang="en-US" dirty="0"/>
              <a:t>프로젝트에서 사용한 </a:t>
            </a:r>
            <a:r>
              <a:rPr lang="en-US" altLang="ko-KR" dirty="0"/>
              <a:t>Look up table</a:t>
            </a:r>
            <a:r>
              <a:rPr lang="ko-KR" altLang="en-US" dirty="0"/>
              <a:t>은 </a:t>
            </a:r>
            <a:r>
              <a:rPr lang="en-US" altLang="ko-KR" dirty="0"/>
              <a:t>reference</a:t>
            </a:r>
            <a:r>
              <a:rPr lang="ko-KR" altLang="en-US" dirty="0"/>
              <a:t>에서 참고할 수 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12</a:t>
            </a:fld>
            <a:endParaRPr lang="ko-KR" altLang="en-US"/>
          </a:p>
        </p:txBody>
      </p:sp>
    </p:spTree>
    <p:extLst>
      <p:ext uri="{BB962C8B-B14F-4D97-AF65-F5344CB8AC3E}">
        <p14:creationId xmlns:p14="http://schemas.microsoft.com/office/powerpoint/2010/main" val="432327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build the project, we used YOLOv8 for object detection. The dataset was provided by </a:t>
            </a:r>
            <a:r>
              <a:rPr lang="en-US" altLang="ko-KR" dirty="0" err="1"/>
              <a:t>Roboflow</a:t>
            </a:r>
            <a:r>
              <a:rPr lang="en-US" altLang="ko-KR" dirty="0"/>
              <a:t>. The dataset contains 10,100 playing cards images, formatted to be suitable for YOLOv8 training.</a:t>
            </a:r>
          </a:p>
          <a:p>
            <a:endParaRPr lang="en-US" altLang="ko-KR" dirty="0"/>
          </a:p>
          <a:p>
            <a:r>
              <a:rPr lang="ko-KR" altLang="en-US" dirty="0"/>
              <a:t>프로젝트를 빌드 하기 위해서</a:t>
            </a:r>
            <a:r>
              <a:rPr lang="en-US" altLang="ko-KR" dirty="0"/>
              <a:t>, </a:t>
            </a:r>
            <a:r>
              <a:rPr lang="ko-KR" altLang="en-US" dirty="0"/>
              <a:t>우리는 </a:t>
            </a:r>
            <a:r>
              <a:rPr lang="en-US" altLang="ko-KR" dirty="0"/>
              <a:t>YOLOv8</a:t>
            </a:r>
            <a:r>
              <a:rPr lang="ko-KR" altLang="en-US" dirty="0"/>
              <a:t>을 사용하여 객체 탐지를 진행했다</a:t>
            </a:r>
            <a:r>
              <a:rPr lang="en-US" altLang="ko-KR" dirty="0"/>
              <a:t>. </a:t>
            </a:r>
          </a:p>
          <a:p>
            <a:r>
              <a:rPr lang="en-US" altLang="ko-KR" dirty="0"/>
              <a:t>Dataset</a:t>
            </a:r>
            <a:r>
              <a:rPr lang="ko-KR" altLang="en-US" dirty="0"/>
              <a:t>은 </a:t>
            </a:r>
            <a:r>
              <a:rPr lang="en-US" altLang="ko-KR" dirty="0" err="1"/>
              <a:t>Roboflow</a:t>
            </a:r>
            <a:r>
              <a:rPr lang="ko-KR" altLang="en-US" dirty="0"/>
              <a:t>에서 제공한 데이터 셋을 사용하였다</a:t>
            </a:r>
            <a:r>
              <a:rPr lang="en-US" altLang="ko-KR" dirty="0"/>
              <a:t>. </a:t>
            </a:r>
          </a:p>
          <a:p>
            <a:r>
              <a:rPr lang="ko-KR" altLang="en-US" dirty="0"/>
              <a:t>데이터 셋 내에는 </a:t>
            </a:r>
            <a:r>
              <a:rPr lang="en-US" altLang="ko-KR" dirty="0"/>
              <a:t>10100</a:t>
            </a:r>
            <a:r>
              <a:rPr lang="ko-KR" altLang="en-US" dirty="0"/>
              <a:t>개의 이미지가 존재하며</a:t>
            </a:r>
            <a:r>
              <a:rPr lang="en-US" altLang="ko-KR" dirty="0"/>
              <a:t>, YOLOv8</a:t>
            </a:r>
            <a:r>
              <a:rPr lang="ko-KR" altLang="en-US" dirty="0"/>
              <a:t>이 학습할 수 있도록 </a:t>
            </a:r>
            <a:r>
              <a:rPr lang="ko-KR" altLang="en-US" dirty="0" err="1"/>
              <a:t>형식화하였다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13</a:t>
            </a:fld>
            <a:endParaRPr lang="ko-KR" altLang="en-US"/>
          </a:p>
        </p:txBody>
      </p:sp>
    </p:spTree>
    <p:extLst>
      <p:ext uri="{BB962C8B-B14F-4D97-AF65-F5344CB8AC3E}">
        <p14:creationId xmlns:p14="http://schemas.microsoft.com/office/powerpoint/2010/main" val="3652356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the pretrained model, we initially trained for 10 epochs and then further trained for an additional 3 epochs using the same dataset. The classes of the images are composed of number-suit combinations.</a:t>
            </a:r>
          </a:p>
          <a:p>
            <a:r>
              <a:rPr lang="en-US" altLang="ko-KR" dirty="0"/>
              <a:t>The parameters used for training are as follows:</a:t>
            </a:r>
          </a:p>
          <a:p>
            <a:endParaRPr lang="en-US" altLang="ko-KR" dirty="0"/>
          </a:p>
          <a:p>
            <a:endParaRPr lang="en-US" altLang="ko-KR" dirty="0"/>
          </a:p>
          <a:p>
            <a:r>
              <a:rPr lang="en-US" altLang="ko-KR" dirty="0"/>
              <a:t>Pretrained model</a:t>
            </a:r>
            <a:r>
              <a:rPr lang="ko-KR" altLang="en-US" dirty="0"/>
              <a:t>에서는 기본적으로 </a:t>
            </a:r>
            <a:r>
              <a:rPr lang="en-US" altLang="ko-KR" dirty="0"/>
              <a:t>10 epoch</a:t>
            </a:r>
            <a:r>
              <a:rPr lang="ko-KR" altLang="en-US" dirty="0"/>
              <a:t>를 훈련하였으며</a:t>
            </a:r>
            <a:r>
              <a:rPr lang="en-US" altLang="ko-KR" dirty="0"/>
              <a:t>, </a:t>
            </a:r>
            <a:r>
              <a:rPr lang="ko-KR" altLang="en-US" dirty="0"/>
              <a:t>동일한 데이터 셋으로</a:t>
            </a:r>
            <a:r>
              <a:rPr lang="en-US" altLang="ko-KR" dirty="0"/>
              <a:t> 3 epoch</a:t>
            </a:r>
            <a:r>
              <a:rPr lang="ko-KR" altLang="en-US" dirty="0"/>
              <a:t>를 추가로 학습하였다</a:t>
            </a:r>
            <a:r>
              <a:rPr lang="en-US" altLang="ko-KR" dirty="0"/>
              <a:t>. </a:t>
            </a:r>
          </a:p>
          <a:p>
            <a:r>
              <a:rPr lang="ko-KR" altLang="en-US" dirty="0"/>
              <a:t>이미지의 클래스는 숫자</a:t>
            </a:r>
            <a:r>
              <a:rPr lang="en-US" altLang="ko-KR" dirty="0"/>
              <a:t>-</a:t>
            </a:r>
            <a:r>
              <a:rPr lang="ko-KR" altLang="en-US" dirty="0"/>
              <a:t>모양으로 구성되어 있다</a:t>
            </a:r>
            <a:r>
              <a:rPr lang="en-US" altLang="ko-KR" dirty="0"/>
              <a:t>. </a:t>
            </a:r>
          </a:p>
          <a:p>
            <a:endParaRPr lang="en-US" altLang="ko-KR" dirty="0"/>
          </a:p>
          <a:p>
            <a:r>
              <a:rPr lang="ko-KR" altLang="en-US" dirty="0"/>
              <a:t>학습을 위해서 사용한 파라미터는 다음과 같다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14</a:t>
            </a:fld>
            <a:endParaRPr lang="ko-KR" altLang="en-US"/>
          </a:p>
        </p:txBody>
      </p:sp>
    </p:spTree>
    <p:extLst>
      <p:ext uri="{BB962C8B-B14F-4D97-AF65-F5344CB8AC3E}">
        <p14:creationId xmlns:p14="http://schemas.microsoft.com/office/powerpoint/2010/main" val="198783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As can be seen from the train results, adding 3 additional epochs resulted in overfitting, causing an increase in loss rather than improved performance.</a:t>
            </a:r>
          </a:p>
          <a:p>
            <a:endParaRPr lang="en-US" altLang="ko-KR" dirty="0"/>
          </a:p>
          <a:p>
            <a:endParaRPr lang="en-US" altLang="ko-KR" dirty="0"/>
          </a:p>
          <a:p>
            <a:r>
              <a:rPr lang="en-US" altLang="ko-KR" dirty="0"/>
              <a:t>Train result</a:t>
            </a:r>
            <a:r>
              <a:rPr lang="ko-KR" altLang="en-US" dirty="0"/>
              <a:t>를 보면 알 수 있듯</a:t>
            </a:r>
            <a:r>
              <a:rPr lang="en-US" altLang="ko-KR" dirty="0"/>
              <a:t>, 3 epoch</a:t>
            </a:r>
            <a:r>
              <a:rPr lang="ko-KR" altLang="en-US" dirty="0"/>
              <a:t>를 추가로 학습하였을 때 성능 감소보다 </a:t>
            </a:r>
            <a:r>
              <a:rPr lang="en-US" altLang="ko-KR" dirty="0"/>
              <a:t>overfitting</a:t>
            </a:r>
            <a:r>
              <a:rPr lang="ko-KR" altLang="en-US" dirty="0"/>
              <a:t>으로 인해 </a:t>
            </a:r>
            <a:r>
              <a:rPr lang="en-US" altLang="ko-KR" dirty="0"/>
              <a:t>loss</a:t>
            </a:r>
            <a:r>
              <a:rPr lang="ko-KR" altLang="en-US" dirty="0"/>
              <a:t>가 발생하였다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15</a:t>
            </a:fld>
            <a:endParaRPr lang="ko-KR" altLang="en-US"/>
          </a:p>
        </p:txBody>
      </p:sp>
    </p:spTree>
    <p:extLst>
      <p:ext uri="{BB962C8B-B14F-4D97-AF65-F5344CB8AC3E}">
        <p14:creationId xmlns:p14="http://schemas.microsoft.com/office/powerpoint/2010/main" val="4030553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However, although overfitting occurred, it was sufficient to draw meaningful results. This photo can be tested by running the file in the corresponding path of the repository.</a:t>
            </a:r>
          </a:p>
          <a:p>
            <a:endParaRPr lang="en-US" altLang="ko-KR" dirty="0"/>
          </a:p>
          <a:p>
            <a:r>
              <a:rPr lang="ko-KR" altLang="en-US" dirty="0"/>
              <a:t>하지만 </a:t>
            </a:r>
            <a:r>
              <a:rPr lang="en-US" altLang="ko-KR" dirty="0"/>
              <a:t>overfitting</a:t>
            </a:r>
            <a:r>
              <a:rPr lang="ko-KR" altLang="en-US" dirty="0"/>
              <a:t>이 발생하였으나</a:t>
            </a:r>
            <a:r>
              <a:rPr lang="en-US" altLang="ko-KR" dirty="0"/>
              <a:t>, </a:t>
            </a:r>
            <a:r>
              <a:rPr lang="ko-KR" altLang="en-US" dirty="0"/>
              <a:t>유의미한 결과를 내리기에 충분하였다</a:t>
            </a:r>
            <a:r>
              <a:rPr lang="en-US" altLang="ko-KR" dirty="0"/>
              <a:t>. </a:t>
            </a:r>
          </a:p>
          <a:p>
            <a:r>
              <a:rPr lang="ko-KR" altLang="en-US" dirty="0"/>
              <a:t>해당 사진은</a:t>
            </a:r>
            <a:r>
              <a:rPr lang="en-US" altLang="ko-KR" dirty="0"/>
              <a:t>, </a:t>
            </a:r>
            <a:r>
              <a:rPr lang="ko-KR" altLang="en-US" dirty="0" err="1"/>
              <a:t>레포지토리의</a:t>
            </a:r>
            <a:r>
              <a:rPr lang="ko-KR" altLang="en-US" dirty="0"/>
              <a:t> 해당 경로에 있는 파일을 실행하여 테스트할 수 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16</a:t>
            </a:fld>
            <a:endParaRPr lang="ko-KR" altLang="en-US"/>
          </a:p>
        </p:txBody>
      </p:sp>
    </p:spTree>
    <p:extLst>
      <p:ext uri="{BB962C8B-B14F-4D97-AF65-F5344CB8AC3E}">
        <p14:creationId xmlns:p14="http://schemas.microsoft.com/office/powerpoint/2010/main" val="2396634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Now that we can distinguish the cards in the image, we need to differentiate between the dealer's cards and the player's cards.</a:t>
            </a:r>
          </a:p>
          <a:p>
            <a:r>
              <a:rPr lang="en-US" altLang="ko-KR" dirty="0"/>
              <a:t>Therefore, some form of clustering is required.</a:t>
            </a:r>
          </a:p>
          <a:p>
            <a:endParaRPr lang="en-US" altLang="ko-KR" dirty="0"/>
          </a:p>
          <a:p>
            <a:endParaRPr lang="en-US" altLang="ko-KR" dirty="0"/>
          </a:p>
          <a:p>
            <a:r>
              <a:rPr lang="ko-KR" altLang="en-US" dirty="0"/>
              <a:t>그렇다면</a:t>
            </a:r>
            <a:r>
              <a:rPr lang="en-US" altLang="ko-KR" dirty="0"/>
              <a:t>, </a:t>
            </a:r>
            <a:r>
              <a:rPr lang="ko-KR" altLang="en-US" dirty="0"/>
              <a:t>이미지에서 카드를 구분할 수 있게 되었으므로</a:t>
            </a:r>
            <a:r>
              <a:rPr lang="en-US" altLang="ko-KR" dirty="0"/>
              <a:t>, </a:t>
            </a:r>
            <a:r>
              <a:rPr lang="ko-KR" altLang="en-US" dirty="0"/>
              <a:t>딜러의 카드와 플레이어의 카드를 구분할 수 있도록 </a:t>
            </a:r>
            <a:r>
              <a:rPr lang="ko-KR" altLang="en-US" dirty="0" err="1"/>
              <a:t>해야한다</a:t>
            </a:r>
            <a:r>
              <a:rPr lang="en-US" altLang="ko-KR" dirty="0"/>
              <a:t>. </a:t>
            </a:r>
          </a:p>
          <a:p>
            <a:endParaRPr lang="en-US" altLang="ko-KR" dirty="0"/>
          </a:p>
          <a:p>
            <a:r>
              <a:rPr lang="ko-KR" altLang="en-US" dirty="0"/>
              <a:t>따라서</a:t>
            </a:r>
            <a:r>
              <a:rPr lang="en-US" altLang="ko-KR" dirty="0"/>
              <a:t>, </a:t>
            </a:r>
            <a:r>
              <a:rPr lang="ko-KR" altLang="en-US" dirty="0"/>
              <a:t>일종의 군집화가 필요하다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17</a:t>
            </a:fld>
            <a:endParaRPr lang="ko-KR" altLang="en-US"/>
          </a:p>
        </p:txBody>
      </p:sp>
    </p:spTree>
    <p:extLst>
      <p:ext uri="{BB962C8B-B14F-4D97-AF65-F5344CB8AC3E}">
        <p14:creationId xmlns:p14="http://schemas.microsoft.com/office/powerpoint/2010/main" val="961564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the clustering algorithm, an AI model such as K-means can be used, but in this project, clustering was performed based on a threshold. Therefore, if two objects exist within a specific threshold, they are included in one cluster.</a:t>
            </a:r>
          </a:p>
          <a:p>
            <a:endParaRPr lang="en-US" altLang="ko-KR" dirty="0"/>
          </a:p>
          <a:p>
            <a:endParaRPr lang="en-US" altLang="ko-KR" dirty="0"/>
          </a:p>
          <a:p>
            <a:r>
              <a:rPr lang="ko-KR" altLang="en-US" dirty="0"/>
              <a:t>군집화 알고리즘의 경우</a:t>
            </a:r>
            <a:r>
              <a:rPr lang="en-US" altLang="ko-KR" dirty="0"/>
              <a:t>,</a:t>
            </a:r>
            <a:r>
              <a:rPr lang="ko-KR" altLang="en-US" dirty="0"/>
              <a:t> </a:t>
            </a:r>
            <a:r>
              <a:rPr lang="en-US" altLang="ko-KR" dirty="0"/>
              <a:t>K-mean</a:t>
            </a:r>
            <a:r>
              <a:rPr lang="ko-KR" altLang="en-US" dirty="0"/>
              <a:t>와 같은 </a:t>
            </a:r>
            <a:r>
              <a:rPr lang="en-US" altLang="ko-KR" dirty="0"/>
              <a:t>AI </a:t>
            </a:r>
            <a:r>
              <a:rPr lang="ko-KR" altLang="en-US" dirty="0"/>
              <a:t>모델을 사용할 수 있으나</a:t>
            </a:r>
            <a:r>
              <a:rPr lang="en-US" altLang="ko-KR" dirty="0"/>
              <a:t>, </a:t>
            </a:r>
            <a:r>
              <a:rPr lang="ko-KR" altLang="en-US" dirty="0"/>
              <a:t>해당 프로젝트에서는 임계치에 따른 군집화를 진행하였다</a:t>
            </a:r>
            <a:r>
              <a:rPr lang="en-US" altLang="ko-KR" dirty="0"/>
              <a:t>. </a:t>
            </a:r>
          </a:p>
          <a:p>
            <a:r>
              <a:rPr lang="ko-KR" altLang="en-US" dirty="0"/>
              <a:t>따라서</a:t>
            </a:r>
            <a:r>
              <a:rPr lang="en-US" altLang="ko-KR" dirty="0"/>
              <a:t>, </a:t>
            </a:r>
            <a:r>
              <a:rPr lang="ko-KR" altLang="en-US" dirty="0"/>
              <a:t>특정한 임계치 내에 두 개의 객체가 존재하는 경우</a:t>
            </a:r>
            <a:r>
              <a:rPr lang="en-US" altLang="ko-KR" dirty="0"/>
              <a:t>, </a:t>
            </a:r>
            <a:r>
              <a:rPr lang="ko-KR" altLang="en-US" dirty="0"/>
              <a:t>하나의 군집에 포함하도록 한다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18</a:t>
            </a:fld>
            <a:endParaRPr lang="ko-KR" altLang="en-US"/>
          </a:p>
        </p:txBody>
      </p:sp>
    </p:spTree>
    <p:extLst>
      <p:ext uri="{BB962C8B-B14F-4D97-AF65-F5344CB8AC3E}">
        <p14:creationId xmlns:p14="http://schemas.microsoft.com/office/powerpoint/2010/main" val="3333462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Based on the clustered information, the </a:t>
            </a:r>
            <a:r>
              <a:rPr lang="en-US" altLang="ko-KR" dirty="0" err="1"/>
              <a:t>get_recommended_action</a:t>
            </a:r>
            <a:r>
              <a:rPr lang="en-US" altLang="ko-KR" dirty="0"/>
              <a:t> function returns the appropriate action. The lookup table is implemented as a string matrix, allowing the mentioned function to quickly access the table and provide the recommended action.</a:t>
            </a:r>
          </a:p>
          <a:p>
            <a:endParaRPr lang="en-US" altLang="ko-KR" dirty="0"/>
          </a:p>
          <a:p>
            <a:r>
              <a:rPr lang="ko-KR" altLang="en-US" dirty="0"/>
              <a:t>이렇게 </a:t>
            </a:r>
            <a:r>
              <a:rPr lang="ko-KR" altLang="en-US" dirty="0" err="1"/>
              <a:t>군집화된</a:t>
            </a:r>
            <a:r>
              <a:rPr lang="ko-KR" altLang="en-US" dirty="0"/>
              <a:t> 정보를 바탕으로</a:t>
            </a:r>
            <a:r>
              <a:rPr lang="en-US" altLang="ko-KR" dirty="0"/>
              <a:t>, </a:t>
            </a:r>
            <a:r>
              <a:rPr lang="en-US" altLang="ko-KR" dirty="0" err="1"/>
              <a:t>get_recommended_action</a:t>
            </a:r>
            <a:r>
              <a:rPr lang="en-US" altLang="ko-KR" dirty="0"/>
              <a:t> </a:t>
            </a:r>
            <a:r>
              <a:rPr lang="ko-KR" altLang="en-US" dirty="0"/>
              <a:t>함수를 통해서 적절한 행동을 반환하게 된다</a:t>
            </a:r>
            <a:r>
              <a:rPr lang="en-US" altLang="ko-KR" dirty="0"/>
              <a:t>. </a:t>
            </a:r>
          </a:p>
          <a:p>
            <a:r>
              <a:rPr lang="en-US" altLang="ko-KR" dirty="0"/>
              <a:t>Lookup table</a:t>
            </a:r>
            <a:r>
              <a:rPr lang="ko-KR" altLang="en-US" dirty="0"/>
              <a:t>을 문자열 행렬로 구현하여</a:t>
            </a:r>
            <a:r>
              <a:rPr lang="en-US" altLang="ko-KR" dirty="0"/>
              <a:t>, </a:t>
            </a:r>
            <a:r>
              <a:rPr lang="ko-KR" altLang="en-US" dirty="0"/>
              <a:t>앞서 언급한 함수에서 빠르게 </a:t>
            </a:r>
            <a:r>
              <a:rPr lang="en-US" altLang="ko-KR" dirty="0"/>
              <a:t>table</a:t>
            </a:r>
            <a:r>
              <a:rPr lang="ko-KR" altLang="en-US" dirty="0"/>
              <a:t>에 접근하여 </a:t>
            </a:r>
            <a:r>
              <a:rPr lang="en-US" altLang="ko-KR" dirty="0"/>
              <a:t>recommended action</a:t>
            </a:r>
            <a:r>
              <a:rPr lang="ko-KR" altLang="en-US" dirty="0"/>
              <a:t>을 제공할 수 있게 하였다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19</a:t>
            </a:fld>
            <a:endParaRPr lang="ko-KR" altLang="en-US"/>
          </a:p>
        </p:txBody>
      </p:sp>
    </p:spTree>
    <p:extLst>
      <p:ext uri="{BB962C8B-B14F-4D97-AF65-F5344CB8AC3E}">
        <p14:creationId xmlns:p14="http://schemas.microsoft.com/office/powerpoint/2010/main" val="328782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r>
              <a:rPr lang="en-US" altLang="ko-KR" dirty="0"/>
              <a:t>Have you ever played card games with friends? Playing familiar card games is enjoyable, but if someone suggests a new card game, it can be difficult to adapt to and memorize the new rules. Properly understanding and enjoying a card game requires practice. However, as mentioned earlier, suddenly trying out a card game can be challenging.</a:t>
            </a:r>
          </a:p>
          <a:p>
            <a:r>
              <a:rPr lang="en-US" altLang="ko-KR" dirty="0"/>
              <a:t>Therefore, to play card games, some form of assistance is needed.</a:t>
            </a:r>
          </a:p>
          <a:p>
            <a:endParaRPr lang="en-US" altLang="ko-KR" dirty="0"/>
          </a:p>
          <a:p>
            <a:r>
              <a:rPr lang="ko-KR" altLang="en-US" dirty="0"/>
              <a:t>혹시 친구들과 카드 게임을 </a:t>
            </a:r>
            <a:r>
              <a:rPr lang="ko-KR" altLang="en-US" dirty="0" err="1"/>
              <a:t>해보신적이</a:t>
            </a:r>
            <a:r>
              <a:rPr lang="ko-KR" altLang="en-US" dirty="0"/>
              <a:t> 있나요</a:t>
            </a:r>
            <a:r>
              <a:rPr lang="en-US" altLang="ko-KR" dirty="0"/>
              <a:t>? </a:t>
            </a:r>
          </a:p>
          <a:p>
            <a:r>
              <a:rPr lang="ko-KR" altLang="en-US" dirty="0"/>
              <a:t>익숙한 카드 게임을 하는 것을 즐겁지만</a:t>
            </a:r>
            <a:r>
              <a:rPr lang="en-US" altLang="ko-KR" dirty="0"/>
              <a:t>, </a:t>
            </a:r>
            <a:r>
              <a:rPr lang="ko-KR" altLang="en-US" dirty="0"/>
              <a:t>만약 누군가 새로운 카드 게임을 제안한다면</a:t>
            </a:r>
            <a:r>
              <a:rPr lang="en-US" altLang="ko-KR" dirty="0"/>
              <a:t> </a:t>
            </a:r>
            <a:r>
              <a:rPr lang="ko-KR" altLang="en-US" dirty="0"/>
              <a:t>새로운 규칙에 적응하고 외우는 것이 어렵습니다</a:t>
            </a:r>
            <a:r>
              <a:rPr lang="en-US" altLang="ko-KR" dirty="0"/>
              <a:t>. </a:t>
            </a:r>
          </a:p>
          <a:p>
            <a:r>
              <a:rPr lang="ko-KR" altLang="en-US" dirty="0"/>
              <a:t>카드 게임을 제대로 이해하고 즐기기 위해서는 반드시</a:t>
            </a:r>
            <a:r>
              <a:rPr lang="en-US" altLang="ko-KR" dirty="0"/>
              <a:t>, </a:t>
            </a:r>
            <a:r>
              <a:rPr lang="ko-KR" altLang="en-US" dirty="0"/>
              <a:t>연습이 필요합니다</a:t>
            </a:r>
            <a:r>
              <a:rPr lang="en-US" altLang="ko-KR" dirty="0"/>
              <a:t>. </a:t>
            </a:r>
            <a:r>
              <a:rPr lang="ko-KR" altLang="en-US" dirty="0"/>
              <a:t>하지만 앞서 언급한 상황처럼 카드 게임을 갑자기 시도하기에는 어려움이 존재합니다</a:t>
            </a:r>
            <a:r>
              <a:rPr lang="en-US" altLang="ko-KR" dirty="0"/>
              <a:t>. </a:t>
            </a:r>
          </a:p>
          <a:p>
            <a:endParaRPr lang="en-US" altLang="ko-KR" dirty="0"/>
          </a:p>
          <a:p>
            <a:r>
              <a:rPr lang="ko-KR" altLang="en-US" dirty="0"/>
              <a:t>따라서</a:t>
            </a:r>
            <a:r>
              <a:rPr lang="en-US" altLang="ko-KR" dirty="0"/>
              <a:t>, </a:t>
            </a:r>
            <a:r>
              <a:rPr lang="ko-KR" altLang="en-US" dirty="0"/>
              <a:t>카드 게임을 하기 위해서는 일종의 도움이 필요합니다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2</a:t>
            </a:fld>
            <a:endParaRPr lang="ko-KR" altLang="en-US"/>
          </a:p>
        </p:txBody>
      </p:sp>
    </p:spTree>
    <p:extLst>
      <p:ext uri="{BB962C8B-B14F-4D97-AF65-F5344CB8AC3E}">
        <p14:creationId xmlns:p14="http://schemas.microsoft.com/office/powerpoint/2010/main" val="2415560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20</a:t>
            </a:fld>
            <a:endParaRPr lang="ko-KR" altLang="en-US"/>
          </a:p>
        </p:txBody>
      </p:sp>
    </p:spTree>
    <p:extLst>
      <p:ext uri="{BB962C8B-B14F-4D97-AF65-F5344CB8AC3E}">
        <p14:creationId xmlns:p14="http://schemas.microsoft.com/office/powerpoint/2010/main" val="3448639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objective of this project was straightforward: to assist players in card games by recommending optimal actions. However, enhancing the quality of these recommendations proved to be a significant challenge. The core of the issue lies in how we cluster the cards.</a:t>
            </a:r>
          </a:p>
          <a:p>
            <a:r>
              <a:rPr lang="en-US" altLang="ko-KR" dirty="0"/>
              <a:t>To provide accurate recommendations, our system relies on properly distinguishing between different cards on the table. This is where clustering comes into play. We used a deterministic threshold clustering method. While this method is simple and efficient, it has limitations. Specifically, it struggles when the positions of the cards are disorganized.</a:t>
            </a:r>
          </a:p>
          <a:p>
            <a:r>
              <a:rPr lang="en-US" altLang="ko-KR" dirty="0"/>
              <a:t>In practice, if the cards are neatly arranged, the clustering works well. But in real-world scenarios where cards might be scattered or overlapping, this method cannot reliably separate them. This limitation directly impacts the quality of the recommendations our system can provide.</a:t>
            </a:r>
          </a:p>
          <a:p>
            <a:r>
              <a:rPr lang="en-US" altLang="ko-KR" dirty="0"/>
              <a:t>In conclusion, the quality of card clustering is crucial. The better we can cluster the cards, the more accurate and useful our recommendations will be. Therefore, improving the clustering algorithm is essential for enhancing the overall effectiveness of our recommendation system.</a:t>
            </a:r>
          </a:p>
          <a:p>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21</a:t>
            </a:fld>
            <a:endParaRPr lang="ko-KR" altLang="en-US"/>
          </a:p>
        </p:txBody>
      </p:sp>
    </p:spTree>
    <p:extLst>
      <p:ext uri="{BB962C8B-B14F-4D97-AF65-F5344CB8AC3E}">
        <p14:creationId xmlns:p14="http://schemas.microsoft.com/office/powerpoint/2010/main" val="208723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While developing our system, we encountered significant challenges with the object detection model occasionally confusing the cards. To address this, we employed various techniques including data augmentation and image binarization. Despite these efforts, improving the model's performance remained difficult.</a:t>
            </a:r>
          </a:p>
          <a:p>
            <a:r>
              <a:rPr lang="en-US" altLang="ko-KR" dirty="0"/>
              <a:t>A crucial factor influencing our results was the quality of the video input. Variations in video quality introduced inconsistencies in detection accuracy. To mitigate this, it's essential to position the camera steadily to ensure a clear and consistent video feed.</a:t>
            </a:r>
          </a:p>
          <a:p>
            <a:r>
              <a:rPr lang="en-US" altLang="ko-KR" dirty="0"/>
              <a:t>By stabilizing the camera and ensuring high-quality video input, we can significantly improve the accuracy of card detection. This allows us to achieve the intended results of providing accurate recommendations based on the detected cards.</a:t>
            </a:r>
          </a:p>
          <a:p>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22</a:t>
            </a:fld>
            <a:endParaRPr lang="ko-KR" altLang="en-US"/>
          </a:p>
        </p:txBody>
      </p:sp>
    </p:spTree>
    <p:extLst>
      <p:ext uri="{BB962C8B-B14F-4D97-AF65-F5344CB8AC3E}">
        <p14:creationId xmlns:p14="http://schemas.microsoft.com/office/powerpoint/2010/main" val="260801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Since it is difficult to receive such assistance from friends every time, I thought about implementing an application that allows one to practice and play alone. To do this, the application must be able to understand the state of the card game. It is very inconvenient to manually input the values to understand the state of the card game. Therefore, by using an object detection model called YOLOv8, we can read the card game board.</a:t>
            </a:r>
          </a:p>
          <a:p>
            <a:r>
              <a:rPr lang="en-US" altLang="ko-KR" dirty="0"/>
              <a:t>After reading the information, we need an algorithm to assist the user by suggesting what actions to take. This can be implemented using decisive algorithms or AI, among other methods.</a:t>
            </a:r>
          </a:p>
          <a:p>
            <a:endParaRPr lang="en-US" altLang="ko-KR" dirty="0"/>
          </a:p>
          <a:p>
            <a:endParaRPr lang="en-US" altLang="ko-KR" dirty="0"/>
          </a:p>
          <a:p>
            <a:r>
              <a:rPr lang="ko-KR" altLang="en-US" dirty="0"/>
              <a:t>이러한 도움을 매번 친구들에게 받기 어려우므로</a:t>
            </a:r>
            <a:r>
              <a:rPr lang="en-US" altLang="ko-KR" dirty="0"/>
              <a:t>, </a:t>
            </a:r>
            <a:r>
              <a:rPr lang="ko-KR" altLang="en-US" dirty="0"/>
              <a:t>혼자서 연습하고 플레이 할 수 있도록 어플리케이션을 구현하면 </a:t>
            </a:r>
            <a:r>
              <a:rPr lang="ko-KR" altLang="en-US" dirty="0" err="1"/>
              <a:t>어떨까라는</a:t>
            </a:r>
            <a:r>
              <a:rPr lang="ko-KR" altLang="en-US" dirty="0"/>
              <a:t> 생각을 하였습니다</a:t>
            </a:r>
            <a:r>
              <a:rPr lang="en-US" altLang="ko-KR" dirty="0"/>
              <a:t>. </a:t>
            </a:r>
          </a:p>
          <a:p>
            <a:r>
              <a:rPr lang="ko-KR" altLang="en-US" dirty="0"/>
              <a:t>이에</a:t>
            </a:r>
            <a:r>
              <a:rPr lang="en-US" altLang="ko-KR" dirty="0"/>
              <a:t>, </a:t>
            </a:r>
            <a:r>
              <a:rPr lang="ko-KR" altLang="en-US" dirty="0"/>
              <a:t>카드 게임을 진행하면서</a:t>
            </a:r>
            <a:r>
              <a:rPr lang="en-US" altLang="ko-KR" dirty="0"/>
              <a:t> </a:t>
            </a:r>
            <a:r>
              <a:rPr lang="ko-KR" altLang="en-US" dirty="0"/>
              <a:t>어플리케이션이 도움을 주기 위해서는 카드 게임의 상황을 파악할 수 있어야 합니다</a:t>
            </a:r>
            <a:r>
              <a:rPr lang="en-US" altLang="ko-KR" dirty="0"/>
              <a:t>. </a:t>
            </a:r>
          </a:p>
          <a:p>
            <a:r>
              <a:rPr lang="ko-KR" altLang="en-US" dirty="0"/>
              <a:t>카드 게임의 상황을 파악하기 위해서</a:t>
            </a:r>
            <a:r>
              <a:rPr lang="en-US" altLang="ko-KR" dirty="0"/>
              <a:t>, </a:t>
            </a:r>
            <a:r>
              <a:rPr lang="ko-KR" altLang="en-US" dirty="0"/>
              <a:t>우리가 일일이 값을 입력하는 방식은 매우 불편합니다</a:t>
            </a:r>
            <a:r>
              <a:rPr lang="en-US" altLang="ko-KR" dirty="0"/>
              <a:t>. </a:t>
            </a:r>
          </a:p>
          <a:p>
            <a:r>
              <a:rPr lang="ko-KR" altLang="en-US" dirty="0"/>
              <a:t>그래서 </a:t>
            </a:r>
            <a:r>
              <a:rPr lang="en-US" altLang="ko-KR" dirty="0"/>
              <a:t>YOLOv8</a:t>
            </a:r>
            <a:r>
              <a:rPr lang="ko-KR" altLang="en-US" dirty="0"/>
              <a:t>이라는 객체 탐지 모델을 이용하여</a:t>
            </a:r>
            <a:r>
              <a:rPr lang="en-US" altLang="ko-KR" dirty="0"/>
              <a:t>, </a:t>
            </a:r>
            <a:r>
              <a:rPr lang="ko-KR" altLang="en-US" dirty="0"/>
              <a:t>카드 게임 판을 읽어 들일 수 있도록 합니다</a:t>
            </a:r>
            <a:r>
              <a:rPr lang="en-US" altLang="ko-KR" dirty="0"/>
              <a:t>. </a:t>
            </a:r>
          </a:p>
          <a:p>
            <a:endParaRPr lang="en-US" altLang="ko-KR" dirty="0"/>
          </a:p>
          <a:p>
            <a:r>
              <a:rPr lang="ko-KR" altLang="en-US" dirty="0"/>
              <a:t>그리고 나서</a:t>
            </a:r>
            <a:r>
              <a:rPr lang="en-US" altLang="ko-KR" dirty="0"/>
              <a:t>, </a:t>
            </a:r>
            <a:r>
              <a:rPr lang="ko-KR" altLang="en-US" dirty="0" err="1"/>
              <a:t>읽어들인</a:t>
            </a:r>
            <a:r>
              <a:rPr lang="ko-KR" altLang="en-US" dirty="0"/>
              <a:t> 정보들을 토대로</a:t>
            </a:r>
            <a:r>
              <a:rPr lang="en-US" altLang="ko-KR" dirty="0"/>
              <a:t>, </a:t>
            </a:r>
            <a:r>
              <a:rPr lang="ko-KR" altLang="en-US" dirty="0"/>
              <a:t>사용자로 하여금 어떠한 행동을 취해야 하는지 알려주는 알고리즘을 통해 도움을 주어야 합니다</a:t>
            </a:r>
            <a:r>
              <a:rPr lang="en-US" altLang="ko-KR" dirty="0"/>
              <a:t>. </a:t>
            </a:r>
          </a:p>
          <a:p>
            <a:r>
              <a:rPr lang="ko-KR" altLang="en-US" dirty="0"/>
              <a:t>이를 구현하기 위해서 결정적인 알고리즘 혹은 </a:t>
            </a:r>
            <a:r>
              <a:rPr lang="en-US" altLang="ko-KR" dirty="0"/>
              <a:t>AI </a:t>
            </a:r>
            <a:r>
              <a:rPr lang="ko-KR" altLang="en-US" dirty="0"/>
              <a:t>등을 이용하여 구현할 수 있습니다</a:t>
            </a:r>
            <a:r>
              <a:rPr lang="en-US" altLang="ko-KR" dirty="0"/>
              <a:t>. </a:t>
            </a:r>
          </a:p>
          <a:p>
            <a:endParaRPr lang="en-US" altLang="ko-KR"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3</a:t>
            </a:fld>
            <a:endParaRPr lang="ko-KR" altLang="en-US"/>
          </a:p>
        </p:txBody>
      </p:sp>
    </p:spTree>
    <p:extLst>
      <p:ext uri="{BB962C8B-B14F-4D97-AF65-F5344CB8AC3E}">
        <p14:creationId xmlns:p14="http://schemas.microsoft.com/office/powerpoint/2010/main" val="315841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r>
              <a:rPr lang="en-US" altLang="ko-KR" dirty="0"/>
              <a:t>Therefore, we can provide assistance in real-world card games through object detection and recommendation algorithms.</a:t>
            </a:r>
          </a:p>
          <a:p>
            <a:r>
              <a:rPr lang="en-US" altLang="ko-KR" dirty="0"/>
              <a:t>Among various card games, we aim to demonstrate that assistance can be provided through the implementation of object detection and recommendation algorithms based on the card game Blackjack.</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따라서</a:t>
            </a:r>
            <a:r>
              <a:rPr lang="en-US" altLang="ko-KR" dirty="0"/>
              <a:t>, </a:t>
            </a:r>
            <a:r>
              <a:rPr lang="ko-KR" altLang="en-US" dirty="0"/>
              <a:t>우리는 실제 세계 카드 게임에서 객체 탐지와 추천 알고리즘을 통해 </a:t>
            </a:r>
            <a:r>
              <a:rPr lang="en-US" altLang="ko-KR" dirty="0"/>
              <a:t>Assistance</a:t>
            </a:r>
            <a:r>
              <a:rPr lang="ko-KR" altLang="en-US" dirty="0"/>
              <a:t>를 제공할  수 있다</a:t>
            </a:r>
            <a:r>
              <a:rPr lang="en-US" altLang="ko-KR" dirty="0"/>
              <a:t>.  </a:t>
            </a:r>
            <a:endParaRPr lang="ko-KR" altLang="en-US" dirty="0"/>
          </a:p>
          <a:p>
            <a:endParaRPr lang="en-US" altLang="ko-KR" dirty="0"/>
          </a:p>
          <a:p>
            <a:r>
              <a:rPr lang="ko-KR" altLang="en-US" dirty="0"/>
              <a:t>다양한 카드 게임 중에서</a:t>
            </a:r>
            <a:r>
              <a:rPr lang="en-US" altLang="ko-KR" dirty="0"/>
              <a:t>, Blackjack</a:t>
            </a:r>
            <a:r>
              <a:rPr lang="ko-KR" altLang="en-US" dirty="0"/>
              <a:t>이라는 카드 게임을 바탕으로 객체 탐지와 추천 알고리즘의 구현을 통해서</a:t>
            </a:r>
            <a:r>
              <a:rPr lang="en-US" altLang="ko-KR" dirty="0"/>
              <a:t>, Assistance</a:t>
            </a:r>
            <a:r>
              <a:rPr lang="ko-KR" altLang="en-US" dirty="0"/>
              <a:t>를 줄 수 있었음을 보여주고자 한다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4</a:t>
            </a:fld>
            <a:endParaRPr lang="ko-KR" altLang="en-US"/>
          </a:p>
        </p:txBody>
      </p:sp>
    </p:spTree>
    <p:extLst>
      <p:ext uri="{BB962C8B-B14F-4D97-AF65-F5344CB8AC3E}">
        <p14:creationId xmlns:p14="http://schemas.microsoft.com/office/powerpoint/2010/main" val="312487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Blackjack is a simple card game where you win by having a hand that is greater than the dealer's hand without exceeding 21. Essentially, Blackjack can be played using playing cards.</a:t>
            </a:r>
          </a:p>
          <a:p>
            <a:endParaRPr lang="en-US" altLang="ko-KR" dirty="0"/>
          </a:p>
          <a:p>
            <a:r>
              <a:rPr lang="en-US" altLang="ko-KR" dirty="0"/>
              <a:t>Blackjack</a:t>
            </a:r>
            <a:r>
              <a:rPr lang="ko-KR" altLang="en-US" dirty="0"/>
              <a:t>은 자신이 가지고 있는 카드 패가 딜러가 가지고 있는 패보다 많으면서 </a:t>
            </a:r>
            <a:r>
              <a:rPr lang="en-US" altLang="ko-KR" dirty="0"/>
              <a:t>21</a:t>
            </a:r>
            <a:r>
              <a:rPr lang="ko-KR" altLang="en-US" dirty="0"/>
              <a:t>을 넘지 않아야 승리할 수 있는 간단한 카드 게임</a:t>
            </a:r>
            <a:endParaRPr lang="en-US" altLang="ko-KR" dirty="0"/>
          </a:p>
          <a:p>
            <a:r>
              <a:rPr lang="ko-KR" altLang="en-US" dirty="0"/>
              <a:t>기본적으로 </a:t>
            </a:r>
            <a:r>
              <a:rPr lang="ko-KR" altLang="en-US" dirty="0" err="1"/>
              <a:t>블랙잭은</a:t>
            </a:r>
            <a:r>
              <a:rPr lang="ko-KR" altLang="en-US" dirty="0"/>
              <a:t> </a:t>
            </a:r>
            <a:r>
              <a:rPr lang="en-US" altLang="ko-KR" dirty="0"/>
              <a:t>Playing card</a:t>
            </a:r>
            <a:r>
              <a:rPr lang="ko-KR" altLang="en-US" dirty="0"/>
              <a:t>를 사용하여 게임할 수 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5</a:t>
            </a:fld>
            <a:endParaRPr lang="ko-KR" altLang="en-US"/>
          </a:p>
        </p:txBody>
      </p:sp>
    </p:spTree>
    <p:extLst>
      <p:ext uri="{BB962C8B-B14F-4D97-AF65-F5344CB8AC3E}">
        <p14:creationId xmlns:p14="http://schemas.microsoft.com/office/powerpoint/2010/main" val="337570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the game starts, both the dealer and the player receive two cards each, with the dealer revealing only one card. Based on the two cards they have, the player can choose to take actions such as Hit, Stand, or Split.</a:t>
            </a:r>
          </a:p>
          <a:p>
            <a:r>
              <a:rPr lang="en-US" altLang="ko-KR" dirty="0"/>
              <a:t>For instance, hitting means taking one more card. Standing means not taking any more cards and directly comparing with the dealer.</a:t>
            </a:r>
          </a:p>
          <a:p>
            <a:endParaRPr lang="en-US" altLang="ko-KR" dirty="0"/>
          </a:p>
          <a:p>
            <a:endParaRPr lang="en-US" altLang="ko-KR" dirty="0"/>
          </a:p>
          <a:p>
            <a:r>
              <a:rPr lang="ko-KR" altLang="en-US" dirty="0"/>
              <a:t>게임이 시작하면</a:t>
            </a:r>
            <a:r>
              <a:rPr lang="en-US" altLang="ko-KR" dirty="0"/>
              <a:t>, </a:t>
            </a:r>
            <a:r>
              <a:rPr lang="ko-KR" altLang="en-US" dirty="0"/>
              <a:t>딜러와 플레이어는 각각 카드 두 장을 받고 딜러는 한 장만 카드를 공개한다</a:t>
            </a:r>
            <a:r>
              <a:rPr lang="en-US" altLang="ko-KR" dirty="0"/>
              <a:t>. </a:t>
            </a:r>
          </a:p>
          <a:p>
            <a:r>
              <a:rPr lang="ko-KR" altLang="en-US" dirty="0"/>
              <a:t>플레이어는 가지고 있는 카드 두 장을 통해서 </a:t>
            </a:r>
            <a:r>
              <a:rPr lang="en-US" altLang="ko-KR" dirty="0"/>
              <a:t>Hit, Stand,</a:t>
            </a:r>
            <a:r>
              <a:rPr lang="ko-KR" altLang="en-US" dirty="0"/>
              <a:t> </a:t>
            </a:r>
            <a:r>
              <a:rPr lang="en-US" altLang="ko-KR" dirty="0"/>
              <a:t>Split </a:t>
            </a:r>
            <a:r>
              <a:rPr lang="ko-KR" altLang="en-US" dirty="0"/>
              <a:t>등의 행동을 취할 수 있다</a:t>
            </a:r>
            <a:r>
              <a:rPr lang="en-US" altLang="ko-KR" dirty="0"/>
              <a:t>. </a:t>
            </a:r>
          </a:p>
          <a:p>
            <a:r>
              <a:rPr lang="ko-KR" altLang="en-US" dirty="0"/>
              <a:t>대표적으로 설명하자면</a:t>
            </a:r>
            <a:r>
              <a:rPr lang="en-US" altLang="ko-KR" dirty="0"/>
              <a:t>, </a:t>
            </a:r>
            <a:r>
              <a:rPr lang="ko-KR" altLang="en-US" dirty="0" err="1"/>
              <a:t>힛을</a:t>
            </a:r>
            <a:r>
              <a:rPr lang="ko-KR" altLang="en-US" dirty="0"/>
              <a:t> 하는 경우</a:t>
            </a:r>
            <a:r>
              <a:rPr lang="en-US" altLang="ko-KR" dirty="0"/>
              <a:t>, </a:t>
            </a:r>
            <a:r>
              <a:rPr lang="ko-KR" altLang="en-US" dirty="0"/>
              <a:t>카드를 한 장 더 받는 것을 의미한다</a:t>
            </a:r>
            <a:r>
              <a:rPr lang="en-US" altLang="ko-KR" dirty="0"/>
              <a:t>.</a:t>
            </a:r>
          </a:p>
          <a:p>
            <a:r>
              <a:rPr lang="ko-KR" altLang="en-US" dirty="0"/>
              <a:t>스탠드는 카드를 받지 않고 딜러와 바로 비교한다</a:t>
            </a:r>
            <a:r>
              <a:rPr lang="en-US" altLang="ko-KR" dirty="0"/>
              <a:t>. </a:t>
            </a:r>
          </a:p>
          <a:p>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6</a:t>
            </a:fld>
            <a:endParaRPr lang="ko-KR" altLang="en-US"/>
          </a:p>
        </p:txBody>
      </p:sp>
    </p:spTree>
    <p:extLst>
      <p:ext uri="{BB962C8B-B14F-4D97-AF65-F5344CB8AC3E}">
        <p14:creationId xmlns:p14="http://schemas.microsoft.com/office/powerpoint/2010/main" val="274228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is a special rule here: the Ace can be considered as either 1 or 11. If the total value of the cards exceeds 21, the Ace is considered as 1; otherwise, it can be considered as 11.</a:t>
            </a:r>
          </a:p>
          <a:p>
            <a:endParaRPr lang="en-US" altLang="ko-KR" dirty="0"/>
          </a:p>
          <a:p>
            <a:r>
              <a:rPr lang="ko-KR" altLang="en-US" dirty="0"/>
              <a:t>여기서 특별한 </a:t>
            </a:r>
            <a:r>
              <a:rPr lang="en-US" altLang="ko-KR" dirty="0"/>
              <a:t>Rule</a:t>
            </a:r>
            <a:r>
              <a:rPr lang="ko-KR" altLang="en-US" dirty="0"/>
              <a:t>이 존재하는데</a:t>
            </a:r>
            <a:r>
              <a:rPr lang="en-US" altLang="ko-KR" dirty="0"/>
              <a:t>, Ace</a:t>
            </a:r>
            <a:r>
              <a:rPr lang="ko-KR" altLang="en-US" dirty="0"/>
              <a:t>는 </a:t>
            </a:r>
            <a:r>
              <a:rPr lang="en-US" altLang="ko-KR" dirty="0"/>
              <a:t>1 </a:t>
            </a:r>
            <a:r>
              <a:rPr lang="ko-KR" altLang="en-US" dirty="0"/>
              <a:t>혹은 </a:t>
            </a:r>
            <a:r>
              <a:rPr lang="en-US" altLang="ko-KR" dirty="0"/>
              <a:t>11</a:t>
            </a:r>
            <a:r>
              <a:rPr lang="ko-KR" altLang="en-US" dirty="0"/>
              <a:t>로 고려 될 수 있는데</a:t>
            </a:r>
            <a:r>
              <a:rPr lang="en-US" altLang="ko-KR" dirty="0"/>
              <a:t>, </a:t>
            </a:r>
            <a:r>
              <a:rPr lang="ko-KR" altLang="en-US" dirty="0"/>
              <a:t>만약 카드의 합이 </a:t>
            </a:r>
            <a:r>
              <a:rPr lang="en-US" altLang="ko-KR" dirty="0"/>
              <a:t>21</a:t>
            </a:r>
            <a:r>
              <a:rPr lang="ko-KR" altLang="en-US" dirty="0"/>
              <a:t>을 초과하면 </a:t>
            </a:r>
            <a:r>
              <a:rPr lang="en-US" altLang="ko-KR" dirty="0"/>
              <a:t>1, </a:t>
            </a:r>
            <a:r>
              <a:rPr lang="ko-KR" altLang="en-US" dirty="0"/>
              <a:t>그렇지 않은 경우 </a:t>
            </a:r>
            <a:r>
              <a:rPr lang="en-US" altLang="ko-KR" dirty="0"/>
              <a:t>11</a:t>
            </a:r>
            <a:r>
              <a:rPr lang="ko-KR" altLang="en-US" dirty="0"/>
              <a:t>로 고려할 수 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7</a:t>
            </a:fld>
            <a:endParaRPr lang="ko-KR" altLang="en-US"/>
          </a:p>
        </p:txBody>
      </p:sp>
    </p:spTree>
    <p:extLst>
      <p:ext uri="{BB962C8B-B14F-4D97-AF65-F5344CB8AC3E}">
        <p14:creationId xmlns:p14="http://schemas.microsoft.com/office/powerpoint/2010/main" val="2960344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this case, since the player's card is 21, it is calculated as 11 because it does not exceed.</a:t>
            </a:r>
          </a:p>
          <a:p>
            <a:endParaRPr lang="en-US" altLang="ko-KR" dirty="0"/>
          </a:p>
          <a:p>
            <a:r>
              <a:rPr lang="ko-KR" altLang="en-US" dirty="0"/>
              <a:t>이 경우</a:t>
            </a:r>
            <a:r>
              <a:rPr lang="en-US" altLang="ko-KR" dirty="0"/>
              <a:t>, Player</a:t>
            </a:r>
            <a:r>
              <a:rPr lang="ko-KR" altLang="en-US" dirty="0"/>
              <a:t>의 카드가 </a:t>
            </a:r>
            <a:r>
              <a:rPr lang="en-US" altLang="ko-KR" dirty="0"/>
              <a:t>21</a:t>
            </a:r>
            <a:r>
              <a:rPr lang="ko-KR" altLang="en-US" dirty="0"/>
              <a:t>이므로</a:t>
            </a:r>
            <a:r>
              <a:rPr lang="en-US" altLang="ko-KR" dirty="0"/>
              <a:t>, </a:t>
            </a:r>
            <a:r>
              <a:rPr lang="ko-KR" altLang="en-US" dirty="0"/>
              <a:t>초과하지 않아 </a:t>
            </a:r>
            <a:r>
              <a:rPr lang="en-US" altLang="ko-KR" dirty="0"/>
              <a:t>11</a:t>
            </a:r>
            <a:r>
              <a:rPr lang="ko-KR" altLang="en-US" dirty="0"/>
              <a:t>로 계산된다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8</a:t>
            </a:fld>
            <a:endParaRPr lang="ko-KR" altLang="en-US"/>
          </a:p>
        </p:txBody>
      </p:sp>
    </p:spTree>
    <p:extLst>
      <p:ext uri="{BB962C8B-B14F-4D97-AF65-F5344CB8AC3E}">
        <p14:creationId xmlns:p14="http://schemas.microsoft.com/office/powerpoint/2010/main" val="128816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In this case, before the Hit, the total is 17, which does not exceed 21, so the Ace is counted as 11. However, after the Hit, the total exceeds 21, so the Ace is counted as 1.</a:t>
            </a:r>
          </a:p>
          <a:p>
            <a:endParaRPr lang="en-US" altLang="ko-KR" dirty="0"/>
          </a:p>
          <a:p>
            <a:endParaRPr lang="en-US" altLang="ko-KR" dirty="0"/>
          </a:p>
          <a:p>
            <a:r>
              <a:rPr lang="ko-KR" altLang="en-US" dirty="0"/>
              <a:t>해당 경우</a:t>
            </a:r>
            <a:r>
              <a:rPr lang="en-US" altLang="ko-KR" dirty="0"/>
              <a:t>, Hit </a:t>
            </a:r>
            <a:r>
              <a:rPr lang="ko-KR" altLang="en-US" dirty="0"/>
              <a:t>이전에는 </a:t>
            </a:r>
            <a:r>
              <a:rPr lang="en-US" altLang="ko-KR" dirty="0"/>
              <a:t>17</a:t>
            </a:r>
            <a:r>
              <a:rPr lang="ko-KR" altLang="en-US" dirty="0"/>
              <a:t>로 </a:t>
            </a:r>
            <a:r>
              <a:rPr lang="en-US" altLang="ko-KR" dirty="0"/>
              <a:t>21</a:t>
            </a:r>
            <a:r>
              <a:rPr lang="ko-KR" altLang="en-US" dirty="0"/>
              <a:t>을 초과하지 않으므로 </a:t>
            </a:r>
            <a:r>
              <a:rPr lang="en-US" altLang="ko-KR" dirty="0"/>
              <a:t>Ace</a:t>
            </a:r>
            <a:r>
              <a:rPr lang="ko-KR" altLang="en-US" dirty="0"/>
              <a:t>를 </a:t>
            </a:r>
            <a:r>
              <a:rPr lang="en-US" altLang="ko-KR" dirty="0"/>
              <a:t>11</a:t>
            </a:r>
            <a:r>
              <a:rPr lang="ko-KR" altLang="en-US" dirty="0"/>
              <a:t>로 계산한다</a:t>
            </a:r>
            <a:r>
              <a:rPr lang="en-US" altLang="ko-KR" dirty="0"/>
              <a:t>. </a:t>
            </a:r>
            <a:r>
              <a:rPr lang="ko-KR" altLang="en-US" dirty="0"/>
              <a:t>하지만</a:t>
            </a:r>
            <a:r>
              <a:rPr lang="en-US" altLang="ko-KR" dirty="0"/>
              <a:t>, Hit</a:t>
            </a:r>
            <a:r>
              <a:rPr lang="ko-KR" altLang="en-US" dirty="0"/>
              <a:t> 이후에는 </a:t>
            </a:r>
            <a:r>
              <a:rPr lang="en-US" altLang="ko-KR" dirty="0"/>
              <a:t>21</a:t>
            </a:r>
            <a:r>
              <a:rPr lang="ko-KR" altLang="en-US" dirty="0"/>
              <a:t>을 초과하게 되므로 </a:t>
            </a:r>
            <a:r>
              <a:rPr lang="en-US" altLang="ko-KR" dirty="0"/>
              <a:t>1</a:t>
            </a:r>
            <a:r>
              <a:rPr lang="ko-KR" altLang="en-US" dirty="0"/>
              <a:t>로 고려한다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0D9F1BAB-7644-4AE5-B746-E7E0881DD057}" type="slidenum">
              <a:rPr lang="ko-KR" altLang="en-US" smtClean="0"/>
              <a:t>9</a:t>
            </a:fld>
            <a:endParaRPr lang="ko-KR" altLang="en-US"/>
          </a:p>
        </p:txBody>
      </p:sp>
    </p:spTree>
    <p:extLst>
      <p:ext uri="{BB962C8B-B14F-4D97-AF65-F5344CB8AC3E}">
        <p14:creationId xmlns:p14="http://schemas.microsoft.com/office/powerpoint/2010/main" val="42048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E277F5-7768-7CB7-E9E6-96DFB88C19C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F2DFAB6-4F2F-DB23-129F-F71B55095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509BDFA-B62C-F3AA-0760-065A4726262F}"/>
              </a:ext>
            </a:extLst>
          </p:cNvPr>
          <p:cNvSpPr>
            <a:spLocks noGrp="1"/>
          </p:cNvSpPr>
          <p:nvPr>
            <p:ph type="dt" sz="half" idx="10"/>
          </p:nvPr>
        </p:nvSpPr>
        <p:spPr/>
        <p:txBody>
          <a:bodyPr/>
          <a:lstStyle/>
          <a:p>
            <a:fld id="{A4B02AFE-8867-40F6-BBE6-19087DDFC834}" type="datetimeFigureOut">
              <a:rPr lang="ko-KR" altLang="en-US" smtClean="0"/>
              <a:t>2024-06-22</a:t>
            </a:fld>
            <a:endParaRPr lang="ko-KR" altLang="en-US"/>
          </a:p>
        </p:txBody>
      </p:sp>
      <p:sp>
        <p:nvSpPr>
          <p:cNvPr id="5" name="바닥글 개체 틀 4">
            <a:extLst>
              <a:ext uri="{FF2B5EF4-FFF2-40B4-BE49-F238E27FC236}">
                <a16:creationId xmlns:a16="http://schemas.microsoft.com/office/drawing/2014/main" id="{07C2213F-3F21-C7B3-553C-4F6822A1A7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D63136-FAB2-BCB2-2441-2F5F0875EA1C}"/>
              </a:ext>
            </a:extLst>
          </p:cNvPr>
          <p:cNvSpPr>
            <a:spLocks noGrp="1"/>
          </p:cNvSpPr>
          <p:nvPr>
            <p:ph type="sldNum" sz="quarter" idx="12"/>
          </p:nvPr>
        </p:nvSpPr>
        <p:spPr/>
        <p:txBody>
          <a:body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91746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AD8E9C-BA15-7A22-53D0-C7EE60F1F60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5FDF08E-B44C-2E49-FECC-3CAF1CA10C7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86D5E0A-E143-F212-77AD-860FB747FC7E}"/>
              </a:ext>
            </a:extLst>
          </p:cNvPr>
          <p:cNvSpPr>
            <a:spLocks noGrp="1"/>
          </p:cNvSpPr>
          <p:nvPr>
            <p:ph type="dt" sz="half" idx="10"/>
          </p:nvPr>
        </p:nvSpPr>
        <p:spPr/>
        <p:txBody>
          <a:bodyPr/>
          <a:lstStyle/>
          <a:p>
            <a:fld id="{A4B02AFE-8867-40F6-BBE6-19087DDFC834}" type="datetimeFigureOut">
              <a:rPr lang="ko-KR" altLang="en-US" smtClean="0"/>
              <a:t>2024-06-22</a:t>
            </a:fld>
            <a:endParaRPr lang="ko-KR" altLang="en-US"/>
          </a:p>
        </p:txBody>
      </p:sp>
      <p:sp>
        <p:nvSpPr>
          <p:cNvPr id="5" name="바닥글 개체 틀 4">
            <a:extLst>
              <a:ext uri="{FF2B5EF4-FFF2-40B4-BE49-F238E27FC236}">
                <a16:creationId xmlns:a16="http://schemas.microsoft.com/office/drawing/2014/main" id="{CCD16358-2C7A-8FD8-5A25-86400947DFB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2E3BA5A-320D-CBDB-522F-9467A5F400BD}"/>
              </a:ext>
            </a:extLst>
          </p:cNvPr>
          <p:cNvSpPr>
            <a:spLocks noGrp="1"/>
          </p:cNvSpPr>
          <p:nvPr>
            <p:ph type="sldNum" sz="quarter" idx="12"/>
          </p:nvPr>
        </p:nvSpPr>
        <p:spPr/>
        <p:txBody>
          <a:body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178416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0F31E32-9094-705B-79CD-7779014C7F7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8AFF3A4-FDD5-88F4-2F92-AFD31AE9EC3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DA5876-E852-E873-0CE7-86BF214010B4}"/>
              </a:ext>
            </a:extLst>
          </p:cNvPr>
          <p:cNvSpPr>
            <a:spLocks noGrp="1"/>
          </p:cNvSpPr>
          <p:nvPr>
            <p:ph type="dt" sz="half" idx="10"/>
          </p:nvPr>
        </p:nvSpPr>
        <p:spPr/>
        <p:txBody>
          <a:bodyPr/>
          <a:lstStyle/>
          <a:p>
            <a:fld id="{A4B02AFE-8867-40F6-BBE6-19087DDFC834}" type="datetimeFigureOut">
              <a:rPr lang="ko-KR" altLang="en-US" smtClean="0"/>
              <a:t>2024-06-22</a:t>
            </a:fld>
            <a:endParaRPr lang="ko-KR" altLang="en-US"/>
          </a:p>
        </p:txBody>
      </p:sp>
      <p:sp>
        <p:nvSpPr>
          <p:cNvPr id="5" name="바닥글 개체 틀 4">
            <a:extLst>
              <a:ext uri="{FF2B5EF4-FFF2-40B4-BE49-F238E27FC236}">
                <a16:creationId xmlns:a16="http://schemas.microsoft.com/office/drawing/2014/main" id="{AA6EC2BD-F4E3-72BE-2515-15A9023E963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D471CD4-426E-C318-F1E0-4940DAB49DA0}"/>
              </a:ext>
            </a:extLst>
          </p:cNvPr>
          <p:cNvSpPr>
            <a:spLocks noGrp="1"/>
          </p:cNvSpPr>
          <p:nvPr>
            <p:ph type="sldNum" sz="quarter" idx="12"/>
          </p:nvPr>
        </p:nvSpPr>
        <p:spPr/>
        <p:txBody>
          <a:body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150273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9F0CCE-660A-E072-FA93-C98A4176B58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E4108A9-B4B7-811B-EFB1-0B72476F5FE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CAD0EA6-F9D8-3C52-FF98-0263D67AD56D}"/>
              </a:ext>
            </a:extLst>
          </p:cNvPr>
          <p:cNvSpPr>
            <a:spLocks noGrp="1"/>
          </p:cNvSpPr>
          <p:nvPr>
            <p:ph type="dt" sz="half" idx="10"/>
          </p:nvPr>
        </p:nvSpPr>
        <p:spPr/>
        <p:txBody>
          <a:bodyPr/>
          <a:lstStyle/>
          <a:p>
            <a:fld id="{A4B02AFE-8867-40F6-BBE6-19087DDFC834}" type="datetimeFigureOut">
              <a:rPr lang="ko-KR" altLang="en-US" smtClean="0"/>
              <a:t>2024-06-22</a:t>
            </a:fld>
            <a:endParaRPr lang="ko-KR" altLang="en-US"/>
          </a:p>
        </p:txBody>
      </p:sp>
      <p:sp>
        <p:nvSpPr>
          <p:cNvPr id="5" name="바닥글 개체 틀 4">
            <a:extLst>
              <a:ext uri="{FF2B5EF4-FFF2-40B4-BE49-F238E27FC236}">
                <a16:creationId xmlns:a16="http://schemas.microsoft.com/office/drawing/2014/main" id="{E602A425-16C3-6E12-D37A-986EF95583F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CA42097-FDDC-DC10-E77A-573731FFCE41}"/>
              </a:ext>
            </a:extLst>
          </p:cNvPr>
          <p:cNvSpPr>
            <a:spLocks noGrp="1"/>
          </p:cNvSpPr>
          <p:nvPr>
            <p:ph type="sldNum" sz="quarter" idx="12"/>
          </p:nvPr>
        </p:nvSpPr>
        <p:spPr/>
        <p:txBody>
          <a:body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351007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5CBAAA-BE89-7165-7746-AE5DBE06607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8CBC0CD-2C2E-D3DE-EE7B-922C9D119C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F51C3DF7-468D-8A43-BA5F-26F7A4F5D25F}"/>
              </a:ext>
            </a:extLst>
          </p:cNvPr>
          <p:cNvSpPr>
            <a:spLocks noGrp="1"/>
          </p:cNvSpPr>
          <p:nvPr>
            <p:ph type="dt" sz="half" idx="10"/>
          </p:nvPr>
        </p:nvSpPr>
        <p:spPr/>
        <p:txBody>
          <a:bodyPr/>
          <a:lstStyle/>
          <a:p>
            <a:fld id="{A4B02AFE-8867-40F6-BBE6-19087DDFC834}" type="datetimeFigureOut">
              <a:rPr lang="ko-KR" altLang="en-US" smtClean="0"/>
              <a:t>2024-06-22</a:t>
            </a:fld>
            <a:endParaRPr lang="ko-KR" altLang="en-US"/>
          </a:p>
        </p:txBody>
      </p:sp>
      <p:sp>
        <p:nvSpPr>
          <p:cNvPr id="5" name="바닥글 개체 틀 4">
            <a:extLst>
              <a:ext uri="{FF2B5EF4-FFF2-40B4-BE49-F238E27FC236}">
                <a16:creationId xmlns:a16="http://schemas.microsoft.com/office/drawing/2014/main" id="{846F1569-A724-2325-23E6-41EE89FB78B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F34B6FD-F229-0715-CD52-3BA3ABA2136F}"/>
              </a:ext>
            </a:extLst>
          </p:cNvPr>
          <p:cNvSpPr>
            <a:spLocks noGrp="1"/>
          </p:cNvSpPr>
          <p:nvPr>
            <p:ph type="sldNum" sz="quarter" idx="12"/>
          </p:nvPr>
        </p:nvSpPr>
        <p:spPr/>
        <p:txBody>
          <a:body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92170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DA864C-199E-B591-C25A-E7443777727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474E132-9B3C-A98F-F687-10BD09ED9FD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0D10E0A-36DF-42CA-724B-68149D330EE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87555A7-30B5-64F1-4E24-76151EC7C58D}"/>
              </a:ext>
            </a:extLst>
          </p:cNvPr>
          <p:cNvSpPr>
            <a:spLocks noGrp="1"/>
          </p:cNvSpPr>
          <p:nvPr>
            <p:ph type="dt" sz="half" idx="10"/>
          </p:nvPr>
        </p:nvSpPr>
        <p:spPr/>
        <p:txBody>
          <a:bodyPr/>
          <a:lstStyle/>
          <a:p>
            <a:fld id="{A4B02AFE-8867-40F6-BBE6-19087DDFC834}" type="datetimeFigureOut">
              <a:rPr lang="ko-KR" altLang="en-US" smtClean="0"/>
              <a:t>2024-06-22</a:t>
            </a:fld>
            <a:endParaRPr lang="ko-KR" altLang="en-US"/>
          </a:p>
        </p:txBody>
      </p:sp>
      <p:sp>
        <p:nvSpPr>
          <p:cNvPr id="6" name="바닥글 개체 틀 5">
            <a:extLst>
              <a:ext uri="{FF2B5EF4-FFF2-40B4-BE49-F238E27FC236}">
                <a16:creationId xmlns:a16="http://schemas.microsoft.com/office/drawing/2014/main" id="{98F10B5C-361D-70FD-0A84-AE0A66CE93C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F2E59F8-A7C7-1331-298A-D5CAB17BC0AA}"/>
              </a:ext>
            </a:extLst>
          </p:cNvPr>
          <p:cNvSpPr>
            <a:spLocks noGrp="1"/>
          </p:cNvSpPr>
          <p:nvPr>
            <p:ph type="sldNum" sz="quarter" idx="12"/>
          </p:nvPr>
        </p:nvSpPr>
        <p:spPr/>
        <p:txBody>
          <a:body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322735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3B408A-3948-8CB7-4AE9-A2BBF616991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4FDFF5F-7A79-D8F9-27D9-2E1723F96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1C073E4-2E6F-0BB4-A7C3-B7F0640C257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2E3187E-593E-2F01-BC7C-A8F997D97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1CF9636-BB76-1F2A-8579-0182EC31D9B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58645D8-FC73-0193-DBA5-F9D7F8241B62}"/>
              </a:ext>
            </a:extLst>
          </p:cNvPr>
          <p:cNvSpPr>
            <a:spLocks noGrp="1"/>
          </p:cNvSpPr>
          <p:nvPr>
            <p:ph type="dt" sz="half" idx="10"/>
          </p:nvPr>
        </p:nvSpPr>
        <p:spPr/>
        <p:txBody>
          <a:bodyPr/>
          <a:lstStyle/>
          <a:p>
            <a:fld id="{A4B02AFE-8867-40F6-BBE6-19087DDFC834}" type="datetimeFigureOut">
              <a:rPr lang="ko-KR" altLang="en-US" smtClean="0"/>
              <a:t>2024-06-22</a:t>
            </a:fld>
            <a:endParaRPr lang="ko-KR" altLang="en-US"/>
          </a:p>
        </p:txBody>
      </p:sp>
      <p:sp>
        <p:nvSpPr>
          <p:cNvPr id="8" name="바닥글 개체 틀 7">
            <a:extLst>
              <a:ext uri="{FF2B5EF4-FFF2-40B4-BE49-F238E27FC236}">
                <a16:creationId xmlns:a16="http://schemas.microsoft.com/office/drawing/2014/main" id="{5D66BB26-8D45-83FA-B968-0988BDABDD4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227928D-EAC0-7A70-D879-CD46BEB2DD94}"/>
              </a:ext>
            </a:extLst>
          </p:cNvPr>
          <p:cNvSpPr>
            <a:spLocks noGrp="1"/>
          </p:cNvSpPr>
          <p:nvPr>
            <p:ph type="sldNum" sz="quarter" idx="12"/>
          </p:nvPr>
        </p:nvSpPr>
        <p:spPr/>
        <p:txBody>
          <a:body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243760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723B2D-A7AA-10A2-B678-28B62DBF2BB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C6AE0D-D02A-EE76-4534-B1521D82718F}"/>
              </a:ext>
            </a:extLst>
          </p:cNvPr>
          <p:cNvSpPr>
            <a:spLocks noGrp="1"/>
          </p:cNvSpPr>
          <p:nvPr>
            <p:ph type="dt" sz="half" idx="10"/>
          </p:nvPr>
        </p:nvSpPr>
        <p:spPr/>
        <p:txBody>
          <a:bodyPr/>
          <a:lstStyle/>
          <a:p>
            <a:fld id="{A4B02AFE-8867-40F6-BBE6-19087DDFC834}" type="datetimeFigureOut">
              <a:rPr lang="ko-KR" altLang="en-US" smtClean="0"/>
              <a:t>2024-06-22</a:t>
            </a:fld>
            <a:endParaRPr lang="ko-KR" altLang="en-US"/>
          </a:p>
        </p:txBody>
      </p:sp>
      <p:sp>
        <p:nvSpPr>
          <p:cNvPr id="4" name="바닥글 개체 틀 3">
            <a:extLst>
              <a:ext uri="{FF2B5EF4-FFF2-40B4-BE49-F238E27FC236}">
                <a16:creationId xmlns:a16="http://schemas.microsoft.com/office/drawing/2014/main" id="{1B9F1A00-4A18-1C5B-E10F-DBAD448E9B5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9E3C835-DC24-1C78-7CB6-B853B3EBE201}"/>
              </a:ext>
            </a:extLst>
          </p:cNvPr>
          <p:cNvSpPr>
            <a:spLocks noGrp="1"/>
          </p:cNvSpPr>
          <p:nvPr>
            <p:ph type="sldNum" sz="quarter" idx="12"/>
          </p:nvPr>
        </p:nvSpPr>
        <p:spPr/>
        <p:txBody>
          <a:body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139208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34A5B1D-F7A1-5938-CC2D-BC0262F13E0C}"/>
              </a:ext>
            </a:extLst>
          </p:cNvPr>
          <p:cNvSpPr>
            <a:spLocks noGrp="1"/>
          </p:cNvSpPr>
          <p:nvPr>
            <p:ph type="dt" sz="half" idx="10"/>
          </p:nvPr>
        </p:nvSpPr>
        <p:spPr/>
        <p:txBody>
          <a:bodyPr/>
          <a:lstStyle/>
          <a:p>
            <a:fld id="{A4B02AFE-8867-40F6-BBE6-19087DDFC834}" type="datetimeFigureOut">
              <a:rPr lang="ko-KR" altLang="en-US" smtClean="0"/>
              <a:t>2024-06-22</a:t>
            </a:fld>
            <a:endParaRPr lang="ko-KR" altLang="en-US"/>
          </a:p>
        </p:txBody>
      </p:sp>
      <p:sp>
        <p:nvSpPr>
          <p:cNvPr id="3" name="바닥글 개체 틀 2">
            <a:extLst>
              <a:ext uri="{FF2B5EF4-FFF2-40B4-BE49-F238E27FC236}">
                <a16:creationId xmlns:a16="http://schemas.microsoft.com/office/drawing/2014/main" id="{59213E56-04C2-051C-1376-E7B6811C707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9EBAB2D-5959-8241-ADA4-815513113EFA}"/>
              </a:ext>
            </a:extLst>
          </p:cNvPr>
          <p:cNvSpPr>
            <a:spLocks noGrp="1"/>
          </p:cNvSpPr>
          <p:nvPr>
            <p:ph type="sldNum" sz="quarter" idx="12"/>
          </p:nvPr>
        </p:nvSpPr>
        <p:spPr/>
        <p:txBody>
          <a:body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49178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266B6C-3FC4-BF55-BA20-40EF5FFEA5F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7F81A05-29B1-A2F7-A012-301210E98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7E797AB-963B-AB62-B504-9EA20CCBD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37D064C-78BD-E1BD-275D-9231605CA18A}"/>
              </a:ext>
            </a:extLst>
          </p:cNvPr>
          <p:cNvSpPr>
            <a:spLocks noGrp="1"/>
          </p:cNvSpPr>
          <p:nvPr>
            <p:ph type="dt" sz="half" idx="10"/>
          </p:nvPr>
        </p:nvSpPr>
        <p:spPr/>
        <p:txBody>
          <a:bodyPr/>
          <a:lstStyle/>
          <a:p>
            <a:fld id="{A4B02AFE-8867-40F6-BBE6-19087DDFC834}" type="datetimeFigureOut">
              <a:rPr lang="ko-KR" altLang="en-US" smtClean="0"/>
              <a:t>2024-06-22</a:t>
            </a:fld>
            <a:endParaRPr lang="ko-KR" altLang="en-US"/>
          </a:p>
        </p:txBody>
      </p:sp>
      <p:sp>
        <p:nvSpPr>
          <p:cNvPr id="6" name="바닥글 개체 틀 5">
            <a:extLst>
              <a:ext uri="{FF2B5EF4-FFF2-40B4-BE49-F238E27FC236}">
                <a16:creationId xmlns:a16="http://schemas.microsoft.com/office/drawing/2014/main" id="{36AE291C-11E6-5B12-8F74-B66D5C73852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515881C-569A-68EE-74C9-3D33DE3BF3F2}"/>
              </a:ext>
            </a:extLst>
          </p:cNvPr>
          <p:cNvSpPr>
            <a:spLocks noGrp="1"/>
          </p:cNvSpPr>
          <p:nvPr>
            <p:ph type="sldNum" sz="quarter" idx="12"/>
          </p:nvPr>
        </p:nvSpPr>
        <p:spPr/>
        <p:txBody>
          <a:body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52569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2F318B-33EA-315C-A16B-176C5ABF869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95B0060-D437-8278-3014-FE0D53D14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E112840-A656-AFAD-F5BF-81B75EFCB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3786EE4-3DD1-09FC-56E0-1017933569DB}"/>
              </a:ext>
            </a:extLst>
          </p:cNvPr>
          <p:cNvSpPr>
            <a:spLocks noGrp="1"/>
          </p:cNvSpPr>
          <p:nvPr>
            <p:ph type="dt" sz="half" idx="10"/>
          </p:nvPr>
        </p:nvSpPr>
        <p:spPr/>
        <p:txBody>
          <a:bodyPr/>
          <a:lstStyle/>
          <a:p>
            <a:fld id="{A4B02AFE-8867-40F6-BBE6-19087DDFC834}" type="datetimeFigureOut">
              <a:rPr lang="ko-KR" altLang="en-US" smtClean="0"/>
              <a:t>2024-06-22</a:t>
            </a:fld>
            <a:endParaRPr lang="ko-KR" altLang="en-US"/>
          </a:p>
        </p:txBody>
      </p:sp>
      <p:sp>
        <p:nvSpPr>
          <p:cNvPr id="6" name="바닥글 개체 틀 5">
            <a:extLst>
              <a:ext uri="{FF2B5EF4-FFF2-40B4-BE49-F238E27FC236}">
                <a16:creationId xmlns:a16="http://schemas.microsoft.com/office/drawing/2014/main" id="{B18F0048-6F39-EA10-729A-B57E176CE70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1183857-4CEA-CAE2-1B62-607AF8468803}"/>
              </a:ext>
            </a:extLst>
          </p:cNvPr>
          <p:cNvSpPr>
            <a:spLocks noGrp="1"/>
          </p:cNvSpPr>
          <p:nvPr>
            <p:ph type="sldNum" sz="quarter" idx="12"/>
          </p:nvPr>
        </p:nvSpPr>
        <p:spPr/>
        <p:txBody>
          <a:body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300906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BAF5046-D7A7-220F-A72A-B89C748B14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D5FD490-1224-0BD8-9093-E58315DC5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2E9C6F-3A2A-30CC-4D30-77BEA6D4F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B02AFE-8867-40F6-BBE6-19087DDFC834}" type="datetimeFigureOut">
              <a:rPr lang="ko-KR" altLang="en-US" smtClean="0"/>
              <a:t>2024-06-22</a:t>
            </a:fld>
            <a:endParaRPr lang="ko-KR" altLang="en-US"/>
          </a:p>
        </p:txBody>
      </p:sp>
      <p:sp>
        <p:nvSpPr>
          <p:cNvPr id="5" name="바닥글 개체 틀 4">
            <a:extLst>
              <a:ext uri="{FF2B5EF4-FFF2-40B4-BE49-F238E27FC236}">
                <a16:creationId xmlns:a16="http://schemas.microsoft.com/office/drawing/2014/main" id="{941A1B59-42EF-2C48-5D91-A05713ABA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FC647BD-6D1A-8AE6-391C-CD059DF0B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B2281E-2BF8-4ECB-A81F-335EE51E8629}" type="slidenum">
              <a:rPr lang="ko-KR" altLang="en-US" smtClean="0"/>
              <a:t>‹#›</a:t>
            </a:fld>
            <a:endParaRPr lang="ko-KR" altLang="en-US"/>
          </a:p>
        </p:txBody>
      </p:sp>
    </p:spTree>
    <p:extLst>
      <p:ext uri="{BB962C8B-B14F-4D97-AF65-F5344CB8AC3E}">
        <p14:creationId xmlns:p14="http://schemas.microsoft.com/office/powerpoint/2010/main" val="3089910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universe.roboflow.com/augmented-startups/playing-cards-ow27d" TargetMode="External"/><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7420FA-D3EA-560D-C31D-652FE220849C}"/>
              </a:ext>
            </a:extLst>
          </p:cNvPr>
          <p:cNvSpPr>
            <a:spLocks noGrp="1"/>
          </p:cNvSpPr>
          <p:nvPr>
            <p:ph type="ctrTitle"/>
          </p:nvPr>
        </p:nvSpPr>
        <p:spPr/>
        <p:txBody>
          <a:bodyPr/>
          <a:lstStyle/>
          <a:p>
            <a:r>
              <a:rPr lang="en-US" altLang="ko-KR" dirty="0"/>
              <a:t>Blackjack-Copilot</a:t>
            </a:r>
            <a:endParaRPr lang="ko-KR" altLang="en-US" dirty="0"/>
          </a:p>
        </p:txBody>
      </p:sp>
      <p:sp>
        <p:nvSpPr>
          <p:cNvPr id="3" name="부제목 2">
            <a:extLst>
              <a:ext uri="{FF2B5EF4-FFF2-40B4-BE49-F238E27FC236}">
                <a16:creationId xmlns:a16="http://schemas.microsoft.com/office/drawing/2014/main" id="{EFB84FEC-8AD7-C87F-3184-1C17CC98D99F}"/>
              </a:ext>
            </a:extLst>
          </p:cNvPr>
          <p:cNvSpPr>
            <a:spLocks noGrp="1"/>
          </p:cNvSpPr>
          <p:nvPr>
            <p:ph type="subTitle" idx="1"/>
          </p:nvPr>
        </p:nvSpPr>
        <p:spPr/>
        <p:txBody>
          <a:bodyPr/>
          <a:lstStyle/>
          <a:p>
            <a:r>
              <a:rPr lang="en-US" altLang="ko-KR" dirty="0"/>
              <a:t>Assistance of the Blackjack Card game</a:t>
            </a:r>
            <a:endParaRPr lang="ko-KR" altLang="en-US" dirty="0"/>
          </a:p>
        </p:txBody>
      </p:sp>
    </p:spTree>
    <p:extLst>
      <p:ext uri="{BB962C8B-B14F-4D97-AF65-F5344CB8AC3E}">
        <p14:creationId xmlns:p14="http://schemas.microsoft.com/office/powerpoint/2010/main" val="1784374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15DEA6-0EAD-BA9A-3B22-6A1F24D859F6}"/>
              </a:ext>
            </a:extLst>
          </p:cNvPr>
          <p:cNvSpPr>
            <a:spLocks noGrp="1"/>
          </p:cNvSpPr>
          <p:nvPr>
            <p:ph type="title"/>
          </p:nvPr>
        </p:nvSpPr>
        <p:spPr/>
        <p:txBody>
          <a:bodyPr/>
          <a:lstStyle/>
          <a:p>
            <a:r>
              <a:rPr lang="en-US" altLang="ko-KR" dirty="0"/>
              <a:t>Rule Explanation</a:t>
            </a:r>
            <a:endParaRPr lang="ko-KR" altLang="en-US" dirty="0"/>
          </a:p>
        </p:txBody>
      </p:sp>
      <p:sp>
        <p:nvSpPr>
          <p:cNvPr id="3" name="내용 개체 틀 2">
            <a:extLst>
              <a:ext uri="{FF2B5EF4-FFF2-40B4-BE49-F238E27FC236}">
                <a16:creationId xmlns:a16="http://schemas.microsoft.com/office/drawing/2014/main" id="{1DF5B355-97EC-1C12-4752-E2D722F1BA88}"/>
              </a:ext>
            </a:extLst>
          </p:cNvPr>
          <p:cNvSpPr>
            <a:spLocks noGrp="1"/>
          </p:cNvSpPr>
          <p:nvPr>
            <p:ph idx="1"/>
          </p:nvPr>
        </p:nvSpPr>
        <p:spPr/>
        <p:txBody>
          <a:bodyPr/>
          <a:lstStyle/>
          <a:p>
            <a:r>
              <a:rPr lang="en-US" altLang="ko-KR" dirty="0"/>
              <a:t>Player can get more cards whenever player hits</a:t>
            </a:r>
          </a:p>
        </p:txBody>
      </p:sp>
      <p:pic>
        <p:nvPicPr>
          <p:cNvPr id="4" name="그림 3">
            <a:extLst>
              <a:ext uri="{FF2B5EF4-FFF2-40B4-BE49-F238E27FC236}">
                <a16:creationId xmlns:a16="http://schemas.microsoft.com/office/drawing/2014/main" id="{C6F365C3-D4BD-8ED4-C1D6-5680E4EED2F9}"/>
              </a:ext>
            </a:extLst>
          </p:cNvPr>
          <p:cNvPicPr>
            <a:picLocks noChangeAspect="1"/>
          </p:cNvPicPr>
          <p:nvPr/>
        </p:nvPicPr>
        <p:blipFill>
          <a:blip r:embed="rId3"/>
          <a:stretch>
            <a:fillRect/>
          </a:stretch>
        </p:blipFill>
        <p:spPr>
          <a:xfrm>
            <a:off x="3067058" y="2506662"/>
            <a:ext cx="6502081" cy="4351338"/>
          </a:xfrm>
          <a:prstGeom prst="rect">
            <a:avLst/>
          </a:prstGeom>
        </p:spPr>
      </p:pic>
      <p:sp>
        <p:nvSpPr>
          <p:cNvPr id="6" name="TextBox 5">
            <a:extLst>
              <a:ext uri="{FF2B5EF4-FFF2-40B4-BE49-F238E27FC236}">
                <a16:creationId xmlns:a16="http://schemas.microsoft.com/office/drawing/2014/main" id="{8B4574FD-BD7A-8379-B135-5F941CF171AB}"/>
              </a:ext>
            </a:extLst>
          </p:cNvPr>
          <p:cNvSpPr txBox="1"/>
          <p:nvPr/>
        </p:nvSpPr>
        <p:spPr>
          <a:xfrm>
            <a:off x="1282397" y="3876773"/>
            <a:ext cx="1889340" cy="523220"/>
          </a:xfrm>
          <a:prstGeom prst="rect">
            <a:avLst/>
          </a:prstGeom>
          <a:noFill/>
        </p:spPr>
        <p:txBody>
          <a:bodyPr wrap="square" rtlCol="0">
            <a:spAutoFit/>
          </a:bodyPr>
          <a:lstStyle/>
          <a:p>
            <a:r>
              <a:rPr lang="en-US" altLang="ko-KR" sz="2800" dirty="0"/>
              <a:t>For Dealer</a:t>
            </a:r>
            <a:endParaRPr lang="ko-KR" altLang="en-US" sz="2800" dirty="0"/>
          </a:p>
        </p:txBody>
      </p:sp>
      <p:sp>
        <p:nvSpPr>
          <p:cNvPr id="7" name="TextBox 6">
            <a:extLst>
              <a:ext uri="{FF2B5EF4-FFF2-40B4-BE49-F238E27FC236}">
                <a16:creationId xmlns:a16="http://schemas.microsoft.com/office/drawing/2014/main" id="{A85E5546-AA5E-B712-479F-ED615E9A2EEC}"/>
              </a:ext>
            </a:extLst>
          </p:cNvPr>
          <p:cNvSpPr txBox="1"/>
          <p:nvPr/>
        </p:nvSpPr>
        <p:spPr>
          <a:xfrm>
            <a:off x="1282397" y="5653743"/>
            <a:ext cx="1889340" cy="523220"/>
          </a:xfrm>
          <a:prstGeom prst="rect">
            <a:avLst/>
          </a:prstGeom>
          <a:noFill/>
        </p:spPr>
        <p:txBody>
          <a:bodyPr wrap="square" rtlCol="0">
            <a:spAutoFit/>
          </a:bodyPr>
          <a:lstStyle/>
          <a:p>
            <a:r>
              <a:rPr lang="en-US" altLang="ko-KR" sz="2800" dirty="0"/>
              <a:t>For Player</a:t>
            </a:r>
            <a:endParaRPr lang="ko-KR" altLang="en-US" sz="2800" dirty="0"/>
          </a:p>
        </p:txBody>
      </p:sp>
    </p:spTree>
    <p:extLst>
      <p:ext uri="{BB962C8B-B14F-4D97-AF65-F5344CB8AC3E}">
        <p14:creationId xmlns:p14="http://schemas.microsoft.com/office/powerpoint/2010/main" val="1488866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CC9CA6-5DC3-0617-692B-D974003D3E1A}"/>
              </a:ext>
            </a:extLst>
          </p:cNvPr>
          <p:cNvSpPr>
            <a:spLocks noGrp="1"/>
          </p:cNvSpPr>
          <p:nvPr>
            <p:ph type="title"/>
          </p:nvPr>
        </p:nvSpPr>
        <p:spPr/>
        <p:txBody>
          <a:bodyPr/>
          <a:lstStyle/>
          <a:p>
            <a:r>
              <a:rPr lang="en-US" altLang="ko-KR" dirty="0"/>
              <a:t>Rule Explanation</a:t>
            </a:r>
            <a:endParaRPr lang="ko-KR" altLang="en-US" dirty="0"/>
          </a:p>
        </p:txBody>
      </p:sp>
      <p:sp>
        <p:nvSpPr>
          <p:cNvPr id="3" name="내용 개체 틀 2">
            <a:extLst>
              <a:ext uri="{FF2B5EF4-FFF2-40B4-BE49-F238E27FC236}">
                <a16:creationId xmlns:a16="http://schemas.microsoft.com/office/drawing/2014/main" id="{F3C45F1A-1A98-4DB8-53DA-5912A2F17518}"/>
              </a:ext>
            </a:extLst>
          </p:cNvPr>
          <p:cNvSpPr>
            <a:spLocks noGrp="1"/>
          </p:cNvSpPr>
          <p:nvPr>
            <p:ph idx="1"/>
          </p:nvPr>
        </p:nvSpPr>
        <p:spPr/>
        <p:txBody>
          <a:bodyPr/>
          <a:lstStyle/>
          <a:p>
            <a:r>
              <a:rPr lang="en-US" altLang="ko-KR" dirty="0"/>
              <a:t>In Blackjack</a:t>
            </a:r>
          </a:p>
          <a:p>
            <a:pPr lvl="1"/>
            <a:r>
              <a:rPr lang="en-US" altLang="ko-KR" dirty="0"/>
              <a:t>deciding what actions to take with the initial two cards is crucial</a:t>
            </a:r>
          </a:p>
          <a:p>
            <a:pPr lvl="1"/>
            <a:endParaRPr lang="en-US" altLang="ko-KR" dirty="0"/>
          </a:p>
          <a:p>
            <a:pPr lvl="1"/>
            <a:endParaRPr lang="en-US" altLang="ko-KR" dirty="0"/>
          </a:p>
          <a:p>
            <a:r>
              <a:rPr lang="en-US" altLang="ko-KR" dirty="0"/>
              <a:t>In</a:t>
            </a:r>
            <a:r>
              <a:rPr lang="ko-KR" altLang="en-US" dirty="0"/>
              <a:t> </a:t>
            </a:r>
            <a:r>
              <a:rPr lang="en-US" altLang="ko-KR" dirty="0"/>
              <a:t>this</a:t>
            </a:r>
            <a:r>
              <a:rPr lang="ko-KR" altLang="en-US" dirty="0"/>
              <a:t> </a:t>
            </a:r>
            <a:r>
              <a:rPr lang="en-US" altLang="ko-KR" dirty="0"/>
              <a:t>situation,</a:t>
            </a:r>
            <a:r>
              <a:rPr lang="ko-KR" altLang="en-US" dirty="0"/>
              <a:t> </a:t>
            </a:r>
            <a:r>
              <a:rPr lang="en-US" altLang="ko-KR" dirty="0"/>
              <a:t>Blackjack</a:t>
            </a:r>
            <a:r>
              <a:rPr lang="ko-KR" altLang="en-US" dirty="0"/>
              <a:t> </a:t>
            </a:r>
            <a:r>
              <a:rPr lang="en-US" altLang="ko-KR" dirty="0"/>
              <a:t>Strategy Lookup table used</a:t>
            </a:r>
          </a:p>
          <a:p>
            <a:pPr lvl="1"/>
            <a:r>
              <a:rPr lang="en-US" altLang="ko-KR" dirty="0"/>
              <a:t>This table gives recommended action with initial two cards</a:t>
            </a:r>
          </a:p>
        </p:txBody>
      </p:sp>
    </p:spTree>
    <p:extLst>
      <p:ext uri="{BB962C8B-B14F-4D97-AF65-F5344CB8AC3E}">
        <p14:creationId xmlns:p14="http://schemas.microsoft.com/office/powerpoint/2010/main" val="1752687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1EDA41-BDF5-83DD-19F7-C7D525047701}"/>
              </a:ext>
            </a:extLst>
          </p:cNvPr>
          <p:cNvSpPr>
            <a:spLocks noGrp="1"/>
          </p:cNvSpPr>
          <p:nvPr>
            <p:ph type="title"/>
          </p:nvPr>
        </p:nvSpPr>
        <p:spPr/>
        <p:txBody>
          <a:bodyPr/>
          <a:lstStyle/>
          <a:p>
            <a:r>
              <a:rPr lang="en-US" altLang="ko-KR" dirty="0"/>
              <a:t>Blackjack</a:t>
            </a:r>
            <a:r>
              <a:rPr lang="ko-KR" altLang="en-US" dirty="0"/>
              <a:t> </a:t>
            </a:r>
            <a:r>
              <a:rPr lang="en-US" altLang="ko-KR" dirty="0"/>
              <a:t>Strategy Lookup Table</a:t>
            </a:r>
            <a:endParaRPr lang="ko-KR" altLang="en-US" dirty="0"/>
          </a:p>
        </p:txBody>
      </p:sp>
      <p:sp>
        <p:nvSpPr>
          <p:cNvPr id="3" name="내용 개체 틀 2">
            <a:extLst>
              <a:ext uri="{FF2B5EF4-FFF2-40B4-BE49-F238E27FC236}">
                <a16:creationId xmlns:a16="http://schemas.microsoft.com/office/drawing/2014/main" id="{AC6F2284-CCA6-0EAB-E2E2-B33A2F636F40}"/>
              </a:ext>
            </a:extLst>
          </p:cNvPr>
          <p:cNvSpPr>
            <a:spLocks noGrp="1"/>
          </p:cNvSpPr>
          <p:nvPr>
            <p:ph idx="1"/>
          </p:nvPr>
        </p:nvSpPr>
        <p:spPr/>
        <p:txBody>
          <a:bodyPr/>
          <a:lstStyle/>
          <a:p>
            <a:r>
              <a:rPr lang="en-US" altLang="ko-KR" dirty="0"/>
              <a:t>By using this precalculated table</a:t>
            </a:r>
          </a:p>
          <a:p>
            <a:pPr lvl="1"/>
            <a:r>
              <a:rPr lang="en-US" altLang="ko-KR" dirty="0"/>
              <a:t>We can give recommendation to player </a:t>
            </a:r>
          </a:p>
          <a:p>
            <a:pPr lvl="1"/>
            <a:endParaRPr lang="en-US" altLang="ko-KR" dirty="0"/>
          </a:p>
          <a:p>
            <a:r>
              <a:rPr lang="en-US" altLang="ko-KR" dirty="0"/>
              <a:t>Reference</a:t>
            </a:r>
          </a:p>
          <a:p>
            <a:pPr lvl="1"/>
            <a:r>
              <a:rPr lang="en-US" altLang="ko-KR" dirty="0"/>
              <a:t>https://www.blackjackapprenticeship.com/blackjack-strategy-charts/</a:t>
            </a:r>
          </a:p>
        </p:txBody>
      </p:sp>
      <p:pic>
        <p:nvPicPr>
          <p:cNvPr id="9" name="그림 8">
            <a:extLst>
              <a:ext uri="{FF2B5EF4-FFF2-40B4-BE49-F238E27FC236}">
                <a16:creationId xmlns:a16="http://schemas.microsoft.com/office/drawing/2014/main" id="{7D702939-0DCD-1B08-D2AC-96E6CD7A9973}"/>
              </a:ext>
            </a:extLst>
          </p:cNvPr>
          <p:cNvPicPr>
            <a:picLocks noChangeAspect="1"/>
          </p:cNvPicPr>
          <p:nvPr/>
        </p:nvPicPr>
        <p:blipFill>
          <a:blip r:embed="rId3"/>
          <a:stretch>
            <a:fillRect/>
          </a:stretch>
        </p:blipFill>
        <p:spPr>
          <a:xfrm>
            <a:off x="92598" y="4171925"/>
            <a:ext cx="3373666" cy="2475640"/>
          </a:xfrm>
          <a:prstGeom prst="rect">
            <a:avLst/>
          </a:prstGeom>
        </p:spPr>
      </p:pic>
      <p:pic>
        <p:nvPicPr>
          <p:cNvPr id="11" name="그림 10">
            <a:extLst>
              <a:ext uri="{FF2B5EF4-FFF2-40B4-BE49-F238E27FC236}">
                <a16:creationId xmlns:a16="http://schemas.microsoft.com/office/drawing/2014/main" id="{4AAA0412-4A15-CF05-3A8F-BC5B27B94D6B}"/>
              </a:ext>
            </a:extLst>
          </p:cNvPr>
          <p:cNvPicPr>
            <a:picLocks noChangeAspect="1"/>
          </p:cNvPicPr>
          <p:nvPr/>
        </p:nvPicPr>
        <p:blipFill>
          <a:blip r:embed="rId4"/>
          <a:stretch>
            <a:fillRect/>
          </a:stretch>
        </p:blipFill>
        <p:spPr>
          <a:xfrm>
            <a:off x="3746338" y="4171925"/>
            <a:ext cx="4425390" cy="2478218"/>
          </a:xfrm>
          <a:prstGeom prst="rect">
            <a:avLst/>
          </a:prstGeom>
        </p:spPr>
      </p:pic>
      <p:pic>
        <p:nvPicPr>
          <p:cNvPr id="13" name="그림 12">
            <a:extLst>
              <a:ext uri="{FF2B5EF4-FFF2-40B4-BE49-F238E27FC236}">
                <a16:creationId xmlns:a16="http://schemas.microsoft.com/office/drawing/2014/main" id="{059EB949-B77C-3296-C5C3-D73E013BEE35}"/>
              </a:ext>
            </a:extLst>
          </p:cNvPr>
          <p:cNvPicPr>
            <a:picLocks noChangeAspect="1"/>
          </p:cNvPicPr>
          <p:nvPr/>
        </p:nvPicPr>
        <p:blipFill>
          <a:blip r:embed="rId5"/>
          <a:stretch>
            <a:fillRect/>
          </a:stretch>
        </p:blipFill>
        <p:spPr>
          <a:xfrm>
            <a:off x="8391801" y="4183269"/>
            <a:ext cx="3707601" cy="2467190"/>
          </a:xfrm>
          <a:prstGeom prst="rect">
            <a:avLst/>
          </a:prstGeom>
        </p:spPr>
      </p:pic>
    </p:spTree>
    <p:extLst>
      <p:ext uri="{BB962C8B-B14F-4D97-AF65-F5344CB8AC3E}">
        <p14:creationId xmlns:p14="http://schemas.microsoft.com/office/powerpoint/2010/main" val="5019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D993ED-231F-A93A-A506-7F6ACB91A768}"/>
              </a:ext>
            </a:extLst>
          </p:cNvPr>
          <p:cNvSpPr>
            <a:spLocks noGrp="1"/>
          </p:cNvSpPr>
          <p:nvPr>
            <p:ph type="title"/>
          </p:nvPr>
        </p:nvSpPr>
        <p:spPr/>
        <p:txBody>
          <a:bodyPr/>
          <a:lstStyle/>
          <a:p>
            <a:r>
              <a:rPr lang="en-US" altLang="ko-KR" dirty="0"/>
              <a:t>Getting into Build the project</a:t>
            </a:r>
            <a:endParaRPr lang="ko-KR" altLang="en-US" dirty="0"/>
          </a:p>
        </p:txBody>
      </p:sp>
      <p:sp>
        <p:nvSpPr>
          <p:cNvPr id="3" name="내용 개체 틀 2">
            <a:extLst>
              <a:ext uri="{FF2B5EF4-FFF2-40B4-BE49-F238E27FC236}">
                <a16:creationId xmlns:a16="http://schemas.microsoft.com/office/drawing/2014/main" id="{F1A7ED4D-AF74-7794-D52A-E4540B18B94F}"/>
              </a:ext>
            </a:extLst>
          </p:cNvPr>
          <p:cNvSpPr>
            <a:spLocks noGrp="1"/>
          </p:cNvSpPr>
          <p:nvPr>
            <p:ph idx="1"/>
          </p:nvPr>
        </p:nvSpPr>
        <p:spPr/>
        <p:txBody>
          <a:bodyPr/>
          <a:lstStyle/>
          <a:p>
            <a:r>
              <a:rPr lang="en-US" altLang="ko-KR" dirty="0"/>
              <a:t>Object Detection </a:t>
            </a:r>
          </a:p>
          <a:p>
            <a:pPr lvl="1"/>
            <a:r>
              <a:rPr lang="en-US" altLang="ko-KR" dirty="0"/>
              <a:t>Using YOLOv8 (Object Detection AI)</a:t>
            </a:r>
          </a:p>
          <a:p>
            <a:pPr marL="457200" lvl="1" indent="0">
              <a:buNone/>
            </a:pPr>
            <a:endParaRPr lang="en-US" altLang="ko-KR" dirty="0"/>
          </a:p>
          <a:p>
            <a:r>
              <a:rPr lang="en-US" altLang="ko-KR" dirty="0"/>
              <a:t>Dataset</a:t>
            </a:r>
          </a:p>
          <a:p>
            <a:pPr lvl="1"/>
            <a:r>
              <a:rPr lang="en-US" altLang="ko-KR" dirty="0" err="1"/>
              <a:t>Roboflow</a:t>
            </a:r>
            <a:r>
              <a:rPr lang="en-US" altLang="ko-KR" dirty="0"/>
              <a:t> Playing Cards Dataset</a:t>
            </a:r>
          </a:p>
          <a:p>
            <a:pPr lvl="1"/>
            <a:r>
              <a:rPr lang="en-US" altLang="ko-KR" sz="1600" dirty="0">
                <a:hlinkClick r:id="rId3"/>
              </a:rPr>
              <a:t>https://universe.roboflow.com/augmented-startups/playing-cards-ow27d</a:t>
            </a:r>
            <a:endParaRPr lang="en-US" altLang="ko-KR" sz="2000" dirty="0"/>
          </a:p>
          <a:p>
            <a:pPr lvl="1"/>
            <a:r>
              <a:rPr lang="en-US" altLang="ko-KR" sz="2000" dirty="0"/>
              <a:t>10100 images, provided as YOLOv8 format</a:t>
            </a:r>
            <a:endParaRPr lang="en-US" altLang="ko-KR" sz="1600" dirty="0"/>
          </a:p>
        </p:txBody>
      </p:sp>
      <p:pic>
        <p:nvPicPr>
          <p:cNvPr id="5" name="그림 4">
            <a:extLst>
              <a:ext uri="{FF2B5EF4-FFF2-40B4-BE49-F238E27FC236}">
                <a16:creationId xmlns:a16="http://schemas.microsoft.com/office/drawing/2014/main" id="{C457435D-D056-3711-9BD7-D8442AA9B494}"/>
              </a:ext>
            </a:extLst>
          </p:cNvPr>
          <p:cNvPicPr>
            <a:picLocks noChangeAspect="1"/>
          </p:cNvPicPr>
          <p:nvPr/>
        </p:nvPicPr>
        <p:blipFill>
          <a:blip r:embed="rId4"/>
          <a:stretch>
            <a:fillRect/>
          </a:stretch>
        </p:blipFill>
        <p:spPr>
          <a:xfrm>
            <a:off x="184161" y="4864763"/>
            <a:ext cx="2367576" cy="1993237"/>
          </a:xfrm>
          <a:prstGeom prst="rect">
            <a:avLst/>
          </a:prstGeom>
        </p:spPr>
      </p:pic>
      <p:pic>
        <p:nvPicPr>
          <p:cNvPr id="7" name="그림 6">
            <a:extLst>
              <a:ext uri="{FF2B5EF4-FFF2-40B4-BE49-F238E27FC236}">
                <a16:creationId xmlns:a16="http://schemas.microsoft.com/office/drawing/2014/main" id="{C34D34AF-9CE1-902B-1A15-E1E10CFCDD64}"/>
              </a:ext>
            </a:extLst>
          </p:cNvPr>
          <p:cNvPicPr>
            <a:picLocks noChangeAspect="1"/>
          </p:cNvPicPr>
          <p:nvPr/>
        </p:nvPicPr>
        <p:blipFill>
          <a:blip r:embed="rId5"/>
          <a:stretch>
            <a:fillRect/>
          </a:stretch>
        </p:blipFill>
        <p:spPr>
          <a:xfrm>
            <a:off x="2728984" y="4864763"/>
            <a:ext cx="2111957" cy="1955730"/>
          </a:xfrm>
          <a:prstGeom prst="rect">
            <a:avLst/>
          </a:prstGeom>
        </p:spPr>
      </p:pic>
      <p:pic>
        <p:nvPicPr>
          <p:cNvPr id="9" name="그림 8">
            <a:extLst>
              <a:ext uri="{FF2B5EF4-FFF2-40B4-BE49-F238E27FC236}">
                <a16:creationId xmlns:a16="http://schemas.microsoft.com/office/drawing/2014/main" id="{C2CB60FF-6097-707C-A501-CA1DB6D2622E}"/>
              </a:ext>
            </a:extLst>
          </p:cNvPr>
          <p:cNvPicPr>
            <a:picLocks noChangeAspect="1"/>
          </p:cNvPicPr>
          <p:nvPr/>
        </p:nvPicPr>
        <p:blipFill>
          <a:blip r:embed="rId6"/>
          <a:stretch>
            <a:fillRect/>
          </a:stretch>
        </p:blipFill>
        <p:spPr>
          <a:xfrm>
            <a:off x="5018188" y="4864763"/>
            <a:ext cx="1917974" cy="1955730"/>
          </a:xfrm>
          <a:prstGeom prst="rect">
            <a:avLst/>
          </a:prstGeom>
        </p:spPr>
      </p:pic>
      <p:pic>
        <p:nvPicPr>
          <p:cNvPr id="11" name="그림 10">
            <a:extLst>
              <a:ext uri="{FF2B5EF4-FFF2-40B4-BE49-F238E27FC236}">
                <a16:creationId xmlns:a16="http://schemas.microsoft.com/office/drawing/2014/main" id="{8F50B0B4-2739-E5A1-5ED0-A1BEA6664525}"/>
              </a:ext>
            </a:extLst>
          </p:cNvPr>
          <p:cNvPicPr>
            <a:picLocks noChangeAspect="1"/>
          </p:cNvPicPr>
          <p:nvPr/>
        </p:nvPicPr>
        <p:blipFill>
          <a:blip r:embed="rId7"/>
          <a:stretch>
            <a:fillRect/>
          </a:stretch>
        </p:blipFill>
        <p:spPr>
          <a:xfrm>
            <a:off x="7106966" y="4864762"/>
            <a:ext cx="2123604" cy="1955730"/>
          </a:xfrm>
          <a:prstGeom prst="rect">
            <a:avLst/>
          </a:prstGeom>
        </p:spPr>
      </p:pic>
      <p:sp>
        <p:nvSpPr>
          <p:cNvPr id="12" name="TextBox 11">
            <a:extLst>
              <a:ext uri="{FF2B5EF4-FFF2-40B4-BE49-F238E27FC236}">
                <a16:creationId xmlns:a16="http://schemas.microsoft.com/office/drawing/2014/main" id="{A5DBDB2D-034B-6A8B-9D95-9D7E20754CB6}"/>
              </a:ext>
            </a:extLst>
          </p:cNvPr>
          <p:cNvSpPr txBox="1"/>
          <p:nvPr/>
        </p:nvSpPr>
        <p:spPr>
          <a:xfrm>
            <a:off x="9348142" y="6000642"/>
            <a:ext cx="2648686" cy="646331"/>
          </a:xfrm>
          <a:prstGeom prst="rect">
            <a:avLst/>
          </a:prstGeom>
          <a:noFill/>
        </p:spPr>
        <p:txBody>
          <a:bodyPr wrap="square" rtlCol="0">
            <a:spAutoFit/>
          </a:bodyPr>
          <a:lstStyle/>
          <a:p>
            <a:r>
              <a:rPr lang="en-US" altLang="ko-KR" dirty="0">
                <a:sym typeface="Wingdings" panose="05000000000000000000" pitchFamily="2" charset="2"/>
              </a:rPr>
              <a:t> </a:t>
            </a:r>
            <a:r>
              <a:rPr lang="en-US" altLang="ko-KR" dirty="0"/>
              <a:t>Example of </a:t>
            </a:r>
          </a:p>
          <a:p>
            <a:r>
              <a:rPr lang="en-US" altLang="ko-KR" dirty="0"/>
              <a:t>the dataset image </a:t>
            </a:r>
            <a:endParaRPr lang="ko-KR" altLang="en-US" dirty="0"/>
          </a:p>
        </p:txBody>
      </p:sp>
    </p:spTree>
    <p:extLst>
      <p:ext uri="{BB962C8B-B14F-4D97-AF65-F5344CB8AC3E}">
        <p14:creationId xmlns:p14="http://schemas.microsoft.com/office/powerpoint/2010/main" val="292026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A50FD3-6E37-38AA-7B6E-F9A876CDF141}"/>
              </a:ext>
            </a:extLst>
          </p:cNvPr>
          <p:cNvSpPr>
            <a:spLocks noGrp="1"/>
          </p:cNvSpPr>
          <p:nvPr>
            <p:ph type="title"/>
          </p:nvPr>
        </p:nvSpPr>
        <p:spPr/>
        <p:txBody>
          <a:bodyPr/>
          <a:lstStyle/>
          <a:p>
            <a:r>
              <a:rPr lang="en-US" altLang="ko-KR" dirty="0"/>
              <a:t>Model Train</a:t>
            </a:r>
            <a:endParaRPr lang="ko-KR" altLang="en-US" dirty="0"/>
          </a:p>
        </p:txBody>
      </p:sp>
      <p:sp>
        <p:nvSpPr>
          <p:cNvPr id="3" name="내용 개체 틀 2">
            <a:extLst>
              <a:ext uri="{FF2B5EF4-FFF2-40B4-BE49-F238E27FC236}">
                <a16:creationId xmlns:a16="http://schemas.microsoft.com/office/drawing/2014/main" id="{1D963DE2-0DC3-FD2C-8245-9A9C4A405D9D}"/>
              </a:ext>
            </a:extLst>
          </p:cNvPr>
          <p:cNvSpPr>
            <a:spLocks noGrp="1"/>
          </p:cNvSpPr>
          <p:nvPr>
            <p:ph idx="1"/>
          </p:nvPr>
        </p:nvSpPr>
        <p:spPr/>
        <p:txBody>
          <a:bodyPr/>
          <a:lstStyle/>
          <a:p>
            <a:r>
              <a:rPr lang="en-US" altLang="ko-KR" dirty="0"/>
              <a:t>Train the model based on pretrained model</a:t>
            </a:r>
          </a:p>
          <a:p>
            <a:endParaRPr lang="en-US" altLang="ko-KR" dirty="0"/>
          </a:p>
          <a:p>
            <a:r>
              <a:rPr lang="en-US" altLang="ko-KR" dirty="0"/>
              <a:t>Classes : [number][shape]</a:t>
            </a:r>
          </a:p>
          <a:p>
            <a:pPr lvl="1"/>
            <a:r>
              <a:rPr lang="en-US" altLang="ko-KR" dirty="0"/>
              <a:t>Ex. 10H, 9S, 7C, etc.  </a:t>
            </a:r>
          </a:p>
          <a:p>
            <a:pPr marL="457200" lvl="1" indent="0">
              <a:buNone/>
            </a:pPr>
            <a:endParaRPr lang="en-US" altLang="ko-KR" dirty="0"/>
          </a:p>
          <a:p>
            <a:r>
              <a:rPr lang="en-US" altLang="ko-KR" dirty="0"/>
              <a:t>Main Argument for training model</a:t>
            </a:r>
          </a:p>
          <a:p>
            <a:pPr lvl="1"/>
            <a:r>
              <a:rPr lang="en-US" altLang="ko-KR" dirty="0"/>
              <a:t>Epochs: 13</a:t>
            </a:r>
          </a:p>
          <a:p>
            <a:pPr lvl="1"/>
            <a:r>
              <a:rPr lang="en-US" altLang="ko-KR" dirty="0"/>
              <a:t>Batch size : 16</a:t>
            </a:r>
          </a:p>
          <a:p>
            <a:pPr lvl="1"/>
            <a:r>
              <a:rPr lang="en-US" altLang="ko-KR" dirty="0"/>
              <a:t>Image Size : 416</a:t>
            </a:r>
            <a:endParaRPr lang="ko-KR" altLang="en-US" dirty="0"/>
          </a:p>
        </p:txBody>
      </p:sp>
    </p:spTree>
    <p:extLst>
      <p:ext uri="{BB962C8B-B14F-4D97-AF65-F5344CB8AC3E}">
        <p14:creationId xmlns:p14="http://schemas.microsoft.com/office/powerpoint/2010/main" val="25540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E0A5E4-C7CB-A50D-4754-698CB3C60B9F}"/>
              </a:ext>
            </a:extLst>
          </p:cNvPr>
          <p:cNvSpPr>
            <a:spLocks noGrp="1"/>
          </p:cNvSpPr>
          <p:nvPr>
            <p:ph type="title"/>
          </p:nvPr>
        </p:nvSpPr>
        <p:spPr/>
        <p:txBody>
          <a:bodyPr/>
          <a:lstStyle/>
          <a:p>
            <a:r>
              <a:rPr lang="en-US" altLang="ko-KR" dirty="0"/>
              <a:t>Train Result</a:t>
            </a:r>
            <a:endParaRPr lang="ko-KR" altLang="en-US" dirty="0"/>
          </a:p>
        </p:txBody>
      </p:sp>
      <p:sp>
        <p:nvSpPr>
          <p:cNvPr id="3" name="내용 개체 틀 2">
            <a:extLst>
              <a:ext uri="{FF2B5EF4-FFF2-40B4-BE49-F238E27FC236}">
                <a16:creationId xmlns:a16="http://schemas.microsoft.com/office/drawing/2014/main" id="{6F1498DD-6AAE-E81D-7C5C-7FA5FA22A1DA}"/>
              </a:ext>
            </a:extLst>
          </p:cNvPr>
          <p:cNvSpPr>
            <a:spLocks noGrp="1"/>
          </p:cNvSpPr>
          <p:nvPr>
            <p:ph idx="1"/>
          </p:nvPr>
        </p:nvSpPr>
        <p:spPr>
          <a:xfrm>
            <a:off x="838200" y="5835731"/>
            <a:ext cx="10515600" cy="982500"/>
          </a:xfrm>
        </p:spPr>
        <p:txBody>
          <a:bodyPr/>
          <a:lstStyle/>
          <a:p>
            <a:r>
              <a:rPr lang="en-US" altLang="ko-KR" dirty="0"/>
              <a:t>After epoch 2, loss is slightly increased</a:t>
            </a:r>
          </a:p>
          <a:p>
            <a:pPr lvl="1"/>
            <a:r>
              <a:rPr lang="en-US" altLang="ko-KR" dirty="0"/>
              <a:t>Overfitting occurred</a:t>
            </a:r>
          </a:p>
          <a:p>
            <a:endParaRPr lang="ko-KR" altLang="en-US" dirty="0"/>
          </a:p>
        </p:txBody>
      </p:sp>
      <p:pic>
        <p:nvPicPr>
          <p:cNvPr id="4098" name="Picture 2">
            <a:extLst>
              <a:ext uri="{FF2B5EF4-FFF2-40B4-BE49-F238E27FC236}">
                <a16:creationId xmlns:a16="http://schemas.microsoft.com/office/drawing/2014/main" id="{304DE99F-69F8-1051-9171-8F9E917C4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1" y="1365332"/>
            <a:ext cx="8940798" cy="447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3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1CEE87-6C81-E509-9220-6C9D8F4A5BBB}"/>
              </a:ext>
            </a:extLst>
          </p:cNvPr>
          <p:cNvSpPr>
            <a:spLocks noGrp="1"/>
          </p:cNvSpPr>
          <p:nvPr>
            <p:ph type="title"/>
          </p:nvPr>
        </p:nvSpPr>
        <p:spPr/>
        <p:txBody>
          <a:bodyPr/>
          <a:lstStyle/>
          <a:p>
            <a:r>
              <a:rPr lang="en-US" altLang="ko-KR" dirty="0"/>
              <a:t>Training Result</a:t>
            </a:r>
            <a:endParaRPr lang="ko-KR" altLang="en-US" dirty="0"/>
          </a:p>
        </p:txBody>
      </p:sp>
      <p:sp>
        <p:nvSpPr>
          <p:cNvPr id="3" name="내용 개체 틀 2">
            <a:extLst>
              <a:ext uri="{FF2B5EF4-FFF2-40B4-BE49-F238E27FC236}">
                <a16:creationId xmlns:a16="http://schemas.microsoft.com/office/drawing/2014/main" id="{0BEDC585-DE41-83F7-47AB-CFD83BFB51F7}"/>
              </a:ext>
            </a:extLst>
          </p:cNvPr>
          <p:cNvSpPr>
            <a:spLocks noGrp="1"/>
          </p:cNvSpPr>
          <p:nvPr>
            <p:ph idx="1"/>
          </p:nvPr>
        </p:nvSpPr>
        <p:spPr/>
        <p:txBody>
          <a:bodyPr/>
          <a:lstStyle/>
          <a:p>
            <a:r>
              <a:rPr lang="en-US" altLang="ko-KR" dirty="0"/>
              <a:t>Even though overfitting occurred,</a:t>
            </a:r>
          </a:p>
          <a:p>
            <a:r>
              <a:rPr lang="en-US" altLang="ko-KR" dirty="0"/>
              <a:t>Still works with reasonable high accuracy </a:t>
            </a:r>
          </a:p>
          <a:p>
            <a:pPr lvl="1"/>
            <a:r>
              <a:rPr lang="en-US" altLang="ko-KR" dirty="0"/>
              <a:t>Example: Result of Blackjack-copilot/ML/examples/predict_image.py</a:t>
            </a:r>
            <a:endParaRPr lang="ko-KR" altLang="en-US" dirty="0"/>
          </a:p>
        </p:txBody>
      </p:sp>
      <p:pic>
        <p:nvPicPr>
          <p:cNvPr id="5" name="그림 4">
            <a:extLst>
              <a:ext uri="{FF2B5EF4-FFF2-40B4-BE49-F238E27FC236}">
                <a16:creationId xmlns:a16="http://schemas.microsoft.com/office/drawing/2014/main" id="{A24C830D-C4D0-CA37-22D3-5C667D5B855A}"/>
              </a:ext>
            </a:extLst>
          </p:cNvPr>
          <p:cNvPicPr>
            <a:picLocks noChangeAspect="1"/>
          </p:cNvPicPr>
          <p:nvPr/>
        </p:nvPicPr>
        <p:blipFill>
          <a:blip r:embed="rId3"/>
          <a:stretch>
            <a:fillRect/>
          </a:stretch>
        </p:blipFill>
        <p:spPr>
          <a:xfrm>
            <a:off x="3282606" y="3565525"/>
            <a:ext cx="5626788" cy="3292475"/>
          </a:xfrm>
          <a:prstGeom prst="rect">
            <a:avLst/>
          </a:prstGeom>
        </p:spPr>
      </p:pic>
    </p:spTree>
    <p:extLst>
      <p:ext uri="{BB962C8B-B14F-4D97-AF65-F5344CB8AC3E}">
        <p14:creationId xmlns:p14="http://schemas.microsoft.com/office/powerpoint/2010/main" val="362192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3166E7-69B8-46A6-EA0B-A6DB9E053CF4}"/>
              </a:ext>
            </a:extLst>
          </p:cNvPr>
          <p:cNvSpPr>
            <a:spLocks noGrp="1"/>
          </p:cNvSpPr>
          <p:nvPr>
            <p:ph type="title"/>
          </p:nvPr>
        </p:nvSpPr>
        <p:spPr/>
        <p:txBody>
          <a:bodyPr/>
          <a:lstStyle/>
          <a:p>
            <a:r>
              <a:rPr lang="en-US" altLang="ko-KR" dirty="0"/>
              <a:t>Gathering Object Detecting Cards </a:t>
            </a:r>
            <a:endParaRPr lang="ko-KR" altLang="en-US" dirty="0"/>
          </a:p>
        </p:txBody>
      </p:sp>
      <p:sp>
        <p:nvSpPr>
          <p:cNvPr id="3" name="내용 개체 틀 2">
            <a:extLst>
              <a:ext uri="{FF2B5EF4-FFF2-40B4-BE49-F238E27FC236}">
                <a16:creationId xmlns:a16="http://schemas.microsoft.com/office/drawing/2014/main" id="{AE3809C8-37BB-87C7-87A2-62073042CDDD}"/>
              </a:ext>
            </a:extLst>
          </p:cNvPr>
          <p:cNvSpPr>
            <a:spLocks noGrp="1"/>
          </p:cNvSpPr>
          <p:nvPr>
            <p:ph idx="1"/>
          </p:nvPr>
        </p:nvSpPr>
        <p:spPr/>
        <p:txBody>
          <a:bodyPr/>
          <a:lstStyle/>
          <a:p>
            <a:r>
              <a:rPr lang="en-US" altLang="ko-KR" dirty="0"/>
              <a:t>Then, how do we separate dealer’s and player’s card? </a:t>
            </a:r>
          </a:p>
          <a:p>
            <a:pPr lvl="1"/>
            <a:endParaRPr lang="ko-KR" altLang="en-US" dirty="0"/>
          </a:p>
        </p:txBody>
      </p:sp>
      <p:pic>
        <p:nvPicPr>
          <p:cNvPr id="6" name="그림 5">
            <a:extLst>
              <a:ext uri="{FF2B5EF4-FFF2-40B4-BE49-F238E27FC236}">
                <a16:creationId xmlns:a16="http://schemas.microsoft.com/office/drawing/2014/main" id="{4E62D5FC-8920-2BC8-DB70-77EDBB343A43}"/>
              </a:ext>
            </a:extLst>
          </p:cNvPr>
          <p:cNvPicPr>
            <a:picLocks noChangeAspect="1"/>
          </p:cNvPicPr>
          <p:nvPr/>
        </p:nvPicPr>
        <p:blipFill>
          <a:blip r:embed="rId3"/>
          <a:stretch>
            <a:fillRect/>
          </a:stretch>
        </p:blipFill>
        <p:spPr>
          <a:xfrm>
            <a:off x="290579" y="2585353"/>
            <a:ext cx="7301886" cy="4272647"/>
          </a:xfrm>
          <a:prstGeom prst="rect">
            <a:avLst/>
          </a:prstGeom>
        </p:spPr>
      </p:pic>
      <p:sp>
        <p:nvSpPr>
          <p:cNvPr id="7" name="타원 6">
            <a:extLst>
              <a:ext uri="{FF2B5EF4-FFF2-40B4-BE49-F238E27FC236}">
                <a16:creationId xmlns:a16="http://schemas.microsoft.com/office/drawing/2014/main" id="{80A4459D-C34E-639D-DE10-5519C0C1314A}"/>
              </a:ext>
            </a:extLst>
          </p:cNvPr>
          <p:cNvSpPr/>
          <p:nvPr/>
        </p:nvSpPr>
        <p:spPr>
          <a:xfrm>
            <a:off x="2501029" y="4295960"/>
            <a:ext cx="2580361" cy="208371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8F5F6780-0BA0-424A-373E-2FEE2B98B693}"/>
              </a:ext>
            </a:extLst>
          </p:cNvPr>
          <p:cNvSpPr/>
          <p:nvPr/>
        </p:nvSpPr>
        <p:spPr>
          <a:xfrm>
            <a:off x="2739024" y="2863855"/>
            <a:ext cx="1651348" cy="1130289"/>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CFF3CA2B-B138-1071-8A33-1ED61CC29AD6}"/>
              </a:ext>
            </a:extLst>
          </p:cNvPr>
          <p:cNvSpPr txBox="1"/>
          <p:nvPr/>
        </p:nvSpPr>
        <p:spPr>
          <a:xfrm>
            <a:off x="7680147" y="2585353"/>
            <a:ext cx="4546948" cy="830997"/>
          </a:xfrm>
          <a:prstGeom prst="rect">
            <a:avLst/>
          </a:prstGeom>
          <a:noFill/>
        </p:spPr>
        <p:txBody>
          <a:bodyPr wrap="square" rtlCol="0">
            <a:spAutoFit/>
          </a:bodyPr>
          <a:lstStyle/>
          <a:p>
            <a:r>
              <a:rPr lang="en-US" altLang="ko-KR" sz="2400" dirty="0"/>
              <a:t>We need to make each dealer and player cards separated </a:t>
            </a:r>
            <a:endParaRPr lang="ko-KR" altLang="en-US" sz="2400" dirty="0"/>
          </a:p>
        </p:txBody>
      </p:sp>
    </p:spTree>
    <p:extLst>
      <p:ext uri="{BB962C8B-B14F-4D97-AF65-F5344CB8AC3E}">
        <p14:creationId xmlns:p14="http://schemas.microsoft.com/office/powerpoint/2010/main" val="360347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3166E7-69B8-46A6-EA0B-A6DB9E053CF4}"/>
              </a:ext>
            </a:extLst>
          </p:cNvPr>
          <p:cNvSpPr>
            <a:spLocks noGrp="1"/>
          </p:cNvSpPr>
          <p:nvPr>
            <p:ph type="title"/>
          </p:nvPr>
        </p:nvSpPr>
        <p:spPr/>
        <p:txBody>
          <a:bodyPr/>
          <a:lstStyle/>
          <a:p>
            <a:r>
              <a:rPr lang="en-US" altLang="ko-KR" dirty="0"/>
              <a:t>Gathering Object Detecting Cards </a:t>
            </a:r>
            <a:endParaRPr lang="ko-KR" altLang="en-US" dirty="0"/>
          </a:p>
        </p:txBody>
      </p:sp>
      <p:sp>
        <p:nvSpPr>
          <p:cNvPr id="3" name="내용 개체 틀 2">
            <a:extLst>
              <a:ext uri="{FF2B5EF4-FFF2-40B4-BE49-F238E27FC236}">
                <a16:creationId xmlns:a16="http://schemas.microsoft.com/office/drawing/2014/main" id="{AE3809C8-37BB-87C7-87A2-62073042CDDD}"/>
              </a:ext>
            </a:extLst>
          </p:cNvPr>
          <p:cNvSpPr>
            <a:spLocks noGrp="1"/>
          </p:cNvSpPr>
          <p:nvPr>
            <p:ph idx="1"/>
          </p:nvPr>
        </p:nvSpPr>
        <p:spPr/>
        <p:txBody>
          <a:bodyPr/>
          <a:lstStyle/>
          <a:p>
            <a:r>
              <a:rPr lang="en-US" altLang="ko-KR" dirty="0"/>
              <a:t>Applying some deterministic clustering algorithm</a:t>
            </a:r>
          </a:p>
          <a:p>
            <a:pPr lvl="1"/>
            <a:r>
              <a:rPr lang="en-US" altLang="ko-KR" dirty="0"/>
              <a:t>If the objects are closer than the threshold, </a:t>
            </a:r>
            <a:br>
              <a:rPr lang="en-US" altLang="ko-KR" dirty="0"/>
            </a:br>
            <a:r>
              <a:rPr lang="en-US" altLang="ko-KR" dirty="0"/>
              <a:t>then model </a:t>
            </a:r>
            <a:r>
              <a:rPr lang="en-US" altLang="ko-KR" dirty="0" err="1"/>
              <a:t>clusterize</a:t>
            </a:r>
            <a:r>
              <a:rPr lang="en-US" altLang="ko-KR" dirty="0"/>
              <a:t> the object into player’s or dealer’s card</a:t>
            </a:r>
          </a:p>
          <a:p>
            <a:pPr lvl="1"/>
            <a:endParaRPr lang="ko-KR" altLang="en-US" dirty="0"/>
          </a:p>
        </p:txBody>
      </p:sp>
      <p:pic>
        <p:nvPicPr>
          <p:cNvPr id="5" name="그림 4">
            <a:extLst>
              <a:ext uri="{FF2B5EF4-FFF2-40B4-BE49-F238E27FC236}">
                <a16:creationId xmlns:a16="http://schemas.microsoft.com/office/drawing/2014/main" id="{ED297A87-0CF4-66FD-1167-E3282818191B}"/>
              </a:ext>
            </a:extLst>
          </p:cNvPr>
          <p:cNvPicPr>
            <a:picLocks noChangeAspect="1"/>
          </p:cNvPicPr>
          <p:nvPr/>
        </p:nvPicPr>
        <p:blipFill>
          <a:blip r:embed="rId3"/>
          <a:stretch>
            <a:fillRect/>
          </a:stretch>
        </p:blipFill>
        <p:spPr>
          <a:xfrm>
            <a:off x="874436" y="3122216"/>
            <a:ext cx="6448924" cy="3735784"/>
          </a:xfrm>
          <a:prstGeom prst="rect">
            <a:avLst/>
          </a:prstGeom>
        </p:spPr>
      </p:pic>
      <p:sp>
        <p:nvSpPr>
          <p:cNvPr id="4" name="직사각형 3">
            <a:extLst>
              <a:ext uri="{FF2B5EF4-FFF2-40B4-BE49-F238E27FC236}">
                <a16:creationId xmlns:a16="http://schemas.microsoft.com/office/drawing/2014/main" id="{BD9A2188-0414-6F5A-A1D2-7FCA9FD586C9}"/>
              </a:ext>
            </a:extLst>
          </p:cNvPr>
          <p:cNvSpPr/>
          <p:nvPr/>
        </p:nvSpPr>
        <p:spPr>
          <a:xfrm>
            <a:off x="1389046" y="5411244"/>
            <a:ext cx="3745283" cy="144675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1361DBBA-C891-8DA4-D37D-8F3974B3D193}"/>
              </a:ext>
            </a:extLst>
          </p:cNvPr>
          <p:cNvPicPr>
            <a:picLocks noChangeAspect="1"/>
          </p:cNvPicPr>
          <p:nvPr/>
        </p:nvPicPr>
        <p:blipFill>
          <a:blip r:embed="rId4"/>
          <a:stretch>
            <a:fillRect/>
          </a:stretch>
        </p:blipFill>
        <p:spPr>
          <a:xfrm>
            <a:off x="7485155" y="3122216"/>
            <a:ext cx="3192240" cy="3735784"/>
          </a:xfrm>
          <a:prstGeom prst="rect">
            <a:avLst/>
          </a:prstGeom>
        </p:spPr>
      </p:pic>
      <p:sp>
        <p:nvSpPr>
          <p:cNvPr id="9" name="직사각형 8">
            <a:extLst>
              <a:ext uri="{FF2B5EF4-FFF2-40B4-BE49-F238E27FC236}">
                <a16:creationId xmlns:a16="http://schemas.microsoft.com/office/drawing/2014/main" id="{20AC14D0-C9FD-AC83-651A-6C24DC2B2B84}"/>
              </a:ext>
            </a:extLst>
          </p:cNvPr>
          <p:cNvSpPr/>
          <p:nvPr/>
        </p:nvSpPr>
        <p:spPr>
          <a:xfrm>
            <a:off x="7867090" y="3122215"/>
            <a:ext cx="1776609" cy="17504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0AFA915-456D-A912-7409-E1519D5D691F}"/>
              </a:ext>
            </a:extLst>
          </p:cNvPr>
          <p:cNvSpPr/>
          <p:nvPr/>
        </p:nvSpPr>
        <p:spPr>
          <a:xfrm>
            <a:off x="7837970" y="4872624"/>
            <a:ext cx="2244139" cy="19853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5095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ED0F6E-DA62-C256-2F30-EFBCA76C0C17}"/>
              </a:ext>
            </a:extLst>
          </p:cNvPr>
          <p:cNvSpPr>
            <a:spLocks noGrp="1"/>
          </p:cNvSpPr>
          <p:nvPr>
            <p:ph type="title"/>
          </p:nvPr>
        </p:nvSpPr>
        <p:spPr/>
        <p:txBody>
          <a:bodyPr/>
          <a:lstStyle/>
          <a:p>
            <a:r>
              <a:rPr lang="en-US" altLang="ko-KR" dirty="0"/>
              <a:t>Implementing Recommend Algorithm</a:t>
            </a:r>
            <a:endParaRPr lang="ko-KR" altLang="en-US" dirty="0"/>
          </a:p>
        </p:txBody>
      </p:sp>
      <p:sp>
        <p:nvSpPr>
          <p:cNvPr id="3" name="내용 개체 틀 2">
            <a:extLst>
              <a:ext uri="{FF2B5EF4-FFF2-40B4-BE49-F238E27FC236}">
                <a16:creationId xmlns:a16="http://schemas.microsoft.com/office/drawing/2014/main" id="{A3E2018B-3EE1-8C0B-CF5E-8528FCE2F8FD}"/>
              </a:ext>
            </a:extLst>
          </p:cNvPr>
          <p:cNvSpPr>
            <a:spLocks noGrp="1"/>
          </p:cNvSpPr>
          <p:nvPr>
            <p:ph idx="1"/>
          </p:nvPr>
        </p:nvSpPr>
        <p:spPr/>
        <p:txBody>
          <a:bodyPr/>
          <a:lstStyle/>
          <a:p>
            <a:r>
              <a:rPr lang="en-US" altLang="ko-KR" dirty="0"/>
              <a:t>We are using Look-up table</a:t>
            </a:r>
          </a:p>
          <a:p>
            <a:pPr lvl="1"/>
            <a:r>
              <a:rPr lang="en-US" altLang="ko-KR" dirty="0"/>
              <a:t>For example, vertical index stands for total hand sum</a:t>
            </a:r>
          </a:p>
          <a:p>
            <a:pPr lvl="1"/>
            <a:r>
              <a:rPr lang="en-US" altLang="ko-KR" dirty="0"/>
              <a:t>Horizonal index stands for dealer’s up cards</a:t>
            </a:r>
            <a:endParaRPr lang="ko-KR" altLang="en-US" dirty="0"/>
          </a:p>
        </p:txBody>
      </p:sp>
      <p:pic>
        <p:nvPicPr>
          <p:cNvPr id="10" name="그림 9">
            <a:extLst>
              <a:ext uri="{FF2B5EF4-FFF2-40B4-BE49-F238E27FC236}">
                <a16:creationId xmlns:a16="http://schemas.microsoft.com/office/drawing/2014/main" id="{1532196D-ABFD-4462-E727-188AA7DAE464}"/>
              </a:ext>
            </a:extLst>
          </p:cNvPr>
          <p:cNvPicPr>
            <a:picLocks noChangeAspect="1"/>
          </p:cNvPicPr>
          <p:nvPr/>
        </p:nvPicPr>
        <p:blipFill>
          <a:blip r:embed="rId3"/>
          <a:stretch>
            <a:fillRect/>
          </a:stretch>
        </p:blipFill>
        <p:spPr>
          <a:xfrm>
            <a:off x="3229309" y="3732006"/>
            <a:ext cx="5265694" cy="1856984"/>
          </a:xfrm>
          <a:prstGeom prst="rect">
            <a:avLst/>
          </a:prstGeom>
        </p:spPr>
      </p:pic>
      <p:pic>
        <p:nvPicPr>
          <p:cNvPr id="12" name="그림 11">
            <a:extLst>
              <a:ext uri="{FF2B5EF4-FFF2-40B4-BE49-F238E27FC236}">
                <a16:creationId xmlns:a16="http://schemas.microsoft.com/office/drawing/2014/main" id="{18FDD5C2-F197-3E51-A630-F59FF7BE48BC}"/>
              </a:ext>
            </a:extLst>
          </p:cNvPr>
          <p:cNvPicPr>
            <a:picLocks noChangeAspect="1"/>
          </p:cNvPicPr>
          <p:nvPr/>
        </p:nvPicPr>
        <p:blipFill>
          <a:blip r:embed="rId4"/>
          <a:stretch>
            <a:fillRect/>
          </a:stretch>
        </p:blipFill>
        <p:spPr>
          <a:xfrm>
            <a:off x="0" y="3076047"/>
            <a:ext cx="2391109" cy="3781953"/>
          </a:xfrm>
          <a:prstGeom prst="rect">
            <a:avLst/>
          </a:prstGeom>
        </p:spPr>
      </p:pic>
      <p:pic>
        <p:nvPicPr>
          <p:cNvPr id="14" name="그림 13">
            <a:extLst>
              <a:ext uri="{FF2B5EF4-FFF2-40B4-BE49-F238E27FC236}">
                <a16:creationId xmlns:a16="http://schemas.microsoft.com/office/drawing/2014/main" id="{E7634C0F-9DD4-33F0-96B8-823594BBB717}"/>
              </a:ext>
            </a:extLst>
          </p:cNvPr>
          <p:cNvPicPr>
            <a:picLocks noChangeAspect="1"/>
          </p:cNvPicPr>
          <p:nvPr/>
        </p:nvPicPr>
        <p:blipFill>
          <a:blip r:embed="rId5"/>
          <a:stretch>
            <a:fillRect/>
          </a:stretch>
        </p:blipFill>
        <p:spPr>
          <a:xfrm>
            <a:off x="8852730" y="3226226"/>
            <a:ext cx="3069614" cy="3151108"/>
          </a:xfrm>
          <a:prstGeom prst="rect">
            <a:avLst/>
          </a:prstGeom>
        </p:spPr>
      </p:pic>
      <p:sp>
        <p:nvSpPr>
          <p:cNvPr id="15" name="화살표: 오른쪽 14">
            <a:extLst>
              <a:ext uri="{FF2B5EF4-FFF2-40B4-BE49-F238E27FC236}">
                <a16:creationId xmlns:a16="http://schemas.microsoft.com/office/drawing/2014/main" id="{150CDBE1-2CCC-A53B-C979-3FE8BEEDABD6}"/>
              </a:ext>
            </a:extLst>
          </p:cNvPr>
          <p:cNvSpPr/>
          <p:nvPr/>
        </p:nvSpPr>
        <p:spPr>
          <a:xfrm>
            <a:off x="1909592" y="4446740"/>
            <a:ext cx="1678488" cy="425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C20CCA92-4690-F095-5395-68FC99AECDCA}"/>
              </a:ext>
            </a:extLst>
          </p:cNvPr>
          <p:cNvSpPr txBox="1"/>
          <p:nvPr/>
        </p:nvSpPr>
        <p:spPr>
          <a:xfrm>
            <a:off x="2487877" y="4813034"/>
            <a:ext cx="974624" cy="369332"/>
          </a:xfrm>
          <a:prstGeom prst="rect">
            <a:avLst/>
          </a:prstGeom>
          <a:noFill/>
        </p:spPr>
        <p:txBody>
          <a:bodyPr wrap="square" rtlCol="0">
            <a:spAutoFit/>
          </a:bodyPr>
          <a:lstStyle/>
          <a:p>
            <a:r>
              <a:rPr lang="en-US" altLang="ko-KR" dirty="0"/>
              <a:t>Sum</a:t>
            </a:r>
            <a:endParaRPr lang="ko-KR" altLang="en-US" dirty="0"/>
          </a:p>
        </p:txBody>
      </p:sp>
      <p:sp>
        <p:nvSpPr>
          <p:cNvPr id="18" name="직사각형 17">
            <a:extLst>
              <a:ext uri="{FF2B5EF4-FFF2-40B4-BE49-F238E27FC236}">
                <a16:creationId xmlns:a16="http://schemas.microsoft.com/office/drawing/2014/main" id="{14598D6C-6EA8-9FC3-16D6-6291EACD33F5}"/>
              </a:ext>
            </a:extLst>
          </p:cNvPr>
          <p:cNvSpPr/>
          <p:nvPr/>
        </p:nvSpPr>
        <p:spPr>
          <a:xfrm>
            <a:off x="36951" y="4885078"/>
            <a:ext cx="2093200" cy="144675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화살표: 오른쪽 18">
            <a:extLst>
              <a:ext uri="{FF2B5EF4-FFF2-40B4-BE49-F238E27FC236}">
                <a16:creationId xmlns:a16="http://schemas.microsoft.com/office/drawing/2014/main" id="{5E942533-04B7-8939-AF5E-05BAAE4B4A2E}"/>
              </a:ext>
            </a:extLst>
          </p:cNvPr>
          <p:cNvSpPr/>
          <p:nvPr/>
        </p:nvSpPr>
        <p:spPr>
          <a:xfrm>
            <a:off x="7174242" y="5263290"/>
            <a:ext cx="1678488" cy="425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B4974B8E-D306-797D-20FC-693B71B6D526}"/>
              </a:ext>
            </a:extLst>
          </p:cNvPr>
          <p:cNvSpPr txBox="1"/>
          <p:nvPr/>
        </p:nvSpPr>
        <p:spPr>
          <a:xfrm>
            <a:off x="7617148" y="5539261"/>
            <a:ext cx="974624" cy="369332"/>
          </a:xfrm>
          <a:prstGeom prst="rect">
            <a:avLst/>
          </a:prstGeom>
          <a:noFill/>
        </p:spPr>
        <p:txBody>
          <a:bodyPr wrap="square" rtlCol="0">
            <a:spAutoFit/>
          </a:bodyPr>
          <a:lstStyle/>
          <a:p>
            <a:r>
              <a:rPr lang="en-US" altLang="ko-KR" dirty="0"/>
              <a:t>Access</a:t>
            </a:r>
            <a:endParaRPr lang="ko-KR" altLang="en-US" dirty="0"/>
          </a:p>
        </p:txBody>
      </p:sp>
    </p:spTree>
    <p:extLst>
      <p:ext uri="{BB962C8B-B14F-4D97-AF65-F5344CB8AC3E}">
        <p14:creationId xmlns:p14="http://schemas.microsoft.com/office/powerpoint/2010/main" val="33240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862B1B-8ECA-FFE5-176E-4043C9360C53}"/>
              </a:ext>
            </a:extLst>
          </p:cNvPr>
          <p:cNvSpPr>
            <a:spLocks noGrp="1"/>
          </p:cNvSpPr>
          <p:nvPr>
            <p:ph type="title"/>
          </p:nvPr>
        </p:nvSpPr>
        <p:spPr/>
        <p:txBody>
          <a:bodyPr/>
          <a:lstStyle/>
          <a:p>
            <a:r>
              <a:rPr lang="en-US" altLang="ko-KR" dirty="0"/>
              <a:t>Introduction</a:t>
            </a:r>
            <a:endParaRPr lang="ko-KR" altLang="en-US" dirty="0"/>
          </a:p>
        </p:txBody>
      </p:sp>
      <p:sp>
        <p:nvSpPr>
          <p:cNvPr id="3" name="내용 개체 틀 2">
            <a:extLst>
              <a:ext uri="{FF2B5EF4-FFF2-40B4-BE49-F238E27FC236}">
                <a16:creationId xmlns:a16="http://schemas.microsoft.com/office/drawing/2014/main" id="{9F342AF2-4DB1-66B5-705F-0ADE3D2E7D08}"/>
              </a:ext>
            </a:extLst>
          </p:cNvPr>
          <p:cNvSpPr>
            <a:spLocks noGrp="1"/>
          </p:cNvSpPr>
          <p:nvPr>
            <p:ph idx="1"/>
          </p:nvPr>
        </p:nvSpPr>
        <p:spPr/>
        <p:txBody>
          <a:bodyPr/>
          <a:lstStyle/>
          <a:p>
            <a:r>
              <a:rPr lang="en-US" altLang="ko-KR" dirty="0"/>
              <a:t>When we are trying to play card games</a:t>
            </a:r>
          </a:p>
          <a:p>
            <a:pPr lvl="1"/>
            <a:r>
              <a:rPr lang="en-US" altLang="ko-KR" dirty="0"/>
              <a:t>There are so many rules to memorize!</a:t>
            </a:r>
          </a:p>
          <a:p>
            <a:pPr lvl="2"/>
            <a:r>
              <a:rPr lang="en-US" altLang="ko-KR" dirty="0"/>
              <a:t>What is the winning rule?</a:t>
            </a:r>
          </a:p>
          <a:p>
            <a:pPr lvl="2"/>
            <a:r>
              <a:rPr lang="en-US" altLang="ko-KR" dirty="0"/>
              <a:t>How to do action in given situation?</a:t>
            </a:r>
          </a:p>
          <a:p>
            <a:pPr lvl="2"/>
            <a:endParaRPr lang="en-US" altLang="ko-KR" dirty="0"/>
          </a:p>
          <a:p>
            <a:pPr lvl="1"/>
            <a:r>
              <a:rPr lang="en-US" altLang="ko-KR" dirty="0"/>
              <a:t>Practicing the card game is an easy way to enjoy it fully </a:t>
            </a:r>
          </a:p>
          <a:p>
            <a:pPr lvl="2"/>
            <a:r>
              <a:rPr lang="en-US" altLang="ko-KR" dirty="0"/>
              <a:t>But, if once you try to play the game suddenly,</a:t>
            </a:r>
          </a:p>
          <a:p>
            <a:pPr lvl="2"/>
            <a:r>
              <a:rPr lang="en-US" altLang="ko-KR" b="1" dirty="0">
                <a:solidFill>
                  <a:srgbClr val="FF0000"/>
                </a:solidFill>
              </a:rPr>
              <a:t>Then you might need to have some assistance.</a:t>
            </a:r>
          </a:p>
        </p:txBody>
      </p:sp>
    </p:spTree>
    <p:extLst>
      <p:ext uri="{BB962C8B-B14F-4D97-AF65-F5344CB8AC3E}">
        <p14:creationId xmlns:p14="http://schemas.microsoft.com/office/powerpoint/2010/main" val="351312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0115BF-BC7F-CB61-28BA-8CCDFB92AD7D}"/>
              </a:ext>
            </a:extLst>
          </p:cNvPr>
          <p:cNvSpPr>
            <a:spLocks noGrp="1"/>
          </p:cNvSpPr>
          <p:nvPr>
            <p:ph type="title"/>
          </p:nvPr>
        </p:nvSpPr>
        <p:spPr/>
        <p:txBody>
          <a:bodyPr/>
          <a:lstStyle/>
          <a:p>
            <a:r>
              <a:rPr lang="en-US" altLang="ko-KR" dirty="0"/>
              <a:t>Demonstration</a:t>
            </a:r>
            <a:endParaRPr lang="ko-KR" altLang="en-US" dirty="0"/>
          </a:p>
        </p:txBody>
      </p:sp>
      <p:sp>
        <p:nvSpPr>
          <p:cNvPr id="3" name="내용 개체 틀 2">
            <a:extLst>
              <a:ext uri="{FF2B5EF4-FFF2-40B4-BE49-F238E27FC236}">
                <a16:creationId xmlns:a16="http://schemas.microsoft.com/office/drawing/2014/main" id="{E25C961C-6885-4368-9BC1-81559676C121}"/>
              </a:ext>
            </a:extLst>
          </p:cNvPr>
          <p:cNvSpPr>
            <a:spLocks noGrp="1"/>
          </p:cNvSpPr>
          <p:nvPr>
            <p:ph idx="1"/>
          </p:nvPr>
        </p:nvSpPr>
        <p:spPr/>
        <p:txBody>
          <a:bodyPr/>
          <a:lstStyle/>
          <a:p>
            <a:endParaRPr lang="ko-KR" altLang="en-US" dirty="0"/>
          </a:p>
        </p:txBody>
      </p:sp>
      <p:pic>
        <p:nvPicPr>
          <p:cNvPr id="5" name="그림 4">
            <a:extLst>
              <a:ext uri="{FF2B5EF4-FFF2-40B4-BE49-F238E27FC236}">
                <a16:creationId xmlns:a16="http://schemas.microsoft.com/office/drawing/2014/main" id="{F59A8E2D-59AD-00C5-D3B9-A624B423D9DD}"/>
              </a:ext>
            </a:extLst>
          </p:cNvPr>
          <p:cNvPicPr>
            <a:picLocks noChangeAspect="1"/>
          </p:cNvPicPr>
          <p:nvPr/>
        </p:nvPicPr>
        <p:blipFill>
          <a:blip r:embed="rId3"/>
          <a:stretch>
            <a:fillRect/>
          </a:stretch>
        </p:blipFill>
        <p:spPr>
          <a:xfrm>
            <a:off x="2294540" y="1565427"/>
            <a:ext cx="7602920" cy="5187790"/>
          </a:xfrm>
          <a:prstGeom prst="rect">
            <a:avLst/>
          </a:prstGeom>
        </p:spPr>
      </p:pic>
    </p:spTree>
    <p:extLst>
      <p:ext uri="{BB962C8B-B14F-4D97-AF65-F5344CB8AC3E}">
        <p14:creationId xmlns:p14="http://schemas.microsoft.com/office/powerpoint/2010/main" val="2256402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273ABF-9DF2-78AA-5D2E-4EACED9555F8}"/>
              </a:ext>
            </a:extLst>
          </p:cNvPr>
          <p:cNvSpPr>
            <a:spLocks noGrp="1"/>
          </p:cNvSpPr>
          <p:nvPr>
            <p:ph type="title"/>
          </p:nvPr>
        </p:nvSpPr>
        <p:spPr/>
        <p:txBody>
          <a:bodyPr/>
          <a:lstStyle/>
          <a:p>
            <a:r>
              <a:rPr lang="en-US" altLang="ko-KR" dirty="0"/>
              <a:t>Wrapping Up This Project</a:t>
            </a:r>
            <a:endParaRPr lang="ko-KR" altLang="en-US" dirty="0"/>
          </a:p>
        </p:txBody>
      </p:sp>
      <p:sp>
        <p:nvSpPr>
          <p:cNvPr id="3" name="내용 개체 틀 2">
            <a:extLst>
              <a:ext uri="{FF2B5EF4-FFF2-40B4-BE49-F238E27FC236}">
                <a16:creationId xmlns:a16="http://schemas.microsoft.com/office/drawing/2014/main" id="{300BD52F-8F00-98E4-DC32-EEE527C2B5F2}"/>
              </a:ext>
            </a:extLst>
          </p:cNvPr>
          <p:cNvSpPr>
            <a:spLocks noGrp="1"/>
          </p:cNvSpPr>
          <p:nvPr>
            <p:ph idx="1"/>
          </p:nvPr>
        </p:nvSpPr>
        <p:spPr>
          <a:xfrm>
            <a:off x="255104" y="1690688"/>
            <a:ext cx="11486322" cy="4351338"/>
          </a:xfrm>
        </p:spPr>
        <p:txBody>
          <a:bodyPr/>
          <a:lstStyle/>
          <a:p>
            <a:r>
              <a:rPr lang="en-US" altLang="ko-KR" dirty="0"/>
              <a:t>The</a:t>
            </a:r>
            <a:r>
              <a:rPr lang="ko-KR" altLang="en-US" dirty="0"/>
              <a:t> </a:t>
            </a:r>
            <a:r>
              <a:rPr lang="en-US" altLang="ko-KR" dirty="0"/>
              <a:t>objective of the project is easy to achieve</a:t>
            </a:r>
          </a:p>
          <a:p>
            <a:pPr lvl="1"/>
            <a:r>
              <a:rPr lang="en-US" altLang="ko-KR" dirty="0"/>
              <a:t>However, Quality of the recommendation was hard to improve</a:t>
            </a:r>
          </a:p>
          <a:p>
            <a:pPr lvl="1"/>
            <a:r>
              <a:rPr lang="en-US" altLang="ko-KR" dirty="0"/>
              <a:t>Because, the Clustering Card is the thing.</a:t>
            </a:r>
          </a:p>
          <a:p>
            <a:pPr lvl="1"/>
            <a:endParaRPr lang="en-US" altLang="ko-KR" dirty="0"/>
          </a:p>
          <a:p>
            <a:r>
              <a:rPr lang="en-US" altLang="ko-KR" dirty="0"/>
              <a:t>Deterministic </a:t>
            </a:r>
            <a:r>
              <a:rPr lang="en-US" altLang="ko-KR" dirty="0" err="1"/>
              <a:t>Thresold</a:t>
            </a:r>
            <a:r>
              <a:rPr lang="en-US" altLang="ko-KR" dirty="0"/>
              <a:t> Clustering cannot separate cards </a:t>
            </a:r>
            <a:br>
              <a:rPr lang="en-US" altLang="ko-KR" dirty="0"/>
            </a:br>
            <a:r>
              <a:rPr lang="en-US" altLang="ko-KR" dirty="0"/>
              <a:t>when the positions of the cards are messy</a:t>
            </a:r>
          </a:p>
          <a:p>
            <a:pPr lvl="1">
              <a:buFont typeface="Wingdings" panose="05000000000000000000" pitchFamily="2" charset="2"/>
              <a:buChar char="à"/>
            </a:pPr>
            <a:r>
              <a:rPr lang="en-US" altLang="ko-KR" dirty="0">
                <a:sym typeface="Wingdings" panose="05000000000000000000" pitchFamily="2" charset="2"/>
              </a:rPr>
              <a:t>Quality of the Clustering the cards determines how good this program recommends</a:t>
            </a:r>
          </a:p>
          <a:p>
            <a:pPr marL="457200" lvl="1" indent="0">
              <a:buNone/>
            </a:pPr>
            <a:endParaRPr lang="en-US" altLang="ko-KR" dirty="0">
              <a:sym typeface="Wingdings" panose="05000000000000000000" pitchFamily="2" charset="2"/>
            </a:endParaRPr>
          </a:p>
        </p:txBody>
      </p:sp>
    </p:spTree>
    <p:extLst>
      <p:ext uri="{BB962C8B-B14F-4D97-AF65-F5344CB8AC3E}">
        <p14:creationId xmlns:p14="http://schemas.microsoft.com/office/powerpoint/2010/main" val="1117428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DF8E8F-4D93-993C-B748-1DFECCD90D51}"/>
              </a:ext>
            </a:extLst>
          </p:cNvPr>
          <p:cNvSpPr>
            <a:spLocks noGrp="1"/>
          </p:cNvSpPr>
          <p:nvPr>
            <p:ph type="title"/>
          </p:nvPr>
        </p:nvSpPr>
        <p:spPr/>
        <p:txBody>
          <a:bodyPr/>
          <a:lstStyle/>
          <a:p>
            <a:r>
              <a:rPr lang="en-US" altLang="ko-KR" dirty="0"/>
              <a:t>Wrapping Up This Project</a:t>
            </a:r>
            <a:endParaRPr lang="ko-KR" altLang="en-US" dirty="0"/>
          </a:p>
        </p:txBody>
      </p:sp>
      <p:sp>
        <p:nvSpPr>
          <p:cNvPr id="3" name="내용 개체 틀 2">
            <a:extLst>
              <a:ext uri="{FF2B5EF4-FFF2-40B4-BE49-F238E27FC236}">
                <a16:creationId xmlns:a16="http://schemas.microsoft.com/office/drawing/2014/main" id="{CE674A7A-DF6D-3E7F-90BB-FCABF229145F}"/>
              </a:ext>
            </a:extLst>
          </p:cNvPr>
          <p:cNvSpPr>
            <a:spLocks noGrp="1"/>
          </p:cNvSpPr>
          <p:nvPr>
            <p:ph idx="1"/>
          </p:nvPr>
        </p:nvSpPr>
        <p:spPr/>
        <p:txBody>
          <a:bodyPr/>
          <a:lstStyle/>
          <a:p>
            <a:r>
              <a:rPr lang="en-US" altLang="ko-KR" dirty="0">
                <a:sym typeface="Wingdings" panose="05000000000000000000" pitchFamily="2" charset="2"/>
              </a:rPr>
              <a:t>Sometimes, the Object detection model confuses the cards</a:t>
            </a:r>
          </a:p>
          <a:p>
            <a:pPr lvl="1"/>
            <a:r>
              <a:rPr lang="en-US" altLang="ko-KR" dirty="0">
                <a:sym typeface="Wingdings" panose="05000000000000000000" pitchFamily="2" charset="2"/>
              </a:rPr>
              <a:t>We tried to gives more data augmented, binarized, and other ways.</a:t>
            </a:r>
          </a:p>
          <a:p>
            <a:pPr lvl="2"/>
            <a:r>
              <a:rPr lang="en-US" altLang="ko-KR" dirty="0">
                <a:sym typeface="Wingdings" panose="05000000000000000000" pitchFamily="2" charset="2"/>
              </a:rPr>
              <a:t>Still hard to improve the model performance  </a:t>
            </a:r>
          </a:p>
          <a:p>
            <a:pPr lvl="2"/>
            <a:endParaRPr lang="en-US" altLang="ko-KR" dirty="0">
              <a:sym typeface="Wingdings" panose="05000000000000000000" pitchFamily="2" charset="2"/>
            </a:endParaRPr>
          </a:p>
          <a:p>
            <a:r>
              <a:rPr lang="en-US" altLang="ko-KR" dirty="0"/>
              <a:t>However, the video quality give the variance to the result</a:t>
            </a:r>
          </a:p>
          <a:p>
            <a:pPr lvl="1"/>
            <a:r>
              <a:rPr lang="en-US" altLang="ko-KR" dirty="0"/>
              <a:t>Thus, to do more better detection, </a:t>
            </a:r>
          </a:p>
          <a:p>
            <a:pPr lvl="2"/>
            <a:r>
              <a:rPr lang="en-US" altLang="ko-KR" dirty="0"/>
              <a:t>we need to put camera on steady position  </a:t>
            </a:r>
          </a:p>
          <a:p>
            <a:pPr lvl="1"/>
            <a:r>
              <a:rPr lang="en-US" altLang="ko-KR" dirty="0"/>
              <a:t>And finally we can get a intended result of this project. </a:t>
            </a:r>
            <a:endParaRPr lang="ko-KR" altLang="en-US" dirty="0"/>
          </a:p>
        </p:txBody>
      </p:sp>
    </p:spTree>
    <p:extLst>
      <p:ext uri="{BB962C8B-B14F-4D97-AF65-F5344CB8AC3E}">
        <p14:creationId xmlns:p14="http://schemas.microsoft.com/office/powerpoint/2010/main" val="2940610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916A0A-C6C8-A571-1788-9C5F14520E30}"/>
              </a:ext>
            </a:extLst>
          </p:cNvPr>
          <p:cNvSpPr>
            <a:spLocks noGrp="1"/>
          </p:cNvSpPr>
          <p:nvPr>
            <p:ph type="title"/>
          </p:nvPr>
        </p:nvSpPr>
        <p:spPr/>
        <p:txBody>
          <a:bodyPr/>
          <a:lstStyle/>
          <a:p>
            <a:r>
              <a:rPr lang="en-US" altLang="ko-KR" dirty="0" err="1"/>
              <a:t>Github</a:t>
            </a:r>
            <a:r>
              <a:rPr lang="en-US" altLang="ko-KR" dirty="0"/>
              <a:t> Repository</a:t>
            </a:r>
            <a:endParaRPr lang="ko-KR" altLang="en-US" dirty="0"/>
          </a:p>
        </p:txBody>
      </p:sp>
      <p:sp>
        <p:nvSpPr>
          <p:cNvPr id="3" name="내용 개체 틀 2">
            <a:extLst>
              <a:ext uri="{FF2B5EF4-FFF2-40B4-BE49-F238E27FC236}">
                <a16:creationId xmlns:a16="http://schemas.microsoft.com/office/drawing/2014/main" id="{F24F17BE-860F-2B56-3561-DCD601469CD4}"/>
              </a:ext>
            </a:extLst>
          </p:cNvPr>
          <p:cNvSpPr>
            <a:spLocks noGrp="1"/>
          </p:cNvSpPr>
          <p:nvPr>
            <p:ph idx="1"/>
          </p:nvPr>
        </p:nvSpPr>
        <p:spPr/>
        <p:txBody>
          <a:bodyPr/>
          <a:lstStyle/>
          <a:p>
            <a:r>
              <a:rPr lang="en-US" altLang="ko-KR" dirty="0"/>
              <a:t>You can download and try this code as it works</a:t>
            </a:r>
          </a:p>
          <a:p>
            <a:pPr lvl="1"/>
            <a:r>
              <a:rPr lang="en-US" altLang="ko-KR" dirty="0"/>
              <a:t>https://github.com/HOchacha/</a:t>
            </a:r>
            <a:endParaRPr lang="ko-KR" altLang="en-US" dirty="0"/>
          </a:p>
        </p:txBody>
      </p:sp>
      <p:pic>
        <p:nvPicPr>
          <p:cNvPr id="5" name="그림 4">
            <a:extLst>
              <a:ext uri="{FF2B5EF4-FFF2-40B4-BE49-F238E27FC236}">
                <a16:creationId xmlns:a16="http://schemas.microsoft.com/office/drawing/2014/main" id="{8315D7B5-9FD4-3741-1D5A-03B9AD8D18E4}"/>
              </a:ext>
            </a:extLst>
          </p:cNvPr>
          <p:cNvPicPr>
            <a:picLocks noChangeAspect="1"/>
          </p:cNvPicPr>
          <p:nvPr/>
        </p:nvPicPr>
        <p:blipFill>
          <a:blip r:embed="rId2"/>
          <a:stretch>
            <a:fillRect/>
          </a:stretch>
        </p:blipFill>
        <p:spPr>
          <a:xfrm>
            <a:off x="2347236" y="2807323"/>
            <a:ext cx="7497527" cy="4050677"/>
          </a:xfrm>
          <a:prstGeom prst="rect">
            <a:avLst/>
          </a:prstGeom>
        </p:spPr>
      </p:pic>
    </p:spTree>
    <p:extLst>
      <p:ext uri="{BB962C8B-B14F-4D97-AF65-F5344CB8AC3E}">
        <p14:creationId xmlns:p14="http://schemas.microsoft.com/office/powerpoint/2010/main" val="195555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110A5C-29B6-19B4-6F9F-34E0D9ADEBBD}"/>
              </a:ext>
            </a:extLst>
          </p:cNvPr>
          <p:cNvSpPr>
            <a:spLocks noGrp="1"/>
          </p:cNvSpPr>
          <p:nvPr>
            <p:ph type="title"/>
          </p:nvPr>
        </p:nvSpPr>
        <p:spPr/>
        <p:txBody>
          <a:bodyPr/>
          <a:lstStyle/>
          <a:p>
            <a:r>
              <a:rPr lang="en-US" altLang="ko-KR" dirty="0"/>
              <a:t>Introduction</a:t>
            </a:r>
            <a:endParaRPr lang="ko-KR" altLang="en-US" dirty="0"/>
          </a:p>
        </p:txBody>
      </p:sp>
      <p:sp>
        <p:nvSpPr>
          <p:cNvPr id="3" name="내용 개체 틀 2">
            <a:extLst>
              <a:ext uri="{FF2B5EF4-FFF2-40B4-BE49-F238E27FC236}">
                <a16:creationId xmlns:a16="http://schemas.microsoft.com/office/drawing/2014/main" id="{0DCD32F3-1AA9-4284-4138-E61A9FF6C138}"/>
              </a:ext>
            </a:extLst>
          </p:cNvPr>
          <p:cNvSpPr>
            <a:spLocks noGrp="1"/>
          </p:cNvSpPr>
          <p:nvPr>
            <p:ph idx="1"/>
          </p:nvPr>
        </p:nvSpPr>
        <p:spPr>
          <a:xfrm>
            <a:off x="838199" y="1825625"/>
            <a:ext cx="10723323" cy="4351338"/>
          </a:xfrm>
        </p:spPr>
        <p:txBody>
          <a:bodyPr>
            <a:normAutofit/>
          </a:bodyPr>
          <a:lstStyle/>
          <a:p>
            <a:r>
              <a:rPr lang="en-US" altLang="ko-KR" dirty="0"/>
              <a:t>By using object detection AI, </a:t>
            </a:r>
          </a:p>
          <a:p>
            <a:pPr lvl="1"/>
            <a:r>
              <a:rPr lang="en-US" altLang="ko-KR" dirty="0"/>
              <a:t>We can specify what is the given situation in the game.</a:t>
            </a:r>
          </a:p>
          <a:p>
            <a:pPr lvl="1"/>
            <a:endParaRPr lang="en-US" altLang="ko-KR" dirty="0"/>
          </a:p>
          <a:p>
            <a:r>
              <a:rPr lang="en-US" altLang="ko-KR" dirty="0"/>
              <a:t>Assistance give recommended action with detected object</a:t>
            </a:r>
          </a:p>
          <a:p>
            <a:pPr lvl="1"/>
            <a:r>
              <a:rPr lang="en-US" altLang="ko-KR" dirty="0"/>
              <a:t>By using any deterministic Algorithm</a:t>
            </a:r>
          </a:p>
          <a:p>
            <a:pPr lvl="1"/>
            <a:r>
              <a:rPr lang="en-US" altLang="ko-KR" dirty="0"/>
              <a:t>By using further ai.. </a:t>
            </a:r>
          </a:p>
          <a:p>
            <a:pPr marL="457200" lvl="1" indent="0">
              <a:buNone/>
            </a:pPr>
            <a:endParaRPr lang="en-US" altLang="ko-KR" dirty="0"/>
          </a:p>
          <a:p>
            <a:r>
              <a:rPr lang="en-US" altLang="ko-KR" dirty="0"/>
              <a:t>Thus, We can easily get recommendations in the real world</a:t>
            </a:r>
          </a:p>
          <a:p>
            <a:pPr lvl="1"/>
            <a:r>
              <a:rPr lang="en-US" altLang="ko-KR" dirty="0"/>
              <a:t>making a program with object detection ai and recommend algorithm</a:t>
            </a:r>
          </a:p>
        </p:txBody>
      </p:sp>
    </p:spTree>
    <p:extLst>
      <p:ext uri="{BB962C8B-B14F-4D97-AF65-F5344CB8AC3E}">
        <p14:creationId xmlns:p14="http://schemas.microsoft.com/office/powerpoint/2010/main" val="2031983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C2BAB9-D18A-513B-DA1B-9C885054CB17}"/>
              </a:ext>
            </a:extLst>
          </p:cNvPr>
          <p:cNvSpPr>
            <a:spLocks noGrp="1"/>
          </p:cNvSpPr>
          <p:nvPr>
            <p:ph type="title"/>
          </p:nvPr>
        </p:nvSpPr>
        <p:spPr/>
        <p:txBody>
          <a:bodyPr/>
          <a:lstStyle/>
          <a:p>
            <a:r>
              <a:rPr lang="en-US" altLang="ko-KR" dirty="0"/>
              <a:t>Getting into Build the project</a:t>
            </a:r>
            <a:endParaRPr lang="ko-KR" altLang="en-US" dirty="0"/>
          </a:p>
        </p:txBody>
      </p:sp>
      <p:sp>
        <p:nvSpPr>
          <p:cNvPr id="3" name="내용 개체 틀 2">
            <a:extLst>
              <a:ext uri="{FF2B5EF4-FFF2-40B4-BE49-F238E27FC236}">
                <a16:creationId xmlns:a16="http://schemas.microsoft.com/office/drawing/2014/main" id="{AEFDB6BE-9392-2799-5009-4E010F27DEFE}"/>
              </a:ext>
            </a:extLst>
          </p:cNvPr>
          <p:cNvSpPr>
            <a:spLocks noGrp="1"/>
          </p:cNvSpPr>
          <p:nvPr>
            <p:ph idx="1"/>
          </p:nvPr>
        </p:nvSpPr>
        <p:spPr/>
        <p:txBody>
          <a:bodyPr/>
          <a:lstStyle/>
          <a:p>
            <a:r>
              <a:rPr lang="en-US" altLang="ko-KR" dirty="0"/>
              <a:t>Two important feature for our project</a:t>
            </a:r>
          </a:p>
          <a:p>
            <a:pPr lvl="1"/>
            <a:r>
              <a:rPr lang="en-US" altLang="ko-KR" dirty="0"/>
              <a:t>Object Detection</a:t>
            </a:r>
          </a:p>
          <a:p>
            <a:pPr lvl="1"/>
            <a:r>
              <a:rPr lang="en-US" altLang="ko-KR" dirty="0"/>
              <a:t>Recommendation Algorithm</a:t>
            </a:r>
          </a:p>
          <a:p>
            <a:pPr lvl="1"/>
            <a:endParaRPr lang="en-US" altLang="ko-KR" dirty="0"/>
          </a:p>
          <a:p>
            <a:r>
              <a:rPr lang="en-US" altLang="ko-KR" dirty="0"/>
              <a:t>We are trying to get information from card game</a:t>
            </a:r>
          </a:p>
          <a:p>
            <a:pPr lvl="1"/>
            <a:r>
              <a:rPr lang="en-US" altLang="ko-KR" dirty="0"/>
              <a:t>In this project, we assume that we are playing </a:t>
            </a:r>
            <a:r>
              <a:rPr lang="en-US" altLang="ko-KR" b="1" dirty="0">
                <a:solidFill>
                  <a:srgbClr val="FF0000"/>
                </a:solidFill>
              </a:rPr>
              <a:t>Blackjack</a:t>
            </a:r>
          </a:p>
        </p:txBody>
      </p:sp>
    </p:spTree>
    <p:extLst>
      <p:ext uri="{BB962C8B-B14F-4D97-AF65-F5344CB8AC3E}">
        <p14:creationId xmlns:p14="http://schemas.microsoft.com/office/powerpoint/2010/main" val="303564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DC6A4C-BE3A-06E3-0546-CCFB80B262F5}"/>
              </a:ext>
            </a:extLst>
          </p:cNvPr>
          <p:cNvSpPr>
            <a:spLocks noGrp="1"/>
          </p:cNvSpPr>
          <p:nvPr>
            <p:ph type="title"/>
          </p:nvPr>
        </p:nvSpPr>
        <p:spPr/>
        <p:txBody>
          <a:bodyPr/>
          <a:lstStyle/>
          <a:p>
            <a:r>
              <a:rPr lang="en-US" altLang="ko-KR" dirty="0"/>
              <a:t>Blackjack</a:t>
            </a:r>
            <a:endParaRPr lang="ko-KR" altLang="en-US" dirty="0"/>
          </a:p>
        </p:txBody>
      </p:sp>
      <p:sp>
        <p:nvSpPr>
          <p:cNvPr id="3" name="내용 개체 틀 2">
            <a:extLst>
              <a:ext uri="{FF2B5EF4-FFF2-40B4-BE49-F238E27FC236}">
                <a16:creationId xmlns:a16="http://schemas.microsoft.com/office/drawing/2014/main" id="{B21536B7-DBBF-CC53-684D-5776582A1D72}"/>
              </a:ext>
            </a:extLst>
          </p:cNvPr>
          <p:cNvSpPr>
            <a:spLocks noGrp="1"/>
          </p:cNvSpPr>
          <p:nvPr>
            <p:ph idx="1"/>
          </p:nvPr>
        </p:nvSpPr>
        <p:spPr>
          <a:xfrm>
            <a:off x="571499" y="1825625"/>
            <a:ext cx="11049001" cy="4351338"/>
          </a:xfrm>
        </p:spPr>
        <p:txBody>
          <a:bodyPr/>
          <a:lstStyle/>
          <a:p>
            <a:r>
              <a:rPr lang="en-US" altLang="ko-KR" dirty="0"/>
              <a:t>The goal of the game</a:t>
            </a:r>
          </a:p>
          <a:p>
            <a:pPr lvl="1"/>
            <a:r>
              <a:rPr lang="en-US" altLang="ko-KR" dirty="0"/>
              <a:t>Have a hand value </a:t>
            </a:r>
            <a:r>
              <a:rPr lang="en-US" altLang="ko-KR" b="1" dirty="0"/>
              <a:t>closer to 21 </a:t>
            </a:r>
            <a:r>
              <a:rPr lang="en-US" altLang="ko-KR" dirty="0"/>
              <a:t>than the dealer’s </a:t>
            </a:r>
            <a:r>
              <a:rPr lang="en-US" altLang="ko-KR" b="1" dirty="0"/>
              <a:t>without exceeding 21</a:t>
            </a:r>
          </a:p>
          <a:p>
            <a:pPr lvl="1"/>
            <a:endParaRPr lang="en-US" altLang="ko-KR" dirty="0"/>
          </a:p>
          <a:p>
            <a:r>
              <a:rPr lang="en-US" altLang="ko-KR" dirty="0"/>
              <a:t>Using the basic Playing cards (Trump cards)</a:t>
            </a:r>
            <a:endParaRPr lang="ko-KR" altLang="en-US" dirty="0"/>
          </a:p>
        </p:txBody>
      </p:sp>
      <p:pic>
        <p:nvPicPr>
          <p:cNvPr id="1028" name="Picture 4" descr="Playing cards | Names, Games, &amp; History | Britannica">
            <a:extLst>
              <a:ext uri="{FF2B5EF4-FFF2-40B4-BE49-F238E27FC236}">
                <a16:creationId xmlns:a16="http://schemas.microsoft.com/office/drawing/2014/main" id="{6C422478-5127-724A-D0C9-6754E0399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85" y="3614367"/>
            <a:ext cx="6430028" cy="198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64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D6DBFF-E250-23DA-FEF2-E8A7F749D463}"/>
              </a:ext>
            </a:extLst>
          </p:cNvPr>
          <p:cNvSpPr>
            <a:spLocks noGrp="1"/>
          </p:cNvSpPr>
          <p:nvPr>
            <p:ph type="title"/>
          </p:nvPr>
        </p:nvSpPr>
        <p:spPr/>
        <p:txBody>
          <a:bodyPr/>
          <a:lstStyle/>
          <a:p>
            <a:r>
              <a:rPr lang="en-US" altLang="ko-KR" dirty="0"/>
              <a:t>Rule Explanation</a:t>
            </a:r>
            <a:endParaRPr lang="ko-KR" altLang="en-US" dirty="0"/>
          </a:p>
        </p:txBody>
      </p:sp>
      <p:sp>
        <p:nvSpPr>
          <p:cNvPr id="3" name="내용 개체 틀 2">
            <a:extLst>
              <a:ext uri="{FF2B5EF4-FFF2-40B4-BE49-F238E27FC236}">
                <a16:creationId xmlns:a16="http://schemas.microsoft.com/office/drawing/2014/main" id="{B8013BAC-7EF0-6349-6E62-ADFDC8D712F3}"/>
              </a:ext>
            </a:extLst>
          </p:cNvPr>
          <p:cNvSpPr>
            <a:spLocks noGrp="1"/>
          </p:cNvSpPr>
          <p:nvPr>
            <p:ph idx="1"/>
          </p:nvPr>
        </p:nvSpPr>
        <p:spPr>
          <a:xfrm>
            <a:off x="838199" y="1825625"/>
            <a:ext cx="10703011" cy="4351338"/>
          </a:xfrm>
        </p:spPr>
        <p:txBody>
          <a:bodyPr/>
          <a:lstStyle/>
          <a:p>
            <a:r>
              <a:rPr lang="en-US" altLang="ko-KR" dirty="0"/>
              <a:t>Each Player and Dealer gets 2 card</a:t>
            </a:r>
          </a:p>
          <a:p>
            <a:pPr lvl="1"/>
            <a:r>
              <a:rPr lang="en-US" altLang="ko-KR" dirty="0"/>
              <a:t>In this situation, the dealer reveals one of the two cards</a:t>
            </a:r>
          </a:p>
          <a:p>
            <a:pPr lvl="1"/>
            <a:r>
              <a:rPr lang="en-US" altLang="ko-KR" dirty="0"/>
              <a:t>Player lays down and bets for winning.</a:t>
            </a:r>
            <a:endParaRPr lang="ko-KR" altLang="en-US" dirty="0"/>
          </a:p>
        </p:txBody>
      </p:sp>
      <p:pic>
        <p:nvPicPr>
          <p:cNvPr id="5" name="그림 4">
            <a:extLst>
              <a:ext uri="{FF2B5EF4-FFF2-40B4-BE49-F238E27FC236}">
                <a16:creationId xmlns:a16="http://schemas.microsoft.com/office/drawing/2014/main" id="{C20AB363-8DCA-0906-263D-B823B8E53E51}"/>
              </a:ext>
            </a:extLst>
          </p:cNvPr>
          <p:cNvPicPr>
            <a:picLocks noChangeAspect="1"/>
          </p:cNvPicPr>
          <p:nvPr/>
        </p:nvPicPr>
        <p:blipFill>
          <a:blip r:embed="rId3"/>
          <a:stretch>
            <a:fillRect/>
          </a:stretch>
        </p:blipFill>
        <p:spPr>
          <a:xfrm>
            <a:off x="4232048" y="3101546"/>
            <a:ext cx="3217093" cy="3633649"/>
          </a:xfrm>
          <a:prstGeom prst="rect">
            <a:avLst/>
          </a:prstGeom>
        </p:spPr>
      </p:pic>
      <p:sp>
        <p:nvSpPr>
          <p:cNvPr id="6" name="TextBox 5">
            <a:extLst>
              <a:ext uri="{FF2B5EF4-FFF2-40B4-BE49-F238E27FC236}">
                <a16:creationId xmlns:a16="http://schemas.microsoft.com/office/drawing/2014/main" id="{79B1DE3B-02BF-221A-2512-5A5BFDD29ED6}"/>
              </a:ext>
            </a:extLst>
          </p:cNvPr>
          <p:cNvSpPr txBox="1"/>
          <p:nvPr/>
        </p:nvSpPr>
        <p:spPr>
          <a:xfrm>
            <a:off x="2342708" y="3867665"/>
            <a:ext cx="1889340" cy="523220"/>
          </a:xfrm>
          <a:prstGeom prst="rect">
            <a:avLst/>
          </a:prstGeom>
          <a:noFill/>
        </p:spPr>
        <p:txBody>
          <a:bodyPr wrap="square" rtlCol="0">
            <a:spAutoFit/>
          </a:bodyPr>
          <a:lstStyle/>
          <a:p>
            <a:r>
              <a:rPr lang="en-US" altLang="ko-KR" sz="2800" dirty="0"/>
              <a:t>For Dealer</a:t>
            </a:r>
            <a:endParaRPr lang="ko-KR" altLang="en-US" sz="2800" dirty="0"/>
          </a:p>
        </p:txBody>
      </p:sp>
      <p:sp>
        <p:nvSpPr>
          <p:cNvPr id="7" name="TextBox 6">
            <a:extLst>
              <a:ext uri="{FF2B5EF4-FFF2-40B4-BE49-F238E27FC236}">
                <a16:creationId xmlns:a16="http://schemas.microsoft.com/office/drawing/2014/main" id="{98962B26-3721-0631-7736-CFD494368CA9}"/>
              </a:ext>
            </a:extLst>
          </p:cNvPr>
          <p:cNvSpPr txBox="1"/>
          <p:nvPr/>
        </p:nvSpPr>
        <p:spPr>
          <a:xfrm>
            <a:off x="2342708" y="5644635"/>
            <a:ext cx="1889340" cy="523220"/>
          </a:xfrm>
          <a:prstGeom prst="rect">
            <a:avLst/>
          </a:prstGeom>
          <a:noFill/>
        </p:spPr>
        <p:txBody>
          <a:bodyPr wrap="square" rtlCol="0">
            <a:spAutoFit/>
          </a:bodyPr>
          <a:lstStyle/>
          <a:p>
            <a:r>
              <a:rPr lang="en-US" altLang="ko-KR" sz="2800" dirty="0"/>
              <a:t>For Player</a:t>
            </a:r>
            <a:endParaRPr lang="ko-KR" altLang="en-US" sz="2800" dirty="0"/>
          </a:p>
        </p:txBody>
      </p:sp>
    </p:spTree>
    <p:extLst>
      <p:ext uri="{BB962C8B-B14F-4D97-AF65-F5344CB8AC3E}">
        <p14:creationId xmlns:p14="http://schemas.microsoft.com/office/powerpoint/2010/main" val="100137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C466C-0E3F-782D-9AAC-E50D0820C453}"/>
              </a:ext>
            </a:extLst>
          </p:cNvPr>
          <p:cNvSpPr>
            <a:spLocks noGrp="1"/>
          </p:cNvSpPr>
          <p:nvPr>
            <p:ph type="title"/>
          </p:nvPr>
        </p:nvSpPr>
        <p:spPr/>
        <p:txBody>
          <a:bodyPr/>
          <a:lstStyle/>
          <a:p>
            <a:r>
              <a:rPr lang="en-US" altLang="ko-KR" dirty="0"/>
              <a:t>Rule Explanation</a:t>
            </a:r>
            <a:endParaRPr lang="ko-KR" altLang="en-US" dirty="0"/>
          </a:p>
        </p:txBody>
      </p:sp>
      <p:sp>
        <p:nvSpPr>
          <p:cNvPr id="3" name="내용 개체 틀 2">
            <a:extLst>
              <a:ext uri="{FF2B5EF4-FFF2-40B4-BE49-F238E27FC236}">
                <a16:creationId xmlns:a16="http://schemas.microsoft.com/office/drawing/2014/main" id="{3FF3F5F2-EF7F-82EA-6084-364A5D8D5ACB}"/>
              </a:ext>
            </a:extLst>
          </p:cNvPr>
          <p:cNvSpPr>
            <a:spLocks noGrp="1"/>
          </p:cNvSpPr>
          <p:nvPr>
            <p:ph idx="1"/>
          </p:nvPr>
        </p:nvSpPr>
        <p:spPr/>
        <p:txBody>
          <a:bodyPr/>
          <a:lstStyle/>
          <a:p>
            <a:r>
              <a:rPr lang="en-US" altLang="ko-KR" dirty="0"/>
              <a:t>Special Counting Rule for Ace card</a:t>
            </a:r>
          </a:p>
          <a:p>
            <a:pPr lvl="1"/>
            <a:r>
              <a:rPr lang="en-US" altLang="ko-KR" dirty="0"/>
              <a:t>Ace can be considered as 1 or 11</a:t>
            </a:r>
          </a:p>
          <a:p>
            <a:pPr lvl="1"/>
            <a:endParaRPr lang="en-US" altLang="ko-KR" dirty="0"/>
          </a:p>
          <a:p>
            <a:r>
              <a:rPr lang="en-US" altLang="ko-KR" dirty="0"/>
              <a:t>It depends on whether hand value exceeds 21 or not</a:t>
            </a:r>
          </a:p>
          <a:p>
            <a:pPr lvl="1"/>
            <a:r>
              <a:rPr lang="en-US" altLang="ko-KR" dirty="0"/>
              <a:t>When hand value doesn’t exceed, considered as 11</a:t>
            </a:r>
          </a:p>
          <a:p>
            <a:pPr lvl="1"/>
            <a:r>
              <a:rPr lang="en-US" altLang="ko-KR" dirty="0"/>
              <a:t>When hand value exceeds, considered as 1 </a:t>
            </a:r>
          </a:p>
        </p:txBody>
      </p:sp>
    </p:spTree>
    <p:extLst>
      <p:ext uri="{BB962C8B-B14F-4D97-AF65-F5344CB8AC3E}">
        <p14:creationId xmlns:p14="http://schemas.microsoft.com/office/powerpoint/2010/main" val="422825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FA5D3E-E033-3BEC-F88C-BA612FD6B072}"/>
              </a:ext>
            </a:extLst>
          </p:cNvPr>
          <p:cNvSpPr>
            <a:spLocks noGrp="1"/>
          </p:cNvSpPr>
          <p:nvPr>
            <p:ph type="title"/>
          </p:nvPr>
        </p:nvSpPr>
        <p:spPr/>
        <p:txBody>
          <a:bodyPr/>
          <a:lstStyle/>
          <a:p>
            <a:r>
              <a:rPr lang="en-US" altLang="ko-KR" dirty="0"/>
              <a:t>Rule Explanation</a:t>
            </a:r>
            <a:endParaRPr lang="ko-KR" altLang="en-US" dirty="0"/>
          </a:p>
        </p:txBody>
      </p:sp>
      <p:sp>
        <p:nvSpPr>
          <p:cNvPr id="3" name="내용 개체 틀 2">
            <a:extLst>
              <a:ext uri="{FF2B5EF4-FFF2-40B4-BE49-F238E27FC236}">
                <a16:creationId xmlns:a16="http://schemas.microsoft.com/office/drawing/2014/main" id="{D39DFCD7-9267-7144-EB65-9AD41B06855E}"/>
              </a:ext>
            </a:extLst>
          </p:cNvPr>
          <p:cNvSpPr>
            <a:spLocks noGrp="1"/>
          </p:cNvSpPr>
          <p:nvPr>
            <p:ph idx="1"/>
          </p:nvPr>
        </p:nvSpPr>
        <p:spPr/>
        <p:txBody>
          <a:bodyPr/>
          <a:lstStyle/>
          <a:p>
            <a:r>
              <a:rPr lang="en-US" altLang="ko-KR" dirty="0"/>
              <a:t>In this situation, Ace card will be consider as 11</a:t>
            </a:r>
          </a:p>
          <a:p>
            <a:pPr lvl="1"/>
            <a:r>
              <a:rPr lang="en-US" altLang="ko-KR" dirty="0"/>
              <a:t>Thus, in this case, player win (Must win case)</a:t>
            </a:r>
            <a:endParaRPr lang="ko-KR" altLang="en-US" dirty="0"/>
          </a:p>
        </p:txBody>
      </p:sp>
      <p:pic>
        <p:nvPicPr>
          <p:cNvPr id="5" name="그림 4">
            <a:extLst>
              <a:ext uri="{FF2B5EF4-FFF2-40B4-BE49-F238E27FC236}">
                <a16:creationId xmlns:a16="http://schemas.microsoft.com/office/drawing/2014/main" id="{867352DC-BBAA-F137-45FD-682FB18FD3C5}"/>
              </a:ext>
            </a:extLst>
          </p:cNvPr>
          <p:cNvPicPr>
            <a:picLocks noChangeAspect="1"/>
          </p:cNvPicPr>
          <p:nvPr/>
        </p:nvPicPr>
        <p:blipFill>
          <a:blip r:embed="rId3"/>
          <a:stretch>
            <a:fillRect/>
          </a:stretch>
        </p:blipFill>
        <p:spPr>
          <a:xfrm>
            <a:off x="4560302" y="3212756"/>
            <a:ext cx="3071395" cy="3534032"/>
          </a:xfrm>
          <a:prstGeom prst="rect">
            <a:avLst/>
          </a:prstGeom>
        </p:spPr>
      </p:pic>
      <p:sp>
        <p:nvSpPr>
          <p:cNvPr id="6" name="TextBox 5">
            <a:extLst>
              <a:ext uri="{FF2B5EF4-FFF2-40B4-BE49-F238E27FC236}">
                <a16:creationId xmlns:a16="http://schemas.microsoft.com/office/drawing/2014/main" id="{05A88F0D-5783-267B-5F8E-956D946746CC}"/>
              </a:ext>
            </a:extLst>
          </p:cNvPr>
          <p:cNvSpPr txBox="1"/>
          <p:nvPr/>
        </p:nvSpPr>
        <p:spPr>
          <a:xfrm>
            <a:off x="2342708" y="3867665"/>
            <a:ext cx="1889340" cy="523220"/>
          </a:xfrm>
          <a:prstGeom prst="rect">
            <a:avLst/>
          </a:prstGeom>
          <a:noFill/>
        </p:spPr>
        <p:txBody>
          <a:bodyPr wrap="square" rtlCol="0">
            <a:spAutoFit/>
          </a:bodyPr>
          <a:lstStyle/>
          <a:p>
            <a:r>
              <a:rPr lang="en-US" altLang="ko-KR" sz="2800" dirty="0"/>
              <a:t>For Dealer</a:t>
            </a:r>
            <a:endParaRPr lang="ko-KR" altLang="en-US" sz="2800" dirty="0"/>
          </a:p>
        </p:txBody>
      </p:sp>
      <p:sp>
        <p:nvSpPr>
          <p:cNvPr id="7" name="TextBox 6">
            <a:extLst>
              <a:ext uri="{FF2B5EF4-FFF2-40B4-BE49-F238E27FC236}">
                <a16:creationId xmlns:a16="http://schemas.microsoft.com/office/drawing/2014/main" id="{D3094390-E867-DF49-8AEA-B753983E8394}"/>
              </a:ext>
            </a:extLst>
          </p:cNvPr>
          <p:cNvSpPr txBox="1"/>
          <p:nvPr/>
        </p:nvSpPr>
        <p:spPr>
          <a:xfrm>
            <a:off x="2342708" y="5644635"/>
            <a:ext cx="1889340" cy="523220"/>
          </a:xfrm>
          <a:prstGeom prst="rect">
            <a:avLst/>
          </a:prstGeom>
          <a:noFill/>
        </p:spPr>
        <p:txBody>
          <a:bodyPr wrap="square" rtlCol="0">
            <a:spAutoFit/>
          </a:bodyPr>
          <a:lstStyle/>
          <a:p>
            <a:r>
              <a:rPr lang="en-US" altLang="ko-KR" sz="2800" dirty="0"/>
              <a:t>For Player</a:t>
            </a:r>
            <a:endParaRPr lang="ko-KR" altLang="en-US" sz="2800" dirty="0"/>
          </a:p>
        </p:txBody>
      </p:sp>
    </p:spTree>
    <p:extLst>
      <p:ext uri="{BB962C8B-B14F-4D97-AF65-F5344CB8AC3E}">
        <p14:creationId xmlns:p14="http://schemas.microsoft.com/office/powerpoint/2010/main" val="166362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CE7BA6-D15A-C8FC-476A-33AFBD616454}"/>
              </a:ext>
            </a:extLst>
          </p:cNvPr>
          <p:cNvSpPr>
            <a:spLocks noGrp="1"/>
          </p:cNvSpPr>
          <p:nvPr>
            <p:ph type="title"/>
          </p:nvPr>
        </p:nvSpPr>
        <p:spPr/>
        <p:txBody>
          <a:bodyPr/>
          <a:lstStyle/>
          <a:p>
            <a:r>
              <a:rPr lang="en-US" altLang="ko-KR" dirty="0"/>
              <a:t>Rule Explanation</a:t>
            </a:r>
            <a:endParaRPr lang="ko-KR" altLang="en-US" dirty="0"/>
          </a:p>
        </p:txBody>
      </p:sp>
      <p:sp>
        <p:nvSpPr>
          <p:cNvPr id="3" name="내용 개체 틀 2">
            <a:extLst>
              <a:ext uri="{FF2B5EF4-FFF2-40B4-BE49-F238E27FC236}">
                <a16:creationId xmlns:a16="http://schemas.microsoft.com/office/drawing/2014/main" id="{F72224BF-1B90-28E6-46F8-194CE7BFCEE2}"/>
              </a:ext>
            </a:extLst>
          </p:cNvPr>
          <p:cNvSpPr>
            <a:spLocks noGrp="1"/>
          </p:cNvSpPr>
          <p:nvPr>
            <p:ph idx="1"/>
          </p:nvPr>
        </p:nvSpPr>
        <p:spPr/>
        <p:txBody>
          <a:bodyPr/>
          <a:lstStyle/>
          <a:p>
            <a:r>
              <a:rPr lang="en-US" altLang="ko-KR" dirty="0"/>
              <a:t>In this situation, Ace card will be considered as 1</a:t>
            </a:r>
          </a:p>
          <a:p>
            <a:pPr lvl="1"/>
            <a:r>
              <a:rPr lang="en-US" altLang="ko-KR" dirty="0"/>
              <a:t>Thus, in this case, the player wins</a:t>
            </a:r>
            <a:endParaRPr lang="ko-KR" altLang="en-US" dirty="0"/>
          </a:p>
        </p:txBody>
      </p:sp>
      <p:pic>
        <p:nvPicPr>
          <p:cNvPr id="7" name="그림 6">
            <a:extLst>
              <a:ext uri="{FF2B5EF4-FFF2-40B4-BE49-F238E27FC236}">
                <a16:creationId xmlns:a16="http://schemas.microsoft.com/office/drawing/2014/main" id="{7187B426-7BBA-0A71-DE27-A99E6D229AC9}"/>
              </a:ext>
            </a:extLst>
          </p:cNvPr>
          <p:cNvPicPr>
            <a:picLocks noChangeAspect="1"/>
          </p:cNvPicPr>
          <p:nvPr/>
        </p:nvPicPr>
        <p:blipFill>
          <a:blip r:embed="rId3"/>
          <a:stretch>
            <a:fillRect/>
          </a:stretch>
        </p:blipFill>
        <p:spPr>
          <a:xfrm>
            <a:off x="2927806" y="2652496"/>
            <a:ext cx="6336387" cy="4205504"/>
          </a:xfrm>
          <a:prstGeom prst="rect">
            <a:avLst/>
          </a:prstGeom>
        </p:spPr>
      </p:pic>
      <p:sp>
        <p:nvSpPr>
          <p:cNvPr id="8" name="TextBox 7">
            <a:extLst>
              <a:ext uri="{FF2B5EF4-FFF2-40B4-BE49-F238E27FC236}">
                <a16:creationId xmlns:a16="http://schemas.microsoft.com/office/drawing/2014/main" id="{5A68F95E-83D2-ED7D-B49D-7612C4529406}"/>
              </a:ext>
            </a:extLst>
          </p:cNvPr>
          <p:cNvSpPr txBox="1"/>
          <p:nvPr/>
        </p:nvSpPr>
        <p:spPr>
          <a:xfrm>
            <a:off x="1038466" y="3748234"/>
            <a:ext cx="1889340" cy="523220"/>
          </a:xfrm>
          <a:prstGeom prst="rect">
            <a:avLst/>
          </a:prstGeom>
          <a:noFill/>
        </p:spPr>
        <p:txBody>
          <a:bodyPr wrap="square" rtlCol="0">
            <a:spAutoFit/>
          </a:bodyPr>
          <a:lstStyle/>
          <a:p>
            <a:r>
              <a:rPr lang="en-US" altLang="ko-KR" sz="2800" dirty="0"/>
              <a:t>For Dealer</a:t>
            </a:r>
            <a:endParaRPr lang="ko-KR" altLang="en-US" sz="2800" dirty="0"/>
          </a:p>
        </p:txBody>
      </p:sp>
      <p:sp>
        <p:nvSpPr>
          <p:cNvPr id="9" name="TextBox 8">
            <a:extLst>
              <a:ext uri="{FF2B5EF4-FFF2-40B4-BE49-F238E27FC236}">
                <a16:creationId xmlns:a16="http://schemas.microsoft.com/office/drawing/2014/main" id="{FC95D000-D5BB-6666-B0EF-6C3FC5942E81}"/>
              </a:ext>
            </a:extLst>
          </p:cNvPr>
          <p:cNvSpPr txBox="1"/>
          <p:nvPr/>
        </p:nvSpPr>
        <p:spPr>
          <a:xfrm>
            <a:off x="1038466" y="5525204"/>
            <a:ext cx="1889340" cy="523220"/>
          </a:xfrm>
          <a:prstGeom prst="rect">
            <a:avLst/>
          </a:prstGeom>
          <a:noFill/>
        </p:spPr>
        <p:txBody>
          <a:bodyPr wrap="square" rtlCol="0">
            <a:spAutoFit/>
          </a:bodyPr>
          <a:lstStyle/>
          <a:p>
            <a:r>
              <a:rPr lang="en-US" altLang="ko-KR" sz="2800" dirty="0"/>
              <a:t>For Player</a:t>
            </a:r>
            <a:endParaRPr lang="ko-KR" altLang="en-US" sz="2800" dirty="0"/>
          </a:p>
        </p:txBody>
      </p:sp>
    </p:spTree>
    <p:extLst>
      <p:ext uri="{BB962C8B-B14F-4D97-AF65-F5344CB8AC3E}">
        <p14:creationId xmlns:p14="http://schemas.microsoft.com/office/powerpoint/2010/main" val="229388641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1037</TotalTime>
  <Words>2584</Words>
  <Application>Microsoft Office PowerPoint</Application>
  <PresentationFormat>와이드스크린</PresentationFormat>
  <Paragraphs>262</Paragraphs>
  <Slides>23</Slides>
  <Notes>22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23</vt:i4>
      </vt:variant>
    </vt:vector>
  </HeadingPairs>
  <TitlesOfParts>
    <vt:vector size="27" baseType="lpstr">
      <vt:lpstr>맑은 고딕</vt:lpstr>
      <vt:lpstr>Arial</vt:lpstr>
      <vt:lpstr>Wingdings</vt:lpstr>
      <vt:lpstr>Office 테마</vt:lpstr>
      <vt:lpstr>Blackjack-Copilot</vt:lpstr>
      <vt:lpstr>Introduction</vt:lpstr>
      <vt:lpstr>Introduction</vt:lpstr>
      <vt:lpstr>Getting into Build the project</vt:lpstr>
      <vt:lpstr>Blackjack</vt:lpstr>
      <vt:lpstr>Rule Explanation</vt:lpstr>
      <vt:lpstr>Rule Explanation</vt:lpstr>
      <vt:lpstr>Rule Explanation</vt:lpstr>
      <vt:lpstr>Rule Explanation</vt:lpstr>
      <vt:lpstr>Rule Explanation</vt:lpstr>
      <vt:lpstr>Rule Explanation</vt:lpstr>
      <vt:lpstr>Blackjack Strategy Lookup Table</vt:lpstr>
      <vt:lpstr>Getting into Build the project</vt:lpstr>
      <vt:lpstr>Model Train</vt:lpstr>
      <vt:lpstr>Train Result</vt:lpstr>
      <vt:lpstr>Training Result</vt:lpstr>
      <vt:lpstr>Gathering Object Detecting Cards </vt:lpstr>
      <vt:lpstr>Gathering Object Detecting Cards </vt:lpstr>
      <vt:lpstr>Implementing Recommend Algorithm</vt:lpstr>
      <vt:lpstr>Demonstration</vt:lpstr>
      <vt:lpstr>Wrapping Up This Project</vt:lpstr>
      <vt:lpstr>Wrapping Up This Project</vt:lpstr>
      <vt:lpstr>Github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차 호현</dc:creator>
  <cp:lastModifiedBy>차 호현</cp:lastModifiedBy>
  <cp:revision>2</cp:revision>
  <dcterms:created xsi:type="dcterms:W3CDTF">2024-06-21T16:07:12Z</dcterms:created>
  <dcterms:modified xsi:type="dcterms:W3CDTF">2024-06-22T09:24:23Z</dcterms:modified>
</cp:coreProperties>
</file>