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68" r:id="rId14"/>
    <p:sldId id="270" r:id="rId15"/>
    <p:sldId id="275" r:id="rId16"/>
    <p:sldId id="271" r:id="rId17"/>
    <p:sldId id="272" r:id="rId18"/>
    <p:sldId id="273" r:id="rId19"/>
    <p:sldId id="274" r:id="rId20"/>
    <p:sldId id="277" r:id="rId21"/>
    <p:sldId id="276" r:id="rId22"/>
    <p:sldId id="278" r:id="rId23"/>
    <p:sldId id="279" r:id="rId24"/>
    <p:sldId id="281" r:id="rId25"/>
    <p:sldId id="280" r:id="rId26"/>
    <p:sldId id="282" r:id="rId27"/>
    <p:sldId id="283" r:id="rId28"/>
    <p:sldId id="284" r:id="rId29"/>
    <p:sldId id="286" r:id="rId30"/>
    <p:sldId id="285" r:id="rId31"/>
    <p:sldId id="288" r:id="rId32"/>
    <p:sldId id="287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07C48B-4FEE-478E-8798-B714021B6563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58982980-E4DB-4D64-BBE6-556E2ADA18A1}">
      <dgm:prSet phldrT="[Text]"/>
      <dgm:spPr/>
      <dgm:t>
        <a:bodyPr/>
        <a:lstStyle/>
        <a:p>
          <a:pPr algn="ctr"/>
          <a:r>
            <a:rPr lang="en-US" altLang="zh-CN" dirty="0"/>
            <a:t>Single Table Query</a:t>
          </a:r>
          <a:endParaRPr lang="zh-CN" altLang="en-US" dirty="0"/>
        </a:p>
      </dgm:t>
    </dgm:pt>
    <dgm:pt modelId="{2184BD7E-AD62-4586-9333-85088758275B}" type="parTrans" cxnId="{47D9C2B1-144E-42CD-9FAB-FB6F51FA95D6}">
      <dgm:prSet/>
      <dgm:spPr/>
      <dgm:t>
        <a:bodyPr/>
        <a:lstStyle/>
        <a:p>
          <a:pPr algn="ctr"/>
          <a:endParaRPr lang="zh-CN" altLang="en-US"/>
        </a:p>
      </dgm:t>
    </dgm:pt>
    <dgm:pt modelId="{09CAF285-0D21-4C0E-9DCF-A44B46B9B6F4}" type="sibTrans" cxnId="{47D9C2B1-144E-42CD-9FAB-FB6F51FA95D6}">
      <dgm:prSet/>
      <dgm:spPr/>
      <dgm:t>
        <a:bodyPr/>
        <a:lstStyle/>
        <a:p>
          <a:pPr algn="ctr"/>
          <a:endParaRPr lang="zh-CN" altLang="en-US"/>
        </a:p>
      </dgm:t>
    </dgm:pt>
    <dgm:pt modelId="{370580B4-48FF-41BB-B121-015046DDC259}">
      <dgm:prSet phldrT="[Text]"/>
      <dgm:spPr/>
      <dgm:t>
        <a:bodyPr/>
        <a:lstStyle/>
        <a:p>
          <a:pPr algn="ctr"/>
          <a:r>
            <a:rPr lang="en-US" altLang="zh-CN" dirty="0"/>
            <a:t>Sub Query</a:t>
          </a:r>
          <a:endParaRPr lang="zh-CN" altLang="en-US" dirty="0"/>
        </a:p>
      </dgm:t>
    </dgm:pt>
    <dgm:pt modelId="{3D4D2FB8-17D4-445A-B73B-577C9C5EF55B}" type="parTrans" cxnId="{0B9476A2-C393-40B9-AEC3-DEB711D4CF15}">
      <dgm:prSet/>
      <dgm:spPr/>
      <dgm:t>
        <a:bodyPr/>
        <a:lstStyle/>
        <a:p>
          <a:pPr algn="ctr"/>
          <a:endParaRPr lang="zh-CN" altLang="en-US"/>
        </a:p>
      </dgm:t>
    </dgm:pt>
    <dgm:pt modelId="{7801A1F6-9AD9-4A5F-88AB-481662733C70}" type="sibTrans" cxnId="{0B9476A2-C393-40B9-AEC3-DEB711D4CF15}">
      <dgm:prSet/>
      <dgm:spPr/>
      <dgm:t>
        <a:bodyPr/>
        <a:lstStyle/>
        <a:p>
          <a:pPr algn="ctr"/>
          <a:endParaRPr lang="zh-CN" altLang="en-US"/>
        </a:p>
      </dgm:t>
    </dgm:pt>
    <dgm:pt modelId="{4C375FCB-7B3D-4BAB-97B4-78357B81E3D1}">
      <dgm:prSet phldrT="[Text]"/>
      <dgm:spPr/>
      <dgm:t>
        <a:bodyPr/>
        <a:lstStyle/>
        <a:p>
          <a:pPr algn="ctr"/>
          <a:r>
            <a:rPr lang="en-US" altLang="zh-CN" dirty="0"/>
            <a:t>Transaction</a:t>
          </a:r>
          <a:endParaRPr lang="zh-CN" altLang="en-US" dirty="0"/>
        </a:p>
      </dgm:t>
    </dgm:pt>
    <dgm:pt modelId="{8893B15A-67D8-44C2-81F6-9C1F4A1A79F8}" type="parTrans" cxnId="{587B351C-1FC2-42D9-A5FF-0B510AEB5C8C}">
      <dgm:prSet/>
      <dgm:spPr/>
      <dgm:t>
        <a:bodyPr/>
        <a:lstStyle/>
        <a:p>
          <a:pPr algn="ctr"/>
          <a:endParaRPr lang="zh-CN" altLang="en-US"/>
        </a:p>
      </dgm:t>
    </dgm:pt>
    <dgm:pt modelId="{20D06D79-FA22-4C5B-88DE-7B855D203660}" type="sibTrans" cxnId="{587B351C-1FC2-42D9-A5FF-0B510AEB5C8C}">
      <dgm:prSet/>
      <dgm:spPr/>
      <dgm:t>
        <a:bodyPr/>
        <a:lstStyle/>
        <a:p>
          <a:pPr algn="ctr"/>
          <a:endParaRPr lang="zh-CN" altLang="en-US"/>
        </a:p>
      </dgm:t>
    </dgm:pt>
    <dgm:pt modelId="{66B19F32-EAC7-405D-A77C-B9A3BF6C5792}">
      <dgm:prSet phldrT="[Text]"/>
      <dgm:spPr/>
      <dgm:t>
        <a:bodyPr/>
        <a:lstStyle/>
        <a:p>
          <a:pPr algn="ctr"/>
          <a:r>
            <a:rPr lang="en-US" altLang="zh-CN" dirty="0"/>
            <a:t>Join Query</a:t>
          </a:r>
          <a:endParaRPr lang="zh-CN" altLang="en-US" dirty="0"/>
        </a:p>
      </dgm:t>
    </dgm:pt>
    <dgm:pt modelId="{F1F15C52-DD51-404F-BF98-7E8F6B1A09CB}" type="parTrans" cxnId="{C1E5D00E-106D-48F7-9A88-2BE0E2E654C9}">
      <dgm:prSet/>
      <dgm:spPr/>
      <dgm:t>
        <a:bodyPr/>
        <a:lstStyle/>
        <a:p>
          <a:pPr algn="ctr"/>
          <a:endParaRPr lang="zh-CN" altLang="en-US"/>
        </a:p>
      </dgm:t>
    </dgm:pt>
    <dgm:pt modelId="{8E7E3D9C-A479-456D-8A79-BC38752EB5CC}" type="sibTrans" cxnId="{C1E5D00E-106D-48F7-9A88-2BE0E2E654C9}">
      <dgm:prSet/>
      <dgm:spPr/>
      <dgm:t>
        <a:bodyPr/>
        <a:lstStyle/>
        <a:p>
          <a:pPr algn="ctr"/>
          <a:endParaRPr lang="zh-CN" altLang="en-US"/>
        </a:p>
      </dgm:t>
    </dgm:pt>
    <dgm:pt modelId="{8081574C-2194-447D-A319-9AC9EB43CA08}">
      <dgm:prSet phldrT="[Text]"/>
      <dgm:spPr/>
      <dgm:t>
        <a:bodyPr/>
        <a:lstStyle/>
        <a:p>
          <a:pPr algn="ctr"/>
          <a:r>
            <a:rPr lang="en-US" altLang="zh-CN" dirty="0"/>
            <a:t>Aggregating</a:t>
          </a:r>
          <a:endParaRPr lang="zh-CN" altLang="en-US" dirty="0"/>
        </a:p>
      </dgm:t>
    </dgm:pt>
    <dgm:pt modelId="{A3837A43-9BE2-4275-BDB1-1088274C5A0A}" type="parTrans" cxnId="{780959DF-848F-4E3A-8715-ECBBDA559DB5}">
      <dgm:prSet/>
      <dgm:spPr/>
      <dgm:t>
        <a:bodyPr/>
        <a:lstStyle/>
        <a:p>
          <a:pPr algn="ctr"/>
          <a:endParaRPr lang="zh-CN" altLang="en-US"/>
        </a:p>
      </dgm:t>
    </dgm:pt>
    <dgm:pt modelId="{89764020-4B18-406B-8886-F5026C5806AD}" type="sibTrans" cxnId="{780959DF-848F-4E3A-8715-ECBBDA559DB5}">
      <dgm:prSet/>
      <dgm:spPr/>
      <dgm:t>
        <a:bodyPr/>
        <a:lstStyle/>
        <a:p>
          <a:pPr algn="ctr"/>
          <a:endParaRPr lang="zh-CN" altLang="en-US"/>
        </a:p>
      </dgm:t>
    </dgm:pt>
    <dgm:pt modelId="{53CAE4AD-1B69-44D4-8A7B-E865DBB8EE60}">
      <dgm:prSet phldrT="[Text]"/>
      <dgm:spPr/>
      <dgm:t>
        <a:bodyPr/>
        <a:lstStyle/>
        <a:p>
          <a:pPr algn="ctr"/>
          <a:r>
            <a:rPr lang="en-US" altLang="zh-CN" dirty="0"/>
            <a:t>Programming</a:t>
          </a:r>
          <a:endParaRPr lang="zh-CN" altLang="en-US" dirty="0"/>
        </a:p>
      </dgm:t>
    </dgm:pt>
    <dgm:pt modelId="{EAD94CE8-FFBF-4782-82EC-9558C8AD9567}" type="parTrans" cxnId="{89B4EFBB-D33E-43FC-B3FF-25333D06D839}">
      <dgm:prSet/>
      <dgm:spPr/>
      <dgm:t>
        <a:bodyPr/>
        <a:lstStyle/>
        <a:p>
          <a:pPr algn="ctr"/>
          <a:endParaRPr lang="zh-CN" altLang="en-US"/>
        </a:p>
      </dgm:t>
    </dgm:pt>
    <dgm:pt modelId="{31DE6508-B435-4A39-9212-BF9E4F22EB92}" type="sibTrans" cxnId="{89B4EFBB-D33E-43FC-B3FF-25333D06D839}">
      <dgm:prSet/>
      <dgm:spPr/>
      <dgm:t>
        <a:bodyPr/>
        <a:lstStyle/>
        <a:p>
          <a:pPr algn="ctr"/>
          <a:endParaRPr lang="zh-CN" altLang="en-US"/>
        </a:p>
      </dgm:t>
    </dgm:pt>
    <dgm:pt modelId="{6D9865E9-9FB9-4A59-83D9-913C3A1802C8}" type="pres">
      <dgm:prSet presAssocID="{8907C48B-4FEE-478E-8798-B714021B6563}" presName="linear" presStyleCnt="0">
        <dgm:presLayoutVars>
          <dgm:animLvl val="lvl"/>
          <dgm:resizeHandles val="exact"/>
        </dgm:presLayoutVars>
      </dgm:prSet>
      <dgm:spPr/>
    </dgm:pt>
    <dgm:pt modelId="{85982EAF-CEC8-4512-A55B-0637E5E9DE88}" type="pres">
      <dgm:prSet presAssocID="{58982980-E4DB-4D64-BBE6-556E2ADA18A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7E654C7-CB33-4508-84C6-0F66B065C8DE}" type="pres">
      <dgm:prSet presAssocID="{09CAF285-0D21-4C0E-9DCF-A44B46B9B6F4}" presName="spacer" presStyleCnt="0"/>
      <dgm:spPr/>
    </dgm:pt>
    <dgm:pt modelId="{79408AB6-DAF9-4BC8-B57F-28AAE367C73B}" type="pres">
      <dgm:prSet presAssocID="{370580B4-48FF-41BB-B121-015046DDC25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6C25686-BADB-49B2-A716-952A0017E3FD}" type="pres">
      <dgm:prSet presAssocID="{7801A1F6-9AD9-4A5F-88AB-481662733C70}" presName="spacer" presStyleCnt="0"/>
      <dgm:spPr/>
    </dgm:pt>
    <dgm:pt modelId="{BC77364F-1A8E-41BC-A63F-E734F46AD260}" type="pres">
      <dgm:prSet presAssocID="{66B19F32-EAC7-405D-A77C-B9A3BF6C579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0114C87-690B-4884-AC94-6472CD3163BD}" type="pres">
      <dgm:prSet presAssocID="{8E7E3D9C-A479-456D-8A79-BC38752EB5CC}" presName="spacer" presStyleCnt="0"/>
      <dgm:spPr/>
    </dgm:pt>
    <dgm:pt modelId="{016B7A32-DB70-47F1-A339-956F70CD4101}" type="pres">
      <dgm:prSet presAssocID="{8081574C-2194-447D-A319-9AC9EB43CA0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4E29ACA-6FDA-4865-83A2-1E9C680A6D69}" type="pres">
      <dgm:prSet presAssocID="{89764020-4B18-406B-8886-F5026C5806AD}" presName="spacer" presStyleCnt="0"/>
      <dgm:spPr/>
    </dgm:pt>
    <dgm:pt modelId="{B04986EE-514A-44C8-9174-042CC64F18EB}" type="pres">
      <dgm:prSet presAssocID="{53CAE4AD-1B69-44D4-8A7B-E865DBB8EE6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5601A2A-6140-4C2E-AC85-0D92B0D6CD6A}" type="pres">
      <dgm:prSet presAssocID="{31DE6508-B435-4A39-9212-BF9E4F22EB92}" presName="spacer" presStyleCnt="0"/>
      <dgm:spPr/>
    </dgm:pt>
    <dgm:pt modelId="{542F5FE1-376E-4358-96FC-9AB2725A7CAC}" type="pres">
      <dgm:prSet presAssocID="{4C375FCB-7B3D-4BAB-97B4-78357B81E3D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A846D07-0518-4376-8FAC-341C88041789}" type="presOf" srcId="{66B19F32-EAC7-405D-A77C-B9A3BF6C5792}" destId="{BC77364F-1A8E-41BC-A63F-E734F46AD260}" srcOrd="0" destOrd="0" presId="urn:microsoft.com/office/officeart/2005/8/layout/vList2"/>
    <dgm:cxn modelId="{C1E5D00E-106D-48F7-9A88-2BE0E2E654C9}" srcId="{8907C48B-4FEE-478E-8798-B714021B6563}" destId="{66B19F32-EAC7-405D-A77C-B9A3BF6C5792}" srcOrd="2" destOrd="0" parTransId="{F1F15C52-DD51-404F-BF98-7E8F6B1A09CB}" sibTransId="{8E7E3D9C-A479-456D-8A79-BC38752EB5CC}"/>
    <dgm:cxn modelId="{411F510F-38A0-4B11-A449-B78944D13CC5}" type="presOf" srcId="{58982980-E4DB-4D64-BBE6-556E2ADA18A1}" destId="{85982EAF-CEC8-4512-A55B-0637E5E9DE88}" srcOrd="0" destOrd="0" presId="urn:microsoft.com/office/officeart/2005/8/layout/vList2"/>
    <dgm:cxn modelId="{587B351C-1FC2-42D9-A5FF-0B510AEB5C8C}" srcId="{8907C48B-4FEE-478E-8798-B714021B6563}" destId="{4C375FCB-7B3D-4BAB-97B4-78357B81E3D1}" srcOrd="5" destOrd="0" parTransId="{8893B15A-67D8-44C2-81F6-9C1F4A1A79F8}" sibTransId="{20D06D79-FA22-4C5B-88DE-7B855D203660}"/>
    <dgm:cxn modelId="{91C0BF54-627F-49A4-99E3-EE4E08A3B148}" type="presOf" srcId="{8907C48B-4FEE-478E-8798-B714021B6563}" destId="{6D9865E9-9FB9-4A59-83D9-913C3A1802C8}" srcOrd="0" destOrd="0" presId="urn:microsoft.com/office/officeart/2005/8/layout/vList2"/>
    <dgm:cxn modelId="{C9B4A656-FFF4-4290-B274-375C78C16BD8}" type="presOf" srcId="{370580B4-48FF-41BB-B121-015046DDC259}" destId="{79408AB6-DAF9-4BC8-B57F-28AAE367C73B}" srcOrd="0" destOrd="0" presId="urn:microsoft.com/office/officeart/2005/8/layout/vList2"/>
    <dgm:cxn modelId="{FE503A78-35D3-4DC2-8FB3-EBDA92E15FB6}" type="presOf" srcId="{8081574C-2194-447D-A319-9AC9EB43CA08}" destId="{016B7A32-DB70-47F1-A339-956F70CD4101}" srcOrd="0" destOrd="0" presId="urn:microsoft.com/office/officeart/2005/8/layout/vList2"/>
    <dgm:cxn modelId="{5DA5169B-41E9-4116-9120-147EBE7CD98D}" type="presOf" srcId="{4C375FCB-7B3D-4BAB-97B4-78357B81E3D1}" destId="{542F5FE1-376E-4358-96FC-9AB2725A7CAC}" srcOrd="0" destOrd="0" presId="urn:microsoft.com/office/officeart/2005/8/layout/vList2"/>
    <dgm:cxn modelId="{0B9476A2-C393-40B9-AEC3-DEB711D4CF15}" srcId="{8907C48B-4FEE-478E-8798-B714021B6563}" destId="{370580B4-48FF-41BB-B121-015046DDC259}" srcOrd="1" destOrd="0" parTransId="{3D4D2FB8-17D4-445A-B73B-577C9C5EF55B}" sibTransId="{7801A1F6-9AD9-4A5F-88AB-481662733C70}"/>
    <dgm:cxn modelId="{BE293CB0-4ACA-4CC3-82CF-F7A896F6406F}" type="presOf" srcId="{53CAE4AD-1B69-44D4-8A7B-E865DBB8EE60}" destId="{B04986EE-514A-44C8-9174-042CC64F18EB}" srcOrd="0" destOrd="0" presId="urn:microsoft.com/office/officeart/2005/8/layout/vList2"/>
    <dgm:cxn modelId="{47D9C2B1-144E-42CD-9FAB-FB6F51FA95D6}" srcId="{8907C48B-4FEE-478E-8798-B714021B6563}" destId="{58982980-E4DB-4D64-BBE6-556E2ADA18A1}" srcOrd="0" destOrd="0" parTransId="{2184BD7E-AD62-4586-9333-85088758275B}" sibTransId="{09CAF285-0D21-4C0E-9DCF-A44B46B9B6F4}"/>
    <dgm:cxn modelId="{89B4EFBB-D33E-43FC-B3FF-25333D06D839}" srcId="{8907C48B-4FEE-478E-8798-B714021B6563}" destId="{53CAE4AD-1B69-44D4-8A7B-E865DBB8EE60}" srcOrd="4" destOrd="0" parTransId="{EAD94CE8-FFBF-4782-82EC-9558C8AD9567}" sibTransId="{31DE6508-B435-4A39-9212-BF9E4F22EB92}"/>
    <dgm:cxn modelId="{780959DF-848F-4E3A-8715-ECBBDA559DB5}" srcId="{8907C48B-4FEE-478E-8798-B714021B6563}" destId="{8081574C-2194-447D-A319-9AC9EB43CA08}" srcOrd="3" destOrd="0" parTransId="{A3837A43-9BE2-4275-BDB1-1088274C5A0A}" sibTransId="{89764020-4B18-406B-8886-F5026C5806AD}"/>
    <dgm:cxn modelId="{E7FFA30E-027E-45CC-996F-BFE7C6E0A5B4}" type="presParOf" srcId="{6D9865E9-9FB9-4A59-83D9-913C3A1802C8}" destId="{85982EAF-CEC8-4512-A55B-0637E5E9DE88}" srcOrd="0" destOrd="0" presId="urn:microsoft.com/office/officeart/2005/8/layout/vList2"/>
    <dgm:cxn modelId="{B0A8DD72-DA1A-420F-8D3C-5BD108F584CE}" type="presParOf" srcId="{6D9865E9-9FB9-4A59-83D9-913C3A1802C8}" destId="{87E654C7-CB33-4508-84C6-0F66B065C8DE}" srcOrd="1" destOrd="0" presId="urn:microsoft.com/office/officeart/2005/8/layout/vList2"/>
    <dgm:cxn modelId="{BA4D168E-2FF1-4DA5-A8C0-565B43A9DCA5}" type="presParOf" srcId="{6D9865E9-9FB9-4A59-83D9-913C3A1802C8}" destId="{79408AB6-DAF9-4BC8-B57F-28AAE367C73B}" srcOrd="2" destOrd="0" presId="urn:microsoft.com/office/officeart/2005/8/layout/vList2"/>
    <dgm:cxn modelId="{AE54608A-FF0F-496D-A103-33B9036C892F}" type="presParOf" srcId="{6D9865E9-9FB9-4A59-83D9-913C3A1802C8}" destId="{F6C25686-BADB-49B2-A716-952A0017E3FD}" srcOrd="3" destOrd="0" presId="urn:microsoft.com/office/officeart/2005/8/layout/vList2"/>
    <dgm:cxn modelId="{1B5B12CD-92EF-434B-9B24-89063E27AE6B}" type="presParOf" srcId="{6D9865E9-9FB9-4A59-83D9-913C3A1802C8}" destId="{BC77364F-1A8E-41BC-A63F-E734F46AD260}" srcOrd="4" destOrd="0" presId="urn:microsoft.com/office/officeart/2005/8/layout/vList2"/>
    <dgm:cxn modelId="{A91A7E15-B170-4CBD-A753-6AE547962C20}" type="presParOf" srcId="{6D9865E9-9FB9-4A59-83D9-913C3A1802C8}" destId="{70114C87-690B-4884-AC94-6472CD3163BD}" srcOrd="5" destOrd="0" presId="urn:microsoft.com/office/officeart/2005/8/layout/vList2"/>
    <dgm:cxn modelId="{BA7E69C9-C824-42C3-9C9A-B1F3C265DFDD}" type="presParOf" srcId="{6D9865E9-9FB9-4A59-83D9-913C3A1802C8}" destId="{016B7A32-DB70-47F1-A339-956F70CD4101}" srcOrd="6" destOrd="0" presId="urn:microsoft.com/office/officeart/2005/8/layout/vList2"/>
    <dgm:cxn modelId="{6957535B-F52E-4D9F-8C4B-E6832F5D8F57}" type="presParOf" srcId="{6D9865E9-9FB9-4A59-83D9-913C3A1802C8}" destId="{84E29ACA-6FDA-4865-83A2-1E9C680A6D69}" srcOrd="7" destOrd="0" presId="urn:microsoft.com/office/officeart/2005/8/layout/vList2"/>
    <dgm:cxn modelId="{D7DC89A9-A88B-41D0-9571-B97B351BE7C9}" type="presParOf" srcId="{6D9865E9-9FB9-4A59-83D9-913C3A1802C8}" destId="{B04986EE-514A-44C8-9174-042CC64F18EB}" srcOrd="8" destOrd="0" presId="urn:microsoft.com/office/officeart/2005/8/layout/vList2"/>
    <dgm:cxn modelId="{039AC864-02A2-4992-972B-1872CA1A9EB7}" type="presParOf" srcId="{6D9865E9-9FB9-4A59-83D9-913C3A1802C8}" destId="{75601A2A-6140-4C2E-AC85-0D92B0D6CD6A}" srcOrd="9" destOrd="0" presId="urn:microsoft.com/office/officeart/2005/8/layout/vList2"/>
    <dgm:cxn modelId="{48DE3E1E-7AAD-460B-8ECA-479BCE83E24D}" type="presParOf" srcId="{6D9865E9-9FB9-4A59-83D9-913C3A1802C8}" destId="{542F5FE1-376E-4358-96FC-9AB2725A7CA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F82DB8-15CB-4C86-9ABC-CB57E66723F8}" type="doc">
      <dgm:prSet loTypeId="urn:microsoft.com/office/officeart/2005/8/layout/chart3" loCatId="cycle" qsTypeId="urn:microsoft.com/office/officeart/2005/8/quickstyle/3d6" qsCatId="3D" csTypeId="urn:microsoft.com/office/officeart/2005/8/colors/accent6_2" csCatId="accent6" phldr="1"/>
      <dgm:spPr/>
    </dgm:pt>
    <dgm:pt modelId="{2A7C1F0C-5677-4694-BBB7-EE351426D58B}">
      <dgm:prSet phldrT="[Text]"/>
      <dgm:spPr/>
      <dgm:t>
        <a:bodyPr/>
        <a:lstStyle/>
        <a:p>
          <a:r>
            <a:rPr lang="en-US" altLang="zh-CN" dirty="0"/>
            <a:t>Unknown</a:t>
          </a:r>
          <a:endParaRPr lang="zh-CN" altLang="en-US" dirty="0"/>
        </a:p>
      </dgm:t>
    </dgm:pt>
    <dgm:pt modelId="{D580D765-D90E-4FA9-BA7C-2593CF791AD8}" type="parTrans" cxnId="{899C3ABF-FE7C-4909-BC3D-F99B42E2BD48}">
      <dgm:prSet/>
      <dgm:spPr/>
      <dgm:t>
        <a:bodyPr/>
        <a:lstStyle/>
        <a:p>
          <a:endParaRPr lang="zh-CN" altLang="en-US"/>
        </a:p>
      </dgm:t>
    </dgm:pt>
    <dgm:pt modelId="{D9FEEDC3-42B9-4D72-8F17-301D23F7E5CB}" type="sibTrans" cxnId="{899C3ABF-FE7C-4909-BC3D-F99B42E2BD48}">
      <dgm:prSet/>
      <dgm:spPr/>
      <dgm:t>
        <a:bodyPr/>
        <a:lstStyle/>
        <a:p>
          <a:endParaRPr lang="zh-CN" altLang="en-US"/>
        </a:p>
      </dgm:t>
    </dgm:pt>
    <dgm:pt modelId="{6B144079-B5AB-4B04-92A1-255FC133B875}">
      <dgm:prSet phldrT="[Text]"/>
      <dgm:spPr/>
      <dgm:t>
        <a:bodyPr/>
        <a:lstStyle/>
        <a:p>
          <a:r>
            <a:rPr lang="en-US" altLang="zh-CN" dirty="0"/>
            <a:t>False</a:t>
          </a:r>
          <a:endParaRPr lang="zh-CN" altLang="en-US" dirty="0"/>
        </a:p>
      </dgm:t>
    </dgm:pt>
    <dgm:pt modelId="{F6EFA019-3A7F-46F4-8247-B1D38811F97F}" type="parTrans" cxnId="{A919A050-A59E-4F67-8F5B-3583AAAE02E8}">
      <dgm:prSet/>
      <dgm:spPr/>
      <dgm:t>
        <a:bodyPr/>
        <a:lstStyle/>
        <a:p>
          <a:endParaRPr lang="zh-CN" altLang="en-US"/>
        </a:p>
      </dgm:t>
    </dgm:pt>
    <dgm:pt modelId="{CED51FE8-1FE6-4B19-A83B-01AE004613B9}" type="sibTrans" cxnId="{A919A050-A59E-4F67-8F5B-3583AAAE02E8}">
      <dgm:prSet/>
      <dgm:spPr/>
      <dgm:t>
        <a:bodyPr/>
        <a:lstStyle/>
        <a:p>
          <a:endParaRPr lang="zh-CN" altLang="en-US"/>
        </a:p>
      </dgm:t>
    </dgm:pt>
    <dgm:pt modelId="{8EBEC0C2-08E7-4008-AE26-800B9355714E}">
      <dgm:prSet phldrT="[Text]"/>
      <dgm:spPr/>
      <dgm:t>
        <a:bodyPr/>
        <a:lstStyle/>
        <a:p>
          <a:r>
            <a:rPr lang="en-US" altLang="zh-CN" dirty="0"/>
            <a:t>True</a:t>
          </a:r>
          <a:endParaRPr lang="zh-CN" altLang="en-US" dirty="0"/>
        </a:p>
      </dgm:t>
    </dgm:pt>
    <dgm:pt modelId="{33D1B240-09BB-4DF7-B213-C3B0D5FF83A5}" type="parTrans" cxnId="{A3E7EBB2-5CAC-4E15-86DA-6EB9691A491F}">
      <dgm:prSet/>
      <dgm:spPr/>
      <dgm:t>
        <a:bodyPr/>
        <a:lstStyle/>
        <a:p>
          <a:endParaRPr lang="zh-CN" altLang="en-US"/>
        </a:p>
      </dgm:t>
    </dgm:pt>
    <dgm:pt modelId="{7E5B4EDD-222B-43EA-97E3-30247373FEBD}" type="sibTrans" cxnId="{A3E7EBB2-5CAC-4E15-86DA-6EB9691A491F}">
      <dgm:prSet/>
      <dgm:spPr/>
      <dgm:t>
        <a:bodyPr/>
        <a:lstStyle/>
        <a:p>
          <a:endParaRPr lang="zh-CN" altLang="en-US"/>
        </a:p>
      </dgm:t>
    </dgm:pt>
    <dgm:pt modelId="{90D6FBD4-3584-4596-83F0-1C3F73B93EB4}" type="pres">
      <dgm:prSet presAssocID="{CEF82DB8-15CB-4C86-9ABC-CB57E66723F8}" presName="compositeShape" presStyleCnt="0">
        <dgm:presLayoutVars>
          <dgm:chMax val="7"/>
          <dgm:dir/>
          <dgm:resizeHandles val="exact"/>
        </dgm:presLayoutVars>
      </dgm:prSet>
      <dgm:spPr/>
    </dgm:pt>
    <dgm:pt modelId="{A7287BE6-AAC1-4612-A68E-49F5465E8FF5}" type="pres">
      <dgm:prSet presAssocID="{CEF82DB8-15CB-4C86-9ABC-CB57E66723F8}" presName="wedge1" presStyleLbl="node1" presStyleIdx="0" presStyleCnt="3"/>
      <dgm:spPr/>
    </dgm:pt>
    <dgm:pt modelId="{85DFBF1A-65D0-47AB-A81A-9581A801666D}" type="pres">
      <dgm:prSet presAssocID="{CEF82DB8-15CB-4C86-9ABC-CB57E66723F8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F993109-CB41-4BD5-B0D9-83F4DD7E5747}" type="pres">
      <dgm:prSet presAssocID="{CEF82DB8-15CB-4C86-9ABC-CB57E66723F8}" presName="wedge2" presStyleLbl="node1" presStyleIdx="1" presStyleCnt="3"/>
      <dgm:spPr/>
    </dgm:pt>
    <dgm:pt modelId="{A09D5CD3-8A84-4436-B1F9-10A90F178AEC}" type="pres">
      <dgm:prSet presAssocID="{CEF82DB8-15CB-4C86-9ABC-CB57E66723F8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DB727C9-CBEE-4964-8EB4-78F3C04CAD22}" type="pres">
      <dgm:prSet presAssocID="{CEF82DB8-15CB-4C86-9ABC-CB57E66723F8}" presName="wedge3" presStyleLbl="node1" presStyleIdx="2" presStyleCnt="3"/>
      <dgm:spPr/>
    </dgm:pt>
    <dgm:pt modelId="{905CB407-206D-4F69-8525-0138153D551A}" type="pres">
      <dgm:prSet presAssocID="{CEF82DB8-15CB-4C86-9ABC-CB57E66723F8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6856128-B083-4BB5-8ED2-82FB6CB21400}" type="presOf" srcId="{2A7C1F0C-5677-4694-BBB7-EE351426D58B}" destId="{A7287BE6-AAC1-4612-A68E-49F5465E8FF5}" srcOrd="0" destOrd="0" presId="urn:microsoft.com/office/officeart/2005/8/layout/chart3"/>
    <dgm:cxn modelId="{A919A050-A59E-4F67-8F5B-3583AAAE02E8}" srcId="{CEF82DB8-15CB-4C86-9ABC-CB57E66723F8}" destId="{6B144079-B5AB-4B04-92A1-255FC133B875}" srcOrd="1" destOrd="0" parTransId="{F6EFA019-3A7F-46F4-8247-B1D38811F97F}" sibTransId="{CED51FE8-1FE6-4B19-A83B-01AE004613B9}"/>
    <dgm:cxn modelId="{A3E7EBB2-5CAC-4E15-86DA-6EB9691A491F}" srcId="{CEF82DB8-15CB-4C86-9ABC-CB57E66723F8}" destId="{8EBEC0C2-08E7-4008-AE26-800B9355714E}" srcOrd="2" destOrd="0" parTransId="{33D1B240-09BB-4DF7-B213-C3B0D5FF83A5}" sibTransId="{7E5B4EDD-222B-43EA-97E3-30247373FEBD}"/>
    <dgm:cxn modelId="{1B3BA5BC-FF4D-4BBC-8E1A-78B8E9D3CEEA}" type="presOf" srcId="{8EBEC0C2-08E7-4008-AE26-800B9355714E}" destId="{905CB407-206D-4F69-8525-0138153D551A}" srcOrd="1" destOrd="0" presId="urn:microsoft.com/office/officeart/2005/8/layout/chart3"/>
    <dgm:cxn modelId="{259E49BE-A618-4C24-A982-0E01B90582CA}" type="presOf" srcId="{8EBEC0C2-08E7-4008-AE26-800B9355714E}" destId="{1DB727C9-CBEE-4964-8EB4-78F3C04CAD22}" srcOrd="0" destOrd="0" presId="urn:microsoft.com/office/officeart/2005/8/layout/chart3"/>
    <dgm:cxn modelId="{899C3ABF-FE7C-4909-BC3D-F99B42E2BD48}" srcId="{CEF82DB8-15CB-4C86-9ABC-CB57E66723F8}" destId="{2A7C1F0C-5677-4694-BBB7-EE351426D58B}" srcOrd="0" destOrd="0" parTransId="{D580D765-D90E-4FA9-BA7C-2593CF791AD8}" sibTransId="{D9FEEDC3-42B9-4D72-8F17-301D23F7E5CB}"/>
    <dgm:cxn modelId="{CE7EE4D1-D9BD-4A12-A82A-E2D5BB669265}" type="presOf" srcId="{6B144079-B5AB-4B04-92A1-255FC133B875}" destId="{A09D5CD3-8A84-4436-B1F9-10A90F178AEC}" srcOrd="1" destOrd="0" presId="urn:microsoft.com/office/officeart/2005/8/layout/chart3"/>
    <dgm:cxn modelId="{8883D4DD-CC7F-4A19-9381-6BA3513BCF6E}" type="presOf" srcId="{2A7C1F0C-5677-4694-BBB7-EE351426D58B}" destId="{85DFBF1A-65D0-47AB-A81A-9581A801666D}" srcOrd="1" destOrd="0" presId="urn:microsoft.com/office/officeart/2005/8/layout/chart3"/>
    <dgm:cxn modelId="{9DF420DF-A1F8-4B6A-B41D-38F10A232D38}" type="presOf" srcId="{6B144079-B5AB-4B04-92A1-255FC133B875}" destId="{6F993109-CB41-4BD5-B0D9-83F4DD7E5747}" srcOrd="0" destOrd="0" presId="urn:microsoft.com/office/officeart/2005/8/layout/chart3"/>
    <dgm:cxn modelId="{2B7ADDFF-6D81-4158-B915-0B7E2C4B4628}" type="presOf" srcId="{CEF82DB8-15CB-4C86-9ABC-CB57E66723F8}" destId="{90D6FBD4-3584-4596-83F0-1C3F73B93EB4}" srcOrd="0" destOrd="0" presId="urn:microsoft.com/office/officeart/2005/8/layout/chart3"/>
    <dgm:cxn modelId="{334BF308-F33F-497D-BC5C-F757698F7265}" type="presParOf" srcId="{90D6FBD4-3584-4596-83F0-1C3F73B93EB4}" destId="{A7287BE6-AAC1-4612-A68E-49F5465E8FF5}" srcOrd="0" destOrd="0" presId="urn:microsoft.com/office/officeart/2005/8/layout/chart3"/>
    <dgm:cxn modelId="{D8DBBB1F-962D-4389-8D93-FC74EE6D949E}" type="presParOf" srcId="{90D6FBD4-3584-4596-83F0-1C3F73B93EB4}" destId="{85DFBF1A-65D0-47AB-A81A-9581A801666D}" srcOrd="1" destOrd="0" presId="urn:microsoft.com/office/officeart/2005/8/layout/chart3"/>
    <dgm:cxn modelId="{E1E94B09-CC81-47F9-9CC9-DC8211CEEB42}" type="presParOf" srcId="{90D6FBD4-3584-4596-83F0-1C3F73B93EB4}" destId="{6F993109-CB41-4BD5-B0D9-83F4DD7E5747}" srcOrd="2" destOrd="0" presId="urn:microsoft.com/office/officeart/2005/8/layout/chart3"/>
    <dgm:cxn modelId="{233E7C87-DF37-40E3-8304-7DD19B7E565C}" type="presParOf" srcId="{90D6FBD4-3584-4596-83F0-1C3F73B93EB4}" destId="{A09D5CD3-8A84-4436-B1F9-10A90F178AEC}" srcOrd="3" destOrd="0" presId="urn:microsoft.com/office/officeart/2005/8/layout/chart3"/>
    <dgm:cxn modelId="{5F674097-0355-49A3-8D0E-8AECCF11AE5E}" type="presParOf" srcId="{90D6FBD4-3584-4596-83F0-1C3F73B93EB4}" destId="{1DB727C9-CBEE-4964-8EB4-78F3C04CAD22}" srcOrd="4" destOrd="0" presId="urn:microsoft.com/office/officeart/2005/8/layout/chart3"/>
    <dgm:cxn modelId="{5FE76B01-C5C5-426A-AC11-6E95F0FDE929}" type="presParOf" srcId="{90D6FBD4-3584-4596-83F0-1C3F73B93EB4}" destId="{905CB407-206D-4F69-8525-0138153D551A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82EAF-CEC8-4512-A55B-0637E5E9DE88}">
      <dsp:nvSpPr>
        <dsp:cNvPr id="0" name=""/>
        <dsp:cNvSpPr/>
      </dsp:nvSpPr>
      <dsp:spPr>
        <a:xfrm>
          <a:off x="0" y="33281"/>
          <a:ext cx="6386119" cy="59962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Single Table Query</a:t>
          </a:r>
          <a:endParaRPr lang="zh-CN" altLang="en-US" sz="2500" kern="1200" dirty="0"/>
        </a:p>
      </dsp:txBody>
      <dsp:txXfrm>
        <a:off x="29271" y="62552"/>
        <a:ext cx="6327577" cy="541083"/>
      </dsp:txXfrm>
    </dsp:sp>
    <dsp:sp modelId="{79408AB6-DAF9-4BC8-B57F-28AAE367C73B}">
      <dsp:nvSpPr>
        <dsp:cNvPr id="0" name=""/>
        <dsp:cNvSpPr/>
      </dsp:nvSpPr>
      <dsp:spPr>
        <a:xfrm>
          <a:off x="0" y="704906"/>
          <a:ext cx="6386119" cy="599625"/>
        </a:xfrm>
        <a:prstGeom prst="roundRect">
          <a:avLst/>
        </a:prstGeom>
        <a:gradFill rotWithShape="0">
          <a:gsLst>
            <a:gs pos="0">
              <a:schemeClr val="accent5">
                <a:hueOff val="-211318"/>
                <a:satOff val="-2360"/>
                <a:lumOff val="-157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211318"/>
                <a:satOff val="-2360"/>
                <a:lumOff val="-157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Sub Query</a:t>
          </a:r>
          <a:endParaRPr lang="zh-CN" altLang="en-US" sz="2500" kern="1200" dirty="0"/>
        </a:p>
      </dsp:txBody>
      <dsp:txXfrm>
        <a:off x="29271" y="734177"/>
        <a:ext cx="6327577" cy="541083"/>
      </dsp:txXfrm>
    </dsp:sp>
    <dsp:sp modelId="{BC77364F-1A8E-41BC-A63F-E734F46AD260}">
      <dsp:nvSpPr>
        <dsp:cNvPr id="0" name=""/>
        <dsp:cNvSpPr/>
      </dsp:nvSpPr>
      <dsp:spPr>
        <a:xfrm>
          <a:off x="0" y="1376531"/>
          <a:ext cx="6386119" cy="599625"/>
        </a:xfrm>
        <a:prstGeom prst="roundRect">
          <a:avLst/>
        </a:prstGeom>
        <a:gradFill rotWithShape="0">
          <a:gsLst>
            <a:gs pos="0">
              <a:schemeClr val="accent5">
                <a:hueOff val="-422636"/>
                <a:satOff val="-4720"/>
                <a:lumOff val="-31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422636"/>
                <a:satOff val="-4720"/>
                <a:lumOff val="-31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Join Query</a:t>
          </a:r>
          <a:endParaRPr lang="zh-CN" altLang="en-US" sz="2500" kern="1200" dirty="0"/>
        </a:p>
      </dsp:txBody>
      <dsp:txXfrm>
        <a:off x="29271" y="1405802"/>
        <a:ext cx="6327577" cy="541083"/>
      </dsp:txXfrm>
    </dsp:sp>
    <dsp:sp modelId="{016B7A32-DB70-47F1-A339-956F70CD4101}">
      <dsp:nvSpPr>
        <dsp:cNvPr id="0" name=""/>
        <dsp:cNvSpPr/>
      </dsp:nvSpPr>
      <dsp:spPr>
        <a:xfrm>
          <a:off x="0" y="2048156"/>
          <a:ext cx="6386119" cy="599625"/>
        </a:xfrm>
        <a:prstGeom prst="roundRect">
          <a:avLst/>
        </a:prstGeom>
        <a:gradFill rotWithShape="0">
          <a:gsLst>
            <a:gs pos="0">
              <a:schemeClr val="accent5">
                <a:hueOff val="-633955"/>
                <a:satOff val="-7079"/>
                <a:lumOff val="-47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633955"/>
                <a:satOff val="-7079"/>
                <a:lumOff val="-47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Aggregating</a:t>
          </a:r>
          <a:endParaRPr lang="zh-CN" altLang="en-US" sz="2500" kern="1200" dirty="0"/>
        </a:p>
      </dsp:txBody>
      <dsp:txXfrm>
        <a:off x="29271" y="2077427"/>
        <a:ext cx="6327577" cy="541083"/>
      </dsp:txXfrm>
    </dsp:sp>
    <dsp:sp modelId="{B04986EE-514A-44C8-9174-042CC64F18EB}">
      <dsp:nvSpPr>
        <dsp:cNvPr id="0" name=""/>
        <dsp:cNvSpPr/>
      </dsp:nvSpPr>
      <dsp:spPr>
        <a:xfrm>
          <a:off x="0" y="2719781"/>
          <a:ext cx="6386119" cy="599625"/>
        </a:xfrm>
        <a:prstGeom prst="roundRect">
          <a:avLst/>
        </a:prstGeom>
        <a:gradFill rotWithShape="0">
          <a:gsLst>
            <a:gs pos="0">
              <a:schemeClr val="accent5">
                <a:hueOff val="-845273"/>
                <a:satOff val="-9439"/>
                <a:lumOff val="-627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845273"/>
                <a:satOff val="-9439"/>
                <a:lumOff val="-627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Programming</a:t>
          </a:r>
          <a:endParaRPr lang="zh-CN" altLang="en-US" sz="2500" kern="1200" dirty="0"/>
        </a:p>
      </dsp:txBody>
      <dsp:txXfrm>
        <a:off x="29271" y="2749052"/>
        <a:ext cx="6327577" cy="541083"/>
      </dsp:txXfrm>
    </dsp:sp>
    <dsp:sp modelId="{542F5FE1-376E-4358-96FC-9AB2725A7CAC}">
      <dsp:nvSpPr>
        <dsp:cNvPr id="0" name=""/>
        <dsp:cNvSpPr/>
      </dsp:nvSpPr>
      <dsp:spPr>
        <a:xfrm>
          <a:off x="0" y="3391406"/>
          <a:ext cx="6386119" cy="599625"/>
        </a:xfrm>
        <a:prstGeom prst="roundRect">
          <a:avLst/>
        </a:prstGeom>
        <a:gradFill rotWithShape="0">
          <a:gsLst>
            <a:gs pos="0">
              <a:schemeClr val="accent5">
                <a:hueOff val="-1056591"/>
                <a:satOff val="-11799"/>
                <a:lumOff val="-78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1056591"/>
                <a:satOff val="-11799"/>
                <a:lumOff val="-78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Transaction</a:t>
          </a:r>
          <a:endParaRPr lang="zh-CN" altLang="en-US" sz="2500" kern="1200" dirty="0"/>
        </a:p>
      </dsp:txBody>
      <dsp:txXfrm>
        <a:off x="29271" y="3420677"/>
        <a:ext cx="6327577" cy="5410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287BE6-AAC1-4612-A68E-49F5465E8FF5}">
      <dsp:nvSpPr>
        <dsp:cNvPr id="0" name=""/>
        <dsp:cNvSpPr/>
      </dsp:nvSpPr>
      <dsp:spPr>
        <a:xfrm>
          <a:off x="1905474" y="365760"/>
          <a:ext cx="4551680" cy="4551680"/>
        </a:xfrm>
        <a:prstGeom prst="pie">
          <a:avLst>
            <a:gd name="adj1" fmla="val 16200000"/>
            <a:gd name="adj2" fmla="val 18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Unknown</a:t>
          </a:r>
          <a:endParaRPr lang="zh-CN" altLang="en-US" sz="2600" kern="1200" dirty="0"/>
        </a:p>
      </dsp:txBody>
      <dsp:txXfrm>
        <a:off x="4380179" y="1205653"/>
        <a:ext cx="1544320" cy="1517226"/>
      </dsp:txXfrm>
    </dsp:sp>
    <dsp:sp modelId="{6F993109-CB41-4BD5-B0D9-83F4DD7E5747}">
      <dsp:nvSpPr>
        <dsp:cNvPr id="0" name=""/>
        <dsp:cNvSpPr/>
      </dsp:nvSpPr>
      <dsp:spPr>
        <a:xfrm>
          <a:off x="1670845" y="501226"/>
          <a:ext cx="4551680" cy="4551680"/>
        </a:xfrm>
        <a:prstGeom prst="pie">
          <a:avLst>
            <a:gd name="adj1" fmla="val 1800000"/>
            <a:gd name="adj2" fmla="val 90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False</a:t>
          </a:r>
          <a:endParaRPr lang="zh-CN" altLang="en-US" sz="2600" kern="1200" dirty="0"/>
        </a:p>
      </dsp:txBody>
      <dsp:txXfrm>
        <a:off x="2917139" y="3373120"/>
        <a:ext cx="2059093" cy="1408853"/>
      </dsp:txXfrm>
    </dsp:sp>
    <dsp:sp modelId="{1DB727C9-CBEE-4964-8EB4-78F3C04CAD22}">
      <dsp:nvSpPr>
        <dsp:cNvPr id="0" name=""/>
        <dsp:cNvSpPr/>
      </dsp:nvSpPr>
      <dsp:spPr>
        <a:xfrm>
          <a:off x="1670845" y="501226"/>
          <a:ext cx="4551680" cy="4551680"/>
        </a:xfrm>
        <a:prstGeom prst="pie">
          <a:avLst>
            <a:gd name="adj1" fmla="val 9000000"/>
            <a:gd name="adj2" fmla="val 162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True</a:t>
          </a:r>
          <a:endParaRPr lang="zh-CN" altLang="en-US" sz="2600" kern="1200" dirty="0"/>
        </a:p>
      </dsp:txBody>
      <dsp:txXfrm>
        <a:off x="2158525" y="1395306"/>
        <a:ext cx="1544320" cy="1517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3A8FE-3173-4767-A71C-0B7CC53597A5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62AF3-9F6E-4958-97B1-07F8740A6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967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BPlusTree.html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C650D-C323-4374-82E8-A3CC6457FC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database technology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1757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70F6-5D69-42FC-867E-DFF1659D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6296" y="2522115"/>
            <a:ext cx="5474253" cy="906885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sUB</a:t>
            </a:r>
            <a:r>
              <a:rPr lang="en-US" altLang="zh-CN" dirty="0"/>
              <a:t> Query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120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2F75-7D5E-4820-8608-A813DAAA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371" y="445592"/>
            <a:ext cx="2697760" cy="62819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SUB QUERY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95B723-212B-4D23-A833-37EB113FB960}"/>
              </a:ext>
            </a:extLst>
          </p:cNvPr>
          <p:cNvSpPr/>
          <p:nvPr/>
        </p:nvSpPr>
        <p:spPr>
          <a:xfrm>
            <a:off x="4180737" y="1790886"/>
            <a:ext cx="2977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Self-Contained Subquery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0ED70F-405C-4C1F-BCAC-9768A6AF7D55}"/>
              </a:ext>
            </a:extLst>
          </p:cNvPr>
          <p:cNvSpPr/>
          <p:nvPr/>
        </p:nvSpPr>
        <p:spPr>
          <a:xfrm>
            <a:off x="4180737" y="3574452"/>
            <a:ext cx="2521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Correlated Subquery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34B0D8-2082-49D3-9788-51980AB72E70}"/>
              </a:ext>
            </a:extLst>
          </p:cNvPr>
          <p:cNvSpPr/>
          <p:nvPr/>
        </p:nvSpPr>
        <p:spPr>
          <a:xfrm>
            <a:off x="3219974" y="2185622"/>
            <a:ext cx="5394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45CF34-2B33-4232-B028-7102A43FEBEB}"/>
              </a:ext>
            </a:extLst>
          </p:cNvPr>
          <p:cNvSpPr/>
          <p:nvPr/>
        </p:nvSpPr>
        <p:spPr>
          <a:xfrm>
            <a:off x="896223" y="4150020"/>
            <a:ext cx="107393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8786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2F75-7D5E-4820-8608-A813DAAA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371" y="445592"/>
            <a:ext cx="2697760" cy="62819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SUB QUERY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27E619-CF22-4EAD-8A53-A14C545B0EE5}"/>
              </a:ext>
            </a:extLst>
          </p:cNvPr>
          <p:cNvSpPr/>
          <p:nvPr/>
        </p:nvSpPr>
        <p:spPr>
          <a:xfrm>
            <a:off x="4549852" y="1485593"/>
            <a:ext cx="1983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Subquery - Exists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9079AC-1836-46D7-BCF8-23B768CECA3C}"/>
              </a:ext>
            </a:extLst>
          </p:cNvPr>
          <p:cNvSpPr/>
          <p:nvPr/>
        </p:nvSpPr>
        <p:spPr>
          <a:xfrm>
            <a:off x="950751" y="2023331"/>
            <a:ext cx="107518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exists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    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924686-7EE0-42A8-91CB-9EC5000F8F64}"/>
              </a:ext>
            </a:extLst>
          </p:cNvPr>
          <p:cNvSpPr/>
          <p:nvPr/>
        </p:nvSpPr>
        <p:spPr>
          <a:xfrm>
            <a:off x="833307" y="4720472"/>
            <a:ext cx="10659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in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    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D65B6D-0B0A-4235-ADE0-48FA966FB90D}"/>
              </a:ext>
            </a:extLst>
          </p:cNvPr>
          <p:cNvSpPr/>
          <p:nvPr/>
        </p:nvSpPr>
        <p:spPr>
          <a:xfrm>
            <a:off x="4549852" y="4012078"/>
            <a:ext cx="1638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Subquery - In</a:t>
            </a:r>
          </a:p>
        </p:txBody>
      </p:sp>
    </p:spTree>
    <p:extLst>
      <p:ext uri="{BB962C8B-B14F-4D97-AF65-F5344CB8AC3E}">
        <p14:creationId xmlns:p14="http://schemas.microsoft.com/office/powerpoint/2010/main" val="286094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6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2F75-7D5E-4820-8608-A813DAAA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371" y="445592"/>
            <a:ext cx="2697760" cy="62819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SUB QUERY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0ED70F-405C-4C1F-BCAC-9768A6AF7D55}"/>
              </a:ext>
            </a:extLst>
          </p:cNvPr>
          <p:cNvSpPr/>
          <p:nvPr/>
        </p:nvSpPr>
        <p:spPr>
          <a:xfrm>
            <a:off x="4133115" y="2092413"/>
            <a:ext cx="2869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Derived Table &amp; Nesting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235268-71E2-4DF4-AA01-CB4B603042BF}"/>
              </a:ext>
            </a:extLst>
          </p:cNvPr>
          <p:cNvSpPr/>
          <p:nvPr/>
        </p:nvSpPr>
        <p:spPr>
          <a:xfrm>
            <a:off x="757061" y="3073172"/>
            <a:ext cx="110538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    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2A5E0F-D8A8-4E4F-88CD-9F3ADE97E226}"/>
              </a:ext>
            </a:extLst>
          </p:cNvPr>
          <p:cNvSpPr/>
          <p:nvPr/>
        </p:nvSpPr>
        <p:spPr>
          <a:xfrm>
            <a:off x="757061" y="3073172"/>
            <a:ext cx="110538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min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vin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min_vin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    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GROUP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FC5489-0475-4616-8D93-7C23C163C0A8}"/>
              </a:ext>
            </a:extLst>
          </p:cNvPr>
          <p:cNvSpPr/>
          <p:nvPr/>
        </p:nvSpPr>
        <p:spPr>
          <a:xfrm>
            <a:off x="757061" y="3073172"/>
            <a:ext cx="113154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in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min_vin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       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min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vin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min_vin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   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           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       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GROUP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v3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411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8" grpId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48DD-BB15-4256-91C2-74F7C9671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262" y="764373"/>
            <a:ext cx="8200938" cy="63658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CTE(Common Table Expressions)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3EFFEB-B8F0-4315-84DD-3863A91B857E}"/>
              </a:ext>
            </a:extLst>
          </p:cNvPr>
          <p:cNvSpPr/>
          <p:nvPr/>
        </p:nvSpPr>
        <p:spPr>
          <a:xfrm>
            <a:off x="682304" y="2400186"/>
            <a:ext cx="1123845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   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max_vin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vin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cte1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GROUP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max_vin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7100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48DD-BB15-4256-91C2-74F7C9671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262" y="764373"/>
            <a:ext cx="8200938" cy="63658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CTE(Common Table Expressions)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72663C-D266-4D23-A545-459F6E167BE7}"/>
              </a:ext>
            </a:extLst>
          </p:cNvPr>
          <p:cNvSpPr/>
          <p:nvPr/>
        </p:nvSpPr>
        <p:spPr>
          <a:xfrm>
            <a:off x="568354" y="1653080"/>
            <a:ext cx="1093784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max_fuelAve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GROUP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cte2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max_fuelAve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   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    )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cte3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max_vin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vin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cte2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GROUP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cte2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max_vin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cte3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3582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48DD-BB15-4256-91C2-74F7C9671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9108" y="764373"/>
            <a:ext cx="2597092" cy="63658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Ranking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ABAFC-1404-48F0-999A-1D677610B0B9}"/>
              </a:ext>
            </a:extLst>
          </p:cNvPr>
          <p:cNvSpPr/>
          <p:nvPr/>
        </p:nvSpPr>
        <p:spPr>
          <a:xfrm>
            <a:off x="222301" y="1677075"/>
            <a:ext cx="58023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@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:=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plateNo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@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:=@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+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sn</a:t>
            </a:r>
            <a:endParaRPr lang="en-US" altLang="zh-CN" dirty="0">
              <a:solidFill>
                <a:srgbClr val="808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desc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73A7C1-DF1D-4A3B-AE43-F0875443E75C}"/>
              </a:ext>
            </a:extLst>
          </p:cNvPr>
          <p:cNvSpPr/>
          <p:nvPr/>
        </p:nvSpPr>
        <p:spPr>
          <a:xfrm>
            <a:off x="222301" y="3194420"/>
            <a:ext cx="88811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plateNo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row_number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over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desc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sn</a:t>
            </a:r>
            <a:endParaRPr lang="en-US" altLang="zh-CN" dirty="0">
              <a:solidFill>
                <a:srgbClr val="808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desc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F495CF-064F-44BF-BA57-B311F5B4B29C}"/>
              </a:ext>
            </a:extLst>
          </p:cNvPr>
          <p:cNvSpPr/>
          <p:nvPr/>
        </p:nvSpPr>
        <p:spPr>
          <a:xfrm>
            <a:off x="222301" y="4711765"/>
            <a:ext cx="117473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cteSN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plateNo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row_number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over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partition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desc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sn</a:t>
            </a:r>
            <a:endParaRPr lang="en-US" altLang="zh-CN" dirty="0">
              <a:solidFill>
                <a:srgbClr val="808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cteSN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&lt;=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3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8023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48DD-BB15-4256-91C2-74F7C9671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9108" y="764373"/>
            <a:ext cx="2597092" cy="63658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Ranking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22C420-EE71-46EA-995C-A4E6738DE77F}"/>
              </a:ext>
            </a:extLst>
          </p:cNvPr>
          <p:cNvSpPr/>
          <p:nvPr/>
        </p:nvSpPr>
        <p:spPr>
          <a:xfrm>
            <a:off x="2555146" y="2575419"/>
            <a:ext cx="73165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cteSN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plateNo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dense_rank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over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partition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desc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sn</a:t>
            </a:r>
            <a:endParaRPr lang="en-US" altLang="zh-CN" dirty="0">
              <a:solidFill>
                <a:srgbClr val="808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cteSN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&lt;=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3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7E76E7-4F75-437D-8BA0-E945AC45F271}"/>
              </a:ext>
            </a:extLst>
          </p:cNvPr>
          <p:cNvSpPr/>
          <p:nvPr/>
        </p:nvSpPr>
        <p:spPr>
          <a:xfrm>
            <a:off x="4470393" y="3110111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rank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over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958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48DD-BB15-4256-91C2-74F7C9671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9108" y="764373"/>
            <a:ext cx="2597092" cy="63658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Ranking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70041E-362E-4C74-9FB7-E32BEADA6A5B}"/>
              </a:ext>
            </a:extLst>
          </p:cNvPr>
          <p:cNvSpPr/>
          <p:nvPr/>
        </p:nvSpPr>
        <p:spPr>
          <a:xfrm>
            <a:off x="1560353" y="2664845"/>
            <a:ext cx="88336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row_number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over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sn_in_page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*,</a:t>
            </a:r>
          </a:p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ntile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1000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over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page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row_number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over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sn</a:t>
            </a:r>
            <a:endParaRPr lang="en-US" altLang="zh-CN" dirty="0">
              <a:solidFill>
                <a:srgbClr val="808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</a:p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    WINDOW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desc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page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999</a:t>
            </a:r>
          </a:p>
        </p:txBody>
      </p:sp>
    </p:spTree>
    <p:extLst>
      <p:ext uri="{BB962C8B-B14F-4D97-AF65-F5344CB8AC3E}">
        <p14:creationId xmlns:p14="http://schemas.microsoft.com/office/powerpoint/2010/main" val="346721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70F6-5D69-42FC-867E-DFF1659D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6296" y="2522115"/>
            <a:ext cx="5474253" cy="90688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join Query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9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D713-9C10-4461-9538-445B10EC9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655" y="776286"/>
            <a:ext cx="8610600" cy="1293028"/>
          </a:xfrm>
        </p:spPr>
        <p:txBody>
          <a:bodyPr/>
          <a:lstStyle/>
          <a:p>
            <a:r>
              <a:rPr lang="en-US" altLang="zh-CN" dirty="0"/>
              <a:t>Database Technology</a:t>
            </a:r>
            <a:endParaRPr lang="zh-CN" alt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F7A857-1577-4F60-A1C1-4ACC46B68B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5383633"/>
              </p:ext>
            </p:extLst>
          </p:nvPr>
        </p:nvGraphicFramePr>
        <p:xfrm>
          <a:off x="2853655" y="2186760"/>
          <a:ext cx="6386119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068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D7FB1D-24C8-4587-80AB-674E19DD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198" y="2390791"/>
            <a:ext cx="2761905" cy="36952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866E36-F226-42FF-A8F3-5B30BC702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043" y="1829015"/>
            <a:ext cx="4485714" cy="34380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C89335-B233-4327-BDD8-5084F3F46786}"/>
              </a:ext>
            </a:extLst>
          </p:cNvPr>
          <p:cNvSpPr txBox="1"/>
          <p:nvPr/>
        </p:nvSpPr>
        <p:spPr>
          <a:xfrm>
            <a:off x="7646506" y="318052"/>
            <a:ext cx="37785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Sample Data</a:t>
            </a:r>
            <a:endParaRPr lang="zh-CN" altLang="en-US" sz="4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FDCB15-227D-41C4-9F6C-4A3C88F26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6697" y="1848062"/>
            <a:ext cx="2171429" cy="3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CDFB5B-1DE1-41D2-8F52-1DF3B37C785F}"/>
              </a:ext>
            </a:extLst>
          </p:cNvPr>
          <p:cNvSpPr txBox="1"/>
          <p:nvPr/>
        </p:nvSpPr>
        <p:spPr>
          <a:xfrm>
            <a:off x="7646506" y="318052"/>
            <a:ext cx="28745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Cross Join</a:t>
            </a:r>
            <a:endParaRPr lang="zh-CN" altLang="en-US" sz="4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B183A6-4DF5-4C6B-A38D-BE1CE82E9F2A}"/>
              </a:ext>
            </a:extLst>
          </p:cNvPr>
          <p:cNvSpPr/>
          <p:nvPr/>
        </p:nvSpPr>
        <p:spPr>
          <a:xfrm>
            <a:off x="3997408" y="1870037"/>
            <a:ext cx="49634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</a:rPr>
              <a:t>v.vin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v.plateNo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v.mbs</a:t>
            </a:r>
            <a:r>
              <a:rPr lang="en-US" altLang="zh-CN" dirty="0"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dirty="0">
                <a:latin typeface="Courier New" panose="02070309020205020404" pitchFamily="49" charset="0"/>
              </a:rPr>
              <a:t>    m.id, </a:t>
            </a:r>
            <a:r>
              <a:rPr lang="en-US" altLang="zh-CN" dirty="0" err="1">
                <a:latin typeface="Courier New" panose="02070309020205020404" pitchFamily="49" charset="0"/>
              </a:rPr>
              <a:t>m.mf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m.brand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m.series</a:t>
            </a:r>
            <a:endParaRPr lang="en-US" altLang="zh-CN" dirty="0">
              <a:latin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latin typeface="Courier New" panose="02070309020205020404" pitchFamily="49" charset="0"/>
              </a:rPr>
              <a:t> v10k </a:t>
            </a:r>
            <a:r>
              <a:rPr lang="en-US" altLang="zh-CN" b="1" dirty="0">
                <a:latin typeface="Courier New" panose="02070309020205020404" pitchFamily="49" charset="0"/>
              </a:rPr>
              <a:t>as</a:t>
            </a:r>
            <a:r>
              <a:rPr lang="en-US" altLang="zh-CN" dirty="0">
                <a:latin typeface="Courier New" panose="02070309020205020404" pitchFamily="49" charset="0"/>
              </a:rPr>
              <a:t> v, </a:t>
            </a:r>
            <a:r>
              <a:rPr lang="en-US" altLang="zh-CN" dirty="0" err="1">
                <a:latin typeface="Courier New" panose="02070309020205020404" pitchFamily="49" charset="0"/>
              </a:rPr>
              <a:t>mbs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</a:rPr>
              <a:t>as</a:t>
            </a:r>
            <a:r>
              <a:rPr lang="en-US" altLang="zh-CN" dirty="0">
                <a:latin typeface="Courier New" panose="02070309020205020404" pitchFamily="49" charset="0"/>
              </a:rPr>
              <a:t> m;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017ABA-464C-4323-811E-7B8A658F0D57}"/>
              </a:ext>
            </a:extLst>
          </p:cNvPr>
          <p:cNvSpPr/>
          <p:nvPr/>
        </p:nvSpPr>
        <p:spPr>
          <a:xfrm>
            <a:off x="3997408" y="3590925"/>
            <a:ext cx="50863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</a:rPr>
              <a:t>v.vin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v.plateNo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v.mbs</a:t>
            </a:r>
            <a:r>
              <a:rPr lang="en-US" altLang="zh-CN" dirty="0"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dirty="0">
                <a:latin typeface="Courier New" panose="02070309020205020404" pitchFamily="49" charset="0"/>
              </a:rPr>
              <a:t>    m.id, </a:t>
            </a:r>
            <a:r>
              <a:rPr lang="en-US" altLang="zh-CN" dirty="0" err="1">
                <a:latin typeface="Courier New" panose="02070309020205020404" pitchFamily="49" charset="0"/>
              </a:rPr>
              <a:t>m.mf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m.brand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m.series</a:t>
            </a:r>
            <a:endParaRPr lang="en-US" altLang="zh-CN" dirty="0">
              <a:latin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latin typeface="Courier New" panose="02070309020205020404" pitchFamily="49" charset="0"/>
              </a:rPr>
              <a:t> v10k </a:t>
            </a:r>
            <a:r>
              <a:rPr lang="en-US" altLang="zh-CN" b="1" dirty="0">
                <a:latin typeface="Courier New" panose="02070309020205020404" pitchFamily="49" charset="0"/>
              </a:rPr>
              <a:t>as</a:t>
            </a:r>
            <a:r>
              <a:rPr lang="en-US" altLang="zh-CN" dirty="0">
                <a:latin typeface="Courier New" panose="02070309020205020404" pitchFamily="49" charset="0"/>
              </a:rPr>
              <a:t> v </a:t>
            </a:r>
            <a:r>
              <a:rPr lang="en-US" altLang="zh-CN" b="1" dirty="0">
                <a:solidFill>
                  <a:schemeClr val="accent1"/>
                </a:solidFill>
                <a:latin typeface="Courier New" panose="02070309020205020404" pitchFamily="49" charset="0"/>
              </a:rPr>
              <a:t>CROSS</a:t>
            </a:r>
            <a:r>
              <a:rPr lang="en-US" altLang="zh-CN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chemeClr val="accent1"/>
                </a:solidFill>
                <a:latin typeface="Courier New" panose="02070309020205020404" pitchFamily="49" charset="0"/>
              </a:rPr>
              <a:t>JOIN</a:t>
            </a:r>
            <a:r>
              <a:rPr lang="en-US" altLang="zh-CN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</a:rPr>
              <a:t>mbs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</a:rPr>
              <a:t>as</a:t>
            </a:r>
            <a:r>
              <a:rPr lang="en-US" altLang="zh-CN" dirty="0">
                <a:latin typeface="Courier New" panose="02070309020205020404" pitchFamily="49" charset="0"/>
              </a:rPr>
              <a:t> m;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6B8FE1-DA9C-452A-B382-DEA355753B65}"/>
              </a:ext>
            </a:extLst>
          </p:cNvPr>
          <p:cNvSpPr/>
          <p:nvPr/>
        </p:nvSpPr>
        <p:spPr>
          <a:xfrm>
            <a:off x="2613767" y="2100869"/>
            <a:ext cx="12522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SQL-89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38A4A0-0B67-403F-9110-92A54FD625E0}"/>
              </a:ext>
            </a:extLst>
          </p:cNvPr>
          <p:cNvSpPr/>
          <p:nvPr/>
        </p:nvSpPr>
        <p:spPr>
          <a:xfrm>
            <a:off x="2613767" y="3821757"/>
            <a:ext cx="12522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SQL-92</a:t>
            </a:r>
          </a:p>
        </p:txBody>
      </p:sp>
    </p:spTree>
    <p:extLst>
      <p:ext uri="{BB962C8B-B14F-4D97-AF65-F5344CB8AC3E}">
        <p14:creationId xmlns:p14="http://schemas.microsoft.com/office/powerpoint/2010/main" val="341710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CDFB5B-1DE1-41D2-8F52-1DF3B37C785F}"/>
              </a:ext>
            </a:extLst>
          </p:cNvPr>
          <p:cNvSpPr txBox="1"/>
          <p:nvPr/>
        </p:nvSpPr>
        <p:spPr>
          <a:xfrm>
            <a:off x="7646506" y="318052"/>
            <a:ext cx="27927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Inner Join</a:t>
            </a:r>
            <a:endParaRPr lang="zh-CN" altLang="en-US" sz="4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B183A6-4DF5-4C6B-A38D-BE1CE82E9F2A}"/>
              </a:ext>
            </a:extLst>
          </p:cNvPr>
          <p:cNvSpPr/>
          <p:nvPr/>
        </p:nvSpPr>
        <p:spPr>
          <a:xfrm>
            <a:off x="2612471" y="1508087"/>
            <a:ext cx="49634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</a:rPr>
              <a:t>SELECT </a:t>
            </a:r>
            <a:r>
              <a:rPr lang="en-US" altLang="zh-CN" b="1" dirty="0" err="1">
                <a:latin typeface="Courier New" panose="02070309020205020404" pitchFamily="49" charset="0"/>
              </a:rPr>
              <a:t>v.vin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v.plateNo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v.mbs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    m.id, </a:t>
            </a:r>
            <a:r>
              <a:rPr lang="en-US" altLang="zh-CN" b="1" dirty="0" err="1">
                <a:latin typeface="Courier New" panose="02070309020205020404" pitchFamily="49" charset="0"/>
              </a:rPr>
              <a:t>m.mf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m.brand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m.series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</a:rPr>
              <a:t>FROM v10k as v, </a:t>
            </a:r>
            <a:r>
              <a:rPr lang="en-US" altLang="zh-CN" b="1" dirty="0" err="1">
                <a:latin typeface="Courier New" panose="02070309020205020404" pitchFamily="49" charset="0"/>
              </a:rPr>
              <a:t>mbs</a:t>
            </a:r>
            <a:r>
              <a:rPr lang="en-US" altLang="zh-CN" b="1" dirty="0">
                <a:latin typeface="Courier New" panose="02070309020205020404" pitchFamily="49" charset="0"/>
              </a:rPr>
              <a:t> as m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WHERE </a:t>
            </a:r>
            <a:r>
              <a:rPr lang="en-US" altLang="zh-CN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v.mbs</a:t>
            </a:r>
            <a:r>
              <a:rPr lang="en-US" altLang="zh-CN" b="1" dirty="0">
                <a:solidFill>
                  <a:schemeClr val="accent1"/>
                </a:solidFill>
                <a:latin typeface="Courier New" panose="02070309020205020404" pitchFamily="49" charset="0"/>
              </a:rPr>
              <a:t> = m.id</a:t>
            </a:r>
            <a:r>
              <a:rPr lang="en-US" altLang="zh-CN" b="1" dirty="0">
                <a:latin typeface="Courier New" panose="02070309020205020404" pitchFamily="49" charset="0"/>
              </a:rPr>
              <a:t>;</a:t>
            </a:r>
            <a:endParaRPr lang="en-US" altLang="zh-CN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017ABA-464C-4323-811E-7B8A658F0D57}"/>
              </a:ext>
            </a:extLst>
          </p:cNvPr>
          <p:cNvSpPr/>
          <p:nvPr/>
        </p:nvSpPr>
        <p:spPr>
          <a:xfrm>
            <a:off x="2612470" y="2948285"/>
            <a:ext cx="72173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</a:rPr>
              <a:t>SELECT </a:t>
            </a:r>
            <a:r>
              <a:rPr lang="en-US" altLang="zh-CN" b="1" dirty="0" err="1">
                <a:latin typeface="Courier New" panose="02070309020205020404" pitchFamily="49" charset="0"/>
              </a:rPr>
              <a:t>v.vin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v.plateNo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v.mbs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    m.id, </a:t>
            </a:r>
            <a:r>
              <a:rPr lang="en-US" altLang="zh-CN" b="1" dirty="0" err="1">
                <a:latin typeface="Courier New" panose="02070309020205020404" pitchFamily="49" charset="0"/>
              </a:rPr>
              <a:t>m.mf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m.brand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m.series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</a:rPr>
              <a:t>FROM v10k as v </a:t>
            </a:r>
            <a:r>
              <a:rPr lang="en-US" altLang="zh-CN" b="1" dirty="0">
                <a:solidFill>
                  <a:schemeClr val="accent1"/>
                </a:solidFill>
                <a:latin typeface="Courier New" panose="02070309020205020404" pitchFamily="49" charset="0"/>
              </a:rPr>
              <a:t>JOIN</a:t>
            </a:r>
            <a:r>
              <a:rPr lang="en-US" altLang="zh-CN" b="1" dirty="0"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</a:rPr>
              <a:t>mbs</a:t>
            </a:r>
            <a:r>
              <a:rPr lang="en-US" altLang="zh-CN" b="1" dirty="0">
                <a:latin typeface="Courier New" panose="02070309020205020404" pitchFamily="49" charset="0"/>
              </a:rPr>
              <a:t> as m </a:t>
            </a:r>
            <a:r>
              <a:rPr lang="en-US" altLang="zh-CN" b="1" dirty="0">
                <a:solidFill>
                  <a:schemeClr val="accent1"/>
                </a:solidFill>
                <a:latin typeface="Courier New" panose="02070309020205020404" pitchFamily="49" charset="0"/>
              </a:rPr>
              <a:t>ON</a:t>
            </a:r>
            <a:r>
              <a:rPr lang="en-US" altLang="zh-CN" b="1" dirty="0"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</a:rPr>
              <a:t>v.mbs</a:t>
            </a:r>
            <a:r>
              <a:rPr lang="en-US" altLang="zh-CN" b="1" dirty="0">
                <a:latin typeface="Courier New" panose="02070309020205020404" pitchFamily="49" charset="0"/>
              </a:rPr>
              <a:t> = m.id;</a:t>
            </a:r>
            <a:endParaRPr lang="en-US" altLang="zh-CN" dirty="0">
              <a:latin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EB584-990F-44CD-8A80-1C3B5466D5C5}"/>
              </a:ext>
            </a:extLst>
          </p:cNvPr>
          <p:cNvSpPr/>
          <p:nvPr/>
        </p:nvSpPr>
        <p:spPr>
          <a:xfrm>
            <a:off x="2612470" y="411148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</a:rPr>
              <a:t>v.vin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v.plateNo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v.mbs</a:t>
            </a:r>
            <a:r>
              <a:rPr lang="en-US" altLang="zh-CN" dirty="0"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dirty="0">
                <a:latin typeface="Courier New" panose="02070309020205020404" pitchFamily="49" charset="0"/>
              </a:rPr>
              <a:t>    m.id, </a:t>
            </a:r>
            <a:r>
              <a:rPr lang="en-US" altLang="zh-CN" dirty="0" err="1">
                <a:latin typeface="Courier New" panose="02070309020205020404" pitchFamily="49" charset="0"/>
              </a:rPr>
              <a:t>m.mf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m.brand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m.series</a:t>
            </a:r>
            <a:endParaRPr lang="en-US" altLang="zh-CN" dirty="0">
              <a:latin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latin typeface="Courier New" panose="02070309020205020404" pitchFamily="49" charset="0"/>
              </a:rPr>
              <a:t> v10k </a:t>
            </a:r>
            <a:r>
              <a:rPr lang="en-US" altLang="zh-CN" b="1" dirty="0">
                <a:latin typeface="Courier New" panose="02070309020205020404" pitchFamily="49" charset="0"/>
              </a:rPr>
              <a:t>as</a:t>
            </a:r>
            <a:r>
              <a:rPr lang="en-US" altLang="zh-CN" dirty="0">
                <a:latin typeface="Courier New" panose="02070309020205020404" pitchFamily="49" charset="0"/>
              </a:rPr>
              <a:t> v </a:t>
            </a:r>
            <a:r>
              <a:rPr lang="en-US" altLang="zh-CN" b="1" dirty="0">
                <a:latin typeface="Courier New" panose="02070309020205020404" pitchFamily="49" charset="0"/>
              </a:rPr>
              <a:t>JOIN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</a:rPr>
              <a:t>mbs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</a:rPr>
              <a:t>as</a:t>
            </a:r>
            <a:r>
              <a:rPr lang="en-US" altLang="zh-CN" dirty="0">
                <a:latin typeface="Courier New" panose="02070309020205020404" pitchFamily="49" charset="0"/>
              </a:rPr>
              <a:t> m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</a:rPr>
              <a:t>v.mbs</a:t>
            </a:r>
            <a:r>
              <a:rPr lang="en-US" altLang="zh-CN" dirty="0">
                <a:latin typeface="Courier New" panose="02070309020205020404" pitchFamily="49" charset="0"/>
              </a:rPr>
              <a:t> = m.id;</a:t>
            </a:r>
          </a:p>
        </p:txBody>
      </p:sp>
    </p:spTree>
    <p:extLst>
      <p:ext uri="{BB962C8B-B14F-4D97-AF65-F5344CB8AC3E}">
        <p14:creationId xmlns:p14="http://schemas.microsoft.com/office/powerpoint/2010/main" val="336789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CDFB5B-1DE1-41D2-8F52-1DF3B37C785F}"/>
              </a:ext>
            </a:extLst>
          </p:cNvPr>
          <p:cNvSpPr txBox="1"/>
          <p:nvPr/>
        </p:nvSpPr>
        <p:spPr>
          <a:xfrm>
            <a:off x="7646506" y="318052"/>
            <a:ext cx="29995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Outer Join</a:t>
            </a:r>
            <a:endParaRPr lang="zh-CN" altLang="en-US" sz="4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017ABA-464C-4323-811E-7B8A658F0D57}"/>
              </a:ext>
            </a:extLst>
          </p:cNvPr>
          <p:cNvSpPr/>
          <p:nvPr/>
        </p:nvSpPr>
        <p:spPr>
          <a:xfrm>
            <a:off x="2612470" y="1546187"/>
            <a:ext cx="72173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</a:rPr>
              <a:t>SELECT </a:t>
            </a:r>
            <a:r>
              <a:rPr lang="en-US" altLang="zh-CN" b="1" dirty="0" err="1">
                <a:latin typeface="Courier New" panose="02070309020205020404" pitchFamily="49" charset="0"/>
              </a:rPr>
              <a:t>v.vin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v.plateNo</a:t>
            </a:r>
            <a:r>
              <a:rPr lang="en-US" altLang="zh-CN" b="1" dirty="0">
                <a:latin typeface="Courier New" panose="02070309020205020404" pitchFamily="49" charset="0"/>
              </a:rPr>
              <a:t>, v.id,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    m.id, </a:t>
            </a:r>
            <a:r>
              <a:rPr lang="en-US" altLang="zh-CN" b="1" dirty="0" err="1">
                <a:latin typeface="Courier New" panose="02070309020205020404" pitchFamily="49" charset="0"/>
              </a:rPr>
              <a:t>m.mileage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m.fuelAve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</a:rPr>
              <a:t>FROM v10k as v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    </a:t>
            </a:r>
            <a:r>
              <a:rPr lang="en-US" altLang="zh-CN" b="1" dirty="0">
                <a:solidFill>
                  <a:schemeClr val="accent1"/>
                </a:solidFill>
                <a:latin typeface="Courier New" panose="02070309020205020404" pitchFamily="49" charset="0"/>
              </a:rPr>
              <a:t>LEFT OUTER JOIN</a:t>
            </a:r>
            <a:r>
              <a:rPr lang="en-US" altLang="zh-CN" b="1" dirty="0">
                <a:latin typeface="Courier New" panose="02070309020205020404" pitchFamily="49" charset="0"/>
              </a:rPr>
              <a:t> mf as m ON v.id = m.id;</a:t>
            </a:r>
            <a:endParaRPr lang="en-US" altLang="zh-CN" dirty="0">
              <a:latin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EB584-990F-44CD-8A80-1C3B5466D5C5}"/>
              </a:ext>
            </a:extLst>
          </p:cNvPr>
          <p:cNvSpPr/>
          <p:nvPr/>
        </p:nvSpPr>
        <p:spPr>
          <a:xfrm>
            <a:off x="2612470" y="3205210"/>
            <a:ext cx="66839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</a:rPr>
              <a:t>SELECT </a:t>
            </a:r>
            <a:r>
              <a:rPr lang="en-US" altLang="zh-CN" b="1" dirty="0" err="1">
                <a:latin typeface="Courier New" panose="02070309020205020404" pitchFamily="49" charset="0"/>
              </a:rPr>
              <a:t>v.vin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v.plateNo</a:t>
            </a:r>
            <a:r>
              <a:rPr lang="en-US" altLang="zh-CN" b="1" dirty="0">
                <a:latin typeface="Courier New" panose="02070309020205020404" pitchFamily="49" charset="0"/>
              </a:rPr>
              <a:t>, v.id,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    m.id, </a:t>
            </a:r>
            <a:r>
              <a:rPr lang="en-US" altLang="zh-CN" b="1" dirty="0" err="1">
                <a:latin typeface="Courier New" panose="02070309020205020404" pitchFamily="49" charset="0"/>
              </a:rPr>
              <a:t>m.mileage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m.fuelAve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</a:rPr>
              <a:t>FROM v10k as v JOIN mf as m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WHERE v.id = m.id</a:t>
            </a:r>
          </a:p>
          <a:p>
            <a:r>
              <a:rPr lang="en-US" altLang="zh-CN" b="1" dirty="0">
                <a:solidFill>
                  <a:schemeClr val="accent1"/>
                </a:solidFill>
                <a:latin typeface="Courier New" panose="02070309020205020404" pitchFamily="49" charset="0"/>
              </a:rPr>
              <a:t>UNION ALL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SELECT </a:t>
            </a:r>
            <a:r>
              <a:rPr lang="en-US" altLang="zh-CN" b="1" dirty="0" err="1">
                <a:latin typeface="Courier New" panose="02070309020205020404" pitchFamily="49" charset="0"/>
              </a:rPr>
              <a:t>v.vin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v.plateNo</a:t>
            </a:r>
            <a:r>
              <a:rPr lang="en-US" altLang="zh-CN" b="1" dirty="0">
                <a:latin typeface="Courier New" panose="02070309020205020404" pitchFamily="49" charset="0"/>
              </a:rPr>
              <a:t>, v.id, NULL, NULL, NULL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FROM v10k as v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WHERE id not in (SELECT id FROM mf);</a:t>
            </a:r>
            <a:endParaRPr lang="en-US" altLang="zh-CN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90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CDFB5B-1DE1-41D2-8F52-1DF3B37C785F}"/>
              </a:ext>
            </a:extLst>
          </p:cNvPr>
          <p:cNvSpPr txBox="1"/>
          <p:nvPr/>
        </p:nvSpPr>
        <p:spPr>
          <a:xfrm>
            <a:off x="7646506" y="318052"/>
            <a:ext cx="35782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Multiple Join</a:t>
            </a:r>
            <a:endParaRPr lang="zh-CN" altLang="en-US" sz="4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DCAADC-11CA-4A09-9EDB-F8B05B8DD0AC}"/>
              </a:ext>
            </a:extLst>
          </p:cNvPr>
          <p:cNvSpPr/>
          <p:nvPr/>
        </p:nvSpPr>
        <p:spPr>
          <a:xfrm>
            <a:off x="2428875" y="2180362"/>
            <a:ext cx="73342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</a:rPr>
              <a:t>v.plateNo</a:t>
            </a:r>
            <a:r>
              <a:rPr lang="en-US" altLang="zh-CN" dirty="0"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dirty="0">
                <a:latin typeface="Courier New" panose="02070309020205020404" pitchFamily="49" charset="0"/>
              </a:rPr>
              <a:t>       </a:t>
            </a:r>
            <a:r>
              <a:rPr lang="en-US" altLang="zh-CN" dirty="0" err="1">
                <a:latin typeface="Courier New" panose="02070309020205020404" pitchFamily="49" charset="0"/>
              </a:rPr>
              <a:t>a.mf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a.brand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a.series</a:t>
            </a:r>
            <a:r>
              <a:rPr lang="en-US" altLang="zh-CN" dirty="0"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dirty="0">
                <a:latin typeface="Courier New" panose="02070309020205020404" pitchFamily="49" charset="0"/>
              </a:rPr>
              <a:t>       </a:t>
            </a:r>
            <a:r>
              <a:rPr lang="en-US" altLang="zh-CN" dirty="0" err="1">
                <a:latin typeface="Courier New" panose="02070309020205020404" pitchFamily="49" charset="0"/>
              </a:rPr>
              <a:t>b.mileage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b.fuelAve</a:t>
            </a:r>
            <a:endParaRPr lang="en-US" altLang="zh-CN" dirty="0">
              <a:latin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latin typeface="Courier New" panose="02070309020205020404" pitchFamily="49" charset="0"/>
              </a:rPr>
              <a:t> v10k </a:t>
            </a:r>
            <a:r>
              <a:rPr lang="en-US" altLang="zh-CN" b="1" dirty="0">
                <a:latin typeface="Courier New" panose="02070309020205020404" pitchFamily="49" charset="0"/>
              </a:rPr>
              <a:t>as</a:t>
            </a:r>
            <a:r>
              <a:rPr lang="en-US" altLang="zh-CN" dirty="0">
                <a:latin typeface="Courier New" panose="02070309020205020404" pitchFamily="49" charset="0"/>
              </a:rPr>
              <a:t> v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    JOIN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</a:rPr>
              <a:t>mbs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</a:rPr>
              <a:t>as</a:t>
            </a:r>
            <a:r>
              <a:rPr lang="en-US" altLang="zh-CN" dirty="0">
                <a:latin typeface="Courier New" panose="02070309020205020404" pitchFamily="49" charset="0"/>
              </a:rPr>
              <a:t> a </a:t>
            </a:r>
            <a:r>
              <a:rPr lang="en-US" altLang="zh-CN" b="1" dirty="0">
                <a:latin typeface="Courier New" panose="02070309020205020404" pitchFamily="49" charset="0"/>
              </a:rPr>
              <a:t>ON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</a:rPr>
              <a:t>v.mbs</a:t>
            </a:r>
            <a:r>
              <a:rPr lang="en-US" altLang="zh-CN" dirty="0">
                <a:latin typeface="Courier New" panose="02070309020205020404" pitchFamily="49" charset="0"/>
              </a:rPr>
              <a:t> = a.id</a:t>
            </a:r>
          </a:p>
          <a:p>
            <a:r>
              <a:rPr lang="en-US" altLang="zh-CN" dirty="0">
                <a:latin typeface="Courier New" panose="02070309020205020404" pitchFamily="49" charset="0"/>
              </a:rPr>
              <a:t>    </a:t>
            </a:r>
            <a:r>
              <a:rPr lang="en-US" altLang="zh-CN" b="1" dirty="0">
                <a:latin typeface="Courier New" panose="02070309020205020404" pitchFamily="49" charset="0"/>
              </a:rPr>
              <a:t>LEFT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</a:rPr>
              <a:t>OUTER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</a:rPr>
              <a:t>JOIN</a:t>
            </a:r>
            <a:r>
              <a:rPr lang="en-US" altLang="zh-CN" dirty="0">
                <a:latin typeface="Courier New" panose="02070309020205020404" pitchFamily="49" charset="0"/>
              </a:rPr>
              <a:t> mf </a:t>
            </a:r>
            <a:r>
              <a:rPr lang="en-US" altLang="zh-CN" b="1" dirty="0">
                <a:latin typeface="Courier New" panose="02070309020205020404" pitchFamily="49" charset="0"/>
              </a:rPr>
              <a:t>as</a:t>
            </a:r>
            <a:r>
              <a:rPr lang="en-US" altLang="zh-CN" dirty="0">
                <a:latin typeface="Courier New" panose="02070309020205020404" pitchFamily="49" charset="0"/>
              </a:rPr>
              <a:t> b </a:t>
            </a:r>
            <a:r>
              <a:rPr lang="en-US" altLang="zh-CN" b="1" dirty="0">
                <a:latin typeface="Courier New" panose="02070309020205020404" pitchFamily="49" charset="0"/>
              </a:rPr>
              <a:t>ON</a:t>
            </a:r>
            <a:r>
              <a:rPr lang="en-US" altLang="zh-CN" dirty="0">
                <a:latin typeface="Courier New" panose="02070309020205020404" pitchFamily="49" charset="0"/>
              </a:rPr>
              <a:t> v.id = b.id;</a:t>
            </a:r>
          </a:p>
        </p:txBody>
      </p:sp>
    </p:spTree>
    <p:extLst>
      <p:ext uri="{BB962C8B-B14F-4D97-AF65-F5344CB8AC3E}">
        <p14:creationId xmlns:p14="http://schemas.microsoft.com/office/powerpoint/2010/main" val="157239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CDFB5B-1DE1-41D2-8F52-1DF3B37C785F}"/>
              </a:ext>
            </a:extLst>
          </p:cNvPr>
          <p:cNvSpPr txBox="1"/>
          <p:nvPr/>
        </p:nvSpPr>
        <p:spPr>
          <a:xfrm>
            <a:off x="7646506" y="318052"/>
            <a:ext cx="23759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Self Join</a:t>
            </a:r>
            <a:endParaRPr lang="zh-CN" altLang="en-US" sz="4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77A8AF-0C4B-4E97-BEA1-8F8602F8BC93}"/>
              </a:ext>
            </a:extLst>
          </p:cNvPr>
          <p:cNvSpPr/>
          <p:nvPr/>
        </p:nvSpPr>
        <p:spPr>
          <a:xfrm>
            <a:off x="2114549" y="1385411"/>
            <a:ext cx="77247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</a:rPr>
              <a:t>SELECT m1.id as m1id, m1.mileage as m1,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       m2.id as m2id, m2.mileage as m2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FROM mf as m1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    JOIN mf as m2 ON m1.mileage &lt;= m2.mileage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WHERE m1.id = 3351;</a:t>
            </a:r>
            <a:endParaRPr lang="en-US" altLang="zh-CN" dirty="0">
              <a:latin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866F8F-C3B2-440D-85F3-207FEAA2DB7B}"/>
              </a:ext>
            </a:extLst>
          </p:cNvPr>
          <p:cNvSpPr/>
          <p:nvPr/>
        </p:nvSpPr>
        <p:spPr>
          <a:xfrm>
            <a:off x="2114549" y="3429000"/>
            <a:ext cx="77247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</a:rPr>
              <a:t>v.plateNo</a:t>
            </a:r>
            <a:r>
              <a:rPr lang="en-US" altLang="zh-CN" dirty="0">
                <a:latin typeface="Courier New" panose="02070309020205020404" pitchFamily="49" charset="0"/>
              </a:rPr>
              <a:t>, m1.mileage, </a:t>
            </a:r>
            <a:r>
              <a:rPr lang="en-US" altLang="zh-CN" b="1" dirty="0">
                <a:latin typeface="Courier New" panose="02070309020205020404" pitchFamily="49" charset="0"/>
              </a:rPr>
              <a:t>count</a:t>
            </a:r>
            <a:r>
              <a:rPr lang="en-US" altLang="zh-CN" dirty="0">
                <a:latin typeface="Courier New" panose="02070309020205020404" pitchFamily="49" charset="0"/>
              </a:rPr>
              <a:t>(*)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latin typeface="Courier New" panose="02070309020205020404" pitchFamily="49" charset="0"/>
              </a:rPr>
              <a:t> mf </a:t>
            </a:r>
            <a:r>
              <a:rPr lang="en-US" altLang="zh-CN" b="1" dirty="0">
                <a:latin typeface="Courier New" panose="02070309020205020404" pitchFamily="49" charset="0"/>
              </a:rPr>
              <a:t>as</a:t>
            </a:r>
            <a:r>
              <a:rPr lang="en-US" altLang="zh-CN" dirty="0">
                <a:latin typeface="Courier New" panose="02070309020205020404" pitchFamily="49" charset="0"/>
              </a:rPr>
              <a:t> m1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    JOIN</a:t>
            </a:r>
            <a:r>
              <a:rPr lang="en-US" altLang="zh-CN" dirty="0">
                <a:latin typeface="Courier New" panose="02070309020205020404" pitchFamily="49" charset="0"/>
              </a:rPr>
              <a:t> mf  </a:t>
            </a:r>
            <a:r>
              <a:rPr lang="en-US" altLang="zh-CN" b="1" dirty="0">
                <a:latin typeface="Courier New" panose="02070309020205020404" pitchFamily="49" charset="0"/>
              </a:rPr>
              <a:t>as</a:t>
            </a:r>
            <a:r>
              <a:rPr lang="en-US" altLang="zh-CN" dirty="0">
                <a:latin typeface="Courier New" panose="02070309020205020404" pitchFamily="49" charset="0"/>
              </a:rPr>
              <a:t> m2 </a:t>
            </a:r>
            <a:r>
              <a:rPr lang="en-US" altLang="zh-CN" b="1" dirty="0">
                <a:latin typeface="Courier New" panose="02070309020205020404" pitchFamily="49" charset="0"/>
              </a:rPr>
              <a:t>ON</a:t>
            </a:r>
            <a:r>
              <a:rPr lang="en-US" altLang="zh-CN" dirty="0">
                <a:latin typeface="Courier New" panose="02070309020205020404" pitchFamily="49" charset="0"/>
              </a:rPr>
              <a:t> m1.mileage &lt;= m2.mileage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    JOIN</a:t>
            </a:r>
            <a:r>
              <a:rPr lang="en-US" altLang="zh-CN" dirty="0">
                <a:latin typeface="Courier New" panose="02070309020205020404" pitchFamily="49" charset="0"/>
              </a:rPr>
              <a:t> v10k </a:t>
            </a:r>
            <a:r>
              <a:rPr lang="en-US" altLang="zh-CN" b="1" dirty="0">
                <a:latin typeface="Courier New" panose="02070309020205020404" pitchFamily="49" charset="0"/>
              </a:rPr>
              <a:t>as</a:t>
            </a:r>
            <a:r>
              <a:rPr lang="en-US" altLang="zh-CN" dirty="0">
                <a:latin typeface="Courier New" panose="02070309020205020404" pitchFamily="49" charset="0"/>
              </a:rPr>
              <a:t> v </a:t>
            </a:r>
            <a:r>
              <a:rPr lang="en-US" altLang="zh-CN" b="1" dirty="0">
                <a:latin typeface="Courier New" panose="02070309020205020404" pitchFamily="49" charset="0"/>
              </a:rPr>
              <a:t>ON</a:t>
            </a:r>
            <a:r>
              <a:rPr lang="en-US" altLang="zh-CN" dirty="0">
                <a:latin typeface="Courier New" panose="02070309020205020404" pitchFamily="49" charset="0"/>
              </a:rPr>
              <a:t> m1.id=v.id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GROUP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</a:rPr>
              <a:t>BY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</a:rPr>
              <a:t>v.plateNo</a:t>
            </a:r>
            <a:r>
              <a:rPr lang="en-US" altLang="zh-CN" dirty="0">
                <a:latin typeface="Courier New" panose="02070309020205020404" pitchFamily="49" charset="0"/>
              </a:rPr>
              <a:t>, m1.mileage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ORDER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</a:rPr>
              <a:t>BY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</a:rPr>
              <a:t>count</a:t>
            </a:r>
            <a:r>
              <a:rPr lang="en-US" altLang="zh-CN" dirty="0">
                <a:latin typeface="Courier New" panose="02070309020205020404" pitchFamily="49" charset="0"/>
              </a:rPr>
              <a:t>(*);</a:t>
            </a:r>
          </a:p>
        </p:txBody>
      </p:sp>
    </p:spTree>
    <p:extLst>
      <p:ext uri="{BB962C8B-B14F-4D97-AF65-F5344CB8AC3E}">
        <p14:creationId xmlns:p14="http://schemas.microsoft.com/office/powerpoint/2010/main" val="158094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70F6-5D69-42FC-867E-DFF1659D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6296" y="2522115"/>
            <a:ext cx="5474253" cy="90688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aggregating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24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DC89335-B233-4327-BDD8-5084F3F46786}"/>
              </a:ext>
            </a:extLst>
          </p:cNvPr>
          <p:cNvSpPr txBox="1"/>
          <p:nvPr/>
        </p:nvSpPr>
        <p:spPr>
          <a:xfrm>
            <a:off x="7646506" y="318052"/>
            <a:ext cx="37785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Sample Data</a:t>
            </a:r>
            <a:endParaRPr lang="zh-CN" alt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2066E1-2B4A-4DCA-B797-C32B8E30D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189" y="1439881"/>
            <a:ext cx="2409524" cy="37619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9A818D-99E7-4844-8415-788682E2D7A8}"/>
              </a:ext>
            </a:extLst>
          </p:cNvPr>
          <p:cNvSpPr txBox="1"/>
          <p:nvPr/>
        </p:nvSpPr>
        <p:spPr>
          <a:xfrm>
            <a:off x="2254202" y="3011647"/>
            <a:ext cx="369043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server: 47.97.216.205</a:t>
            </a:r>
          </a:p>
          <a:p>
            <a:r>
              <a:rPr lang="en-US" altLang="zh-CN" sz="2800" dirty="0"/>
              <a:t>user: </a:t>
            </a:r>
            <a:r>
              <a:rPr lang="en-US" altLang="zh-CN" sz="2800" dirty="0" err="1"/>
              <a:t>incar</a:t>
            </a:r>
            <a:endParaRPr lang="en-US" altLang="zh-CN" sz="2800" dirty="0"/>
          </a:p>
          <a:p>
            <a:r>
              <a:rPr lang="en-US" altLang="zh-CN" sz="2800" dirty="0" err="1"/>
              <a:t>pwd</a:t>
            </a:r>
            <a:r>
              <a:rPr lang="en-US" altLang="zh-CN" sz="2800" dirty="0"/>
              <a:t>: incar$2018</a:t>
            </a:r>
          </a:p>
          <a:p>
            <a:r>
              <a:rPr lang="en-US" altLang="zh-CN" sz="2800" dirty="0"/>
              <a:t>database: </a:t>
            </a:r>
            <a:r>
              <a:rPr lang="en-US" altLang="zh-CN" sz="2800" dirty="0" err="1"/>
              <a:t>incar</a:t>
            </a:r>
            <a:endParaRPr lang="zh-CN" alt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2C5361-F193-45C1-9D72-FEACA65D5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086" y="1439881"/>
            <a:ext cx="4266667" cy="1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DC89335-B233-4327-BDD8-5084F3F46786}"/>
              </a:ext>
            </a:extLst>
          </p:cNvPr>
          <p:cNvSpPr txBox="1"/>
          <p:nvPr/>
        </p:nvSpPr>
        <p:spPr>
          <a:xfrm>
            <a:off x="8091124" y="519387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问题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0F057D-1BAF-4975-AC82-0FA0698659DB}"/>
              </a:ext>
            </a:extLst>
          </p:cNvPr>
          <p:cNvSpPr txBox="1"/>
          <p:nvPr/>
        </p:nvSpPr>
        <p:spPr>
          <a:xfrm>
            <a:off x="609786" y="2176179"/>
            <a:ext cx="108382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200" dirty="0"/>
              <a:t>每辆车的总里程，以及平均油耗是多少？</a:t>
            </a:r>
            <a:endParaRPr lang="en-US" altLang="zh-CN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200" dirty="0"/>
              <a:t>每辆车每天的总里程，以及平均油耗是多少？</a:t>
            </a:r>
            <a:endParaRPr lang="en-US" altLang="zh-CN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200" dirty="0"/>
              <a:t>每辆车截止每个月</a:t>
            </a:r>
            <a:r>
              <a:rPr lang="en-US" altLang="zh-CN" sz="3200" dirty="0"/>
              <a:t>1</a:t>
            </a:r>
            <a:r>
              <a:rPr lang="zh-CN" altLang="en-US" sz="3200" dirty="0"/>
              <a:t>号的总里程，以及平均油耗是多少？</a:t>
            </a:r>
          </a:p>
        </p:txBody>
      </p:sp>
    </p:spTree>
    <p:extLst>
      <p:ext uri="{BB962C8B-B14F-4D97-AF65-F5344CB8AC3E}">
        <p14:creationId xmlns:p14="http://schemas.microsoft.com/office/powerpoint/2010/main" val="238288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F0434B-CC32-423B-8CD3-F8972165D677}"/>
              </a:ext>
            </a:extLst>
          </p:cNvPr>
          <p:cNvSpPr/>
          <p:nvPr/>
        </p:nvSpPr>
        <p:spPr>
          <a:xfrm>
            <a:off x="673916" y="1591794"/>
            <a:ext cx="1114617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Courier New" panose="02070309020205020404" pitchFamily="49" charset="0"/>
              </a:rPr>
              <a:t>SELECT</a:t>
            </a:r>
            <a:r>
              <a:rPr lang="en-US" altLang="zh-CN" sz="2800" dirty="0">
                <a:latin typeface="Courier New" panose="02070309020205020404" pitchFamily="49" charset="0"/>
              </a:rPr>
              <a:t> a.id, a.tm,</a:t>
            </a:r>
          </a:p>
          <a:p>
            <a:r>
              <a:rPr lang="en-US" altLang="zh-CN" sz="2800" b="1" dirty="0">
                <a:latin typeface="Courier New" panose="02070309020205020404" pitchFamily="49" charset="0"/>
              </a:rPr>
              <a:t>    sum</a:t>
            </a:r>
            <a:r>
              <a:rPr lang="en-US" altLang="zh-CN" sz="2800" dirty="0">
                <a:latin typeface="Courier New" panose="02070309020205020404" pitchFamily="49" charset="0"/>
              </a:rPr>
              <a:t>(</a:t>
            </a:r>
            <a:r>
              <a:rPr lang="en-US" altLang="zh-CN" sz="2800" dirty="0" err="1">
                <a:latin typeface="Courier New" panose="02070309020205020404" pitchFamily="49" charset="0"/>
              </a:rPr>
              <a:t>b.mileage</a:t>
            </a:r>
            <a:r>
              <a:rPr lang="en-US" altLang="zh-CN" sz="2800" dirty="0">
                <a:latin typeface="Courier New" panose="02070309020205020404" pitchFamily="49" charset="0"/>
              </a:rPr>
              <a:t>) </a:t>
            </a:r>
            <a:r>
              <a:rPr lang="en-US" altLang="zh-CN" sz="2800" b="1" dirty="0">
                <a:latin typeface="Courier New" panose="02070309020205020404" pitchFamily="49" charset="0"/>
              </a:rPr>
              <a:t>as</a:t>
            </a:r>
            <a:r>
              <a:rPr lang="en-US" altLang="zh-CN" sz="2800" dirty="0">
                <a:latin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Courier New" panose="02070309020205020404" pitchFamily="49" charset="0"/>
              </a:rPr>
              <a:t>total_mileage</a:t>
            </a:r>
            <a:r>
              <a:rPr lang="en-US" altLang="zh-CN" sz="2800" dirty="0"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sz="2800" dirty="0">
                <a:latin typeface="Courier New" panose="02070309020205020404" pitchFamily="49" charset="0"/>
              </a:rPr>
              <a:t>    100*</a:t>
            </a:r>
            <a:r>
              <a:rPr lang="en-US" altLang="zh-CN" sz="2800" b="1" dirty="0">
                <a:latin typeface="Courier New" panose="02070309020205020404" pitchFamily="49" charset="0"/>
              </a:rPr>
              <a:t>sum</a:t>
            </a:r>
            <a:r>
              <a:rPr lang="en-US" altLang="zh-CN" sz="2800" dirty="0">
                <a:latin typeface="Courier New" panose="02070309020205020404" pitchFamily="49" charset="0"/>
              </a:rPr>
              <a:t>(</a:t>
            </a:r>
            <a:r>
              <a:rPr lang="en-US" altLang="zh-CN" sz="2800" dirty="0" err="1">
                <a:latin typeface="Courier New" panose="02070309020205020404" pitchFamily="49" charset="0"/>
              </a:rPr>
              <a:t>b.fuel</a:t>
            </a:r>
            <a:r>
              <a:rPr lang="en-US" altLang="zh-CN" sz="2800" dirty="0">
                <a:latin typeface="Courier New" panose="02070309020205020404" pitchFamily="49" charset="0"/>
              </a:rPr>
              <a:t>)/</a:t>
            </a:r>
            <a:r>
              <a:rPr lang="en-US" altLang="zh-CN" sz="2800" b="1" dirty="0">
                <a:latin typeface="Courier New" panose="02070309020205020404" pitchFamily="49" charset="0"/>
              </a:rPr>
              <a:t>sum</a:t>
            </a:r>
            <a:r>
              <a:rPr lang="en-US" altLang="zh-CN" sz="2800" dirty="0">
                <a:latin typeface="Courier New" panose="02070309020205020404" pitchFamily="49" charset="0"/>
              </a:rPr>
              <a:t>(</a:t>
            </a:r>
            <a:r>
              <a:rPr lang="en-US" altLang="zh-CN" sz="2800" dirty="0" err="1">
                <a:latin typeface="Courier New" panose="02070309020205020404" pitchFamily="49" charset="0"/>
              </a:rPr>
              <a:t>b.mileage</a:t>
            </a:r>
            <a:r>
              <a:rPr lang="en-US" altLang="zh-CN" sz="2800" dirty="0">
                <a:latin typeface="Courier New" panose="02070309020205020404" pitchFamily="49" charset="0"/>
              </a:rPr>
              <a:t>) </a:t>
            </a:r>
            <a:r>
              <a:rPr lang="en-US" altLang="zh-CN" sz="2800" b="1" dirty="0">
                <a:latin typeface="Courier New" panose="02070309020205020404" pitchFamily="49" charset="0"/>
              </a:rPr>
              <a:t>as</a:t>
            </a:r>
            <a:r>
              <a:rPr lang="en-US" altLang="zh-CN" sz="2800" dirty="0">
                <a:latin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Courier New" panose="02070309020205020404" pitchFamily="49" charset="0"/>
              </a:rPr>
              <a:t>fuelAve</a:t>
            </a:r>
            <a:endParaRPr lang="en-US" altLang="zh-CN" sz="2800" dirty="0">
              <a:latin typeface="Courier New" panose="02070309020205020404" pitchFamily="49" charset="0"/>
            </a:endParaRPr>
          </a:p>
          <a:p>
            <a:r>
              <a:rPr lang="en-US" altLang="zh-CN" sz="2800" b="1" dirty="0">
                <a:latin typeface="Courier New" panose="02070309020205020404" pitchFamily="49" charset="0"/>
              </a:rPr>
              <a:t>FROM</a:t>
            </a:r>
            <a:r>
              <a:rPr lang="en-US" altLang="zh-CN" sz="2800" dirty="0">
                <a:latin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Courier New" panose="02070309020205020404" pitchFamily="49" charset="0"/>
              </a:rPr>
              <a:t>mf_days</a:t>
            </a:r>
            <a:r>
              <a:rPr lang="en-US" altLang="zh-CN" sz="2800" dirty="0"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latin typeface="Courier New" panose="02070309020205020404" pitchFamily="49" charset="0"/>
              </a:rPr>
              <a:t>as</a:t>
            </a:r>
            <a:r>
              <a:rPr lang="en-US" altLang="zh-CN" sz="2800" dirty="0">
                <a:latin typeface="Courier New" panose="02070309020205020404" pitchFamily="49" charset="0"/>
              </a:rPr>
              <a:t> a</a:t>
            </a:r>
          </a:p>
          <a:p>
            <a:r>
              <a:rPr lang="en-US" altLang="zh-CN" sz="2800" b="1" dirty="0">
                <a:latin typeface="Courier New" panose="02070309020205020404" pitchFamily="49" charset="0"/>
              </a:rPr>
              <a:t>    JOIN</a:t>
            </a:r>
            <a:r>
              <a:rPr lang="en-US" altLang="zh-CN" sz="2800" dirty="0">
                <a:latin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Courier New" panose="02070309020205020404" pitchFamily="49" charset="0"/>
              </a:rPr>
              <a:t>mf_days</a:t>
            </a:r>
            <a:r>
              <a:rPr lang="en-US" altLang="zh-CN" sz="2800" dirty="0"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latin typeface="Courier New" panose="02070309020205020404" pitchFamily="49" charset="0"/>
              </a:rPr>
              <a:t>as</a:t>
            </a:r>
            <a:r>
              <a:rPr lang="en-US" altLang="zh-CN" sz="2800" dirty="0">
                <a:latin typeface="Courier New" panose="02070309020205020404" pitchFamily="49" charset="0"/>
              </a:rPr>
              <a:t> b </a:t>
            </a:r>
            <a:r>
              <a:rPr lang="en-US" altLang="zh-CN" sz="2800" b="1" dirty="0">
                <a:latin typeface="Courier New" panose="02070309020205020404" pitchFamily="49" charset="0"/>
              </a:rPr>
              <a:t>ON</a:t>
            </a:r>
            <a:r>
              <a:rPr lang="en-US" altLang="zh-CN" sz="2800" dirty="0">
                <a:latin typeface="Courier New" panose="02070309020205020404" pitchFamily="49" charset="0"/>
              </a:rPr>
              <a:t> a.id=b.id </a:t>
            </a:r>
            <a:r>
              <a:rPr lang="en-US" altLang="zh-CN" sz="2800" b="1" dirty="0">
                <a:latin typeface="Courier New" panose="02070309020205020404" pitchFamily="49" charset="0"/>
              </a:rPr>
              <a:t>and</a:t>
            </a:r>
            <a:r>
              <a:rPr lang="en-US" altLang="zh-CN" sz="2800" dirty="0">
                <a:latin typeface="Courier New" panose="02070309020205020404" pitchFamily="49" charset="0"/>
              </a:rPr>
              <a:t> a.tm &gt;= b.tm</a:t>
            </a:r>
          </a:p>
          <a:p>
            <a:r>
              <a:rPr lang="en-US" altLang="zh-CN" sz="2800" b="1" dirty="0">
                <a:latin typeface="Courier New" panose="02070309020205020404" pitchFamily="49" charset="0"/>
              </a:rPr>
              <a:t>WHERE</a:t>
            </a:r>
            <a:r>
              <a:rPr lang="en-US" altLang="zh-CN" sz="2800" dirty="0"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latin typeface="Courier New" panose="02070309020205020404" pitchFamily="49" charset="0"/>
              </a:rPr>
              <a:t>day</a:t>
            </a:r>
            <a:r>
              <a:rPr lang="en-US" altLang="zh-CN" sz="2800" dirty="0">
                <a:latin typeface="Courier New" panose="02070309020205020404" pitchFamily="49" charset="0"/>
              </a:rPr>
              <a:t>(a.tm)=1</a:t>
            </a:r>
          </a:p>
          <a:p>
            <a:r>
              <a:rPr lang="en-US" altLang="zh-CN" sz="2800" b="1" dirty="0">
                <a:latin typeface="Courier New" panose="02070309020205020404" pitchFamily="49" charset="0"/>
              </a:rPr>
              <a:t>GROUP</a:t>
            </a:r>
            <a:r>
              <a:rPr lang="en-US" altLang="zh-CN" sz="2800" dirty="0"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latin typeface="Courier New" panose="02070309020205020404" pitchFamily="49" charset="0"/>
              </a:rPr>
              <a:t>BY</a:t>
            </a:r>
            <a:r>
              <a:rPr lang="en-US" altLang="zh-CN" sz="2800" dirty="0">
                <a:latin typeface="Courier New" panose="02070309020205020404" pitchFamily="49" charset="0"/>
              </a:rPr>
              <a:t>  a.id, a.tm, </a:t>
            </a:r>
            <a:r>
              <a:rPr lang="en-US" altLang="zh-CN" sz="2800" b="1" dirty="0">
                <a:latin typeface="Courier New" panose="02070309020205020404" pitchFamily="49" charset="0"/>
              </a:rPr>
              <a:t>day</a:t>
            </a:r>
            <a:r>
              <a:rPr lang="en-US" altLang="zh-CN" sz="2800" dirty="0">
                <a:latin typeface="Courier New" panose="02070309020205020404" pitchFamily="49" charset="0"/>
              </a:rPr>
              <a:t>(a.tm);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D01CBE-DC9C-4B84-8B20-DAB553B8C083}"/>
              </a:ext>
            </a:extLst>
          </p:cNvPr>
          <p:cNvSpPr txBox="1"/>
          <p:nvPr/>
        </p:nvSpPr>
        <p:spPr>
          <a:xfrm>
            <a:off x="8737077" y="510998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参考答案</a:t>
            </a:r>
          </a:p>
        </p:txBody>
      </p:sp>
    </p:spTree>
    <p:extLst>
      <p:ext uri="{BB962C8B-B14F-4D97-AF65-F5344CB8AC3E}">
        <p14:creationId xmlns:p14="http://schemas.microsoft.com/office/powerpoint/2010/main" val="44828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70F6-5D69-42FC-867E-DFF1659D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272" y="1954407"/>
            <a:ext cx="9448800" cy="1825096"/>
          </a:xfrm>
        </p:spPr>
        <p:txBody>
          <a:bodyPr/>
          <a:lstStyle/>
          <a:p>
            <a:r>
              <a:rPr lang="en-US" altLang="zh-CN" dirty="0"/>
              <a:t>Single Table Query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774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DC89335-B233-4327-BDD8-5084F3F46786}"/>
              </a:ext>
            </a:extLst>
          </p:cNvPr>
          <p:cNvSpPr txBox="1"/>
          <p:nvPr/>
        </p:nvSpPr>
        <p:spPr>
          <a:xfrm>
            <a:off x="8091124" y="519387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问题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0F057D-1BAF-4975-AC82-0FA0698659DB}"/>
              </a:ext>
            </a:extLst>
          </p:cNvPr>
          <p:cNvSpPr txBox="1"/>
          <p:nvPr/>
        </p:nvSpPr>
        <p:spPr>
          <a:xfrm>
            <a:off x="874851" y="1448819"/>
            <a:ext cx="912482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/>
              <a:t>每辆车连续</a:t>
            </a:r>
            <a:r>
              <a:rPr lang="en-US" altLang="zh-CN" sz="3600" dirty="0"/>
              <a:t>30</a:t>
            </a:r>
            <a:r>
              <a:rPr lang="zh-CN" altLang="en-US" sz="3600" dirty="0"/>
              <a:t>天的里程，以及这</a:t>
            </a:r>
            <a:r>
              <a:rPr lang="en-US" altLang="zh-CN" sz="3600" dirty="0"/>
              <a:t>30</a:t>
            </a:r>
            <a:r>
              <a:rPr lang="zh-CN" altLang="en-US" sz="3600" dirty="0"/>
              <a:t>天的平均油耗是多少？</a:t>
            </a:r>
            <a:endParaRPr lang="en-US" altLang="zh-CN" sz="3600" dirty="0"/>
          </a:p>
          <a:p>
            <a:endParaRPr lang="en-US" altLang="zh-CN" sz="3600" dirty="0"/>
          </a:p>
          <a:p>
            <a:pPr lvl="2"/>
            <a:r>
              <a:rPr lang="en-US" altLang="zh-CN" sz="2000" b="1" dirty="0"/>
              <a:t>SELECT</a:t>
            </a:r>
            <a:r>
              <a:rPr lang="en-US" altLang="zh-CN" sz="2000" dirty="0"/>
              <a:t> a.id, a.tm, </a:t>
            </a:r>
          </a:p>
          <a:p>
            <a:pPr lvl="2"/>
            <a:r>
              <a:rPr lang="en-US" altLang="zh-CN" sz="2000" b="1" dirty="0"/>
              <a:t>    sum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b.mileage</a:t>
            </a:r>
            <a:r>
              <a:rPr lang="en-US" altLang="zh-CN" sz="2000" dirty="0"/>
              <a:t>) </a:t>
            </a:r>
            <a:r>
              <a:rPr lang="en-US" altLang="zh-CN" sz="2000" b="1" dirty="0"/>
              <a:t>as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total_mileage</a:t>
            </a:r>
            <a:r>
              <a:rPr lang="en-US" altLang="zh-CN" sz="2000" dirty="0"/>
              <a:t>,</a:t>
            </a:r>
          </a:p>
          <a:p>
            <a:pPr lvl="2"/>
            <a:r>
              <a:rPr lang="en-US" altLang="zh-CN" sz="2000" dirty="0"/>
              <a:t>    100*</a:t>
            </a:r>
            <a:r>
              <a:rPr lang="en-US" altLang="zh-CN" sz="2000" b="1" dirty="0"/>
              <a:t>sum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b.fuel</a:t>
            </a:r>
            <a:r>
              <a:rPr lang="en-US" altLang="zh-CN" sz="2000" dirty="0"/>
              <a:t>)/</a:t>
            </a:r>
            <a:r>
              <a:rPr lang="en-US" altLang="zh-CN" sz="2000" b="1" dirty="0"/>
              <a:t>sum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b.mileage</a:t>
            </a:r>
            <a:r>
              <a:rPr lang="en-US" altLang="zh-CN" sz="2000" dirty="0"/>
              <a:t>) </a:t>
            </a:r>
            <a:r>
              <a:rPr lang="en-US" altLang="zh-CN" sz="2000" b="1" dirty="0"/>
              <a:t>as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fuelAve</a:t>
            </a:r>
            <a:endParaRPr lang="en-US" altLang="zh-CN" sz="2000" dirty="0"/>
          </a:p>
          <a:p>
            <a:pPr lvl="2"/>
            <a:r>
              <a:rPr lang="en-US" altLang="zh-CN" sz="2000" b="1" dirty="0"/>
              <a:t>FROM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mf_days</a:t>
            </a:r>
            <a:r>
              <a:rPr lang="en-US" altLang="zh-CN" sz="2000" dirty="0"/>
              <a:t> </a:t>
            </a:r>
            <a:r>
              <a:rPr lang="en-US" altLang="zh-CN" sz="2000" b="1" dirty="0"/>
              <a:t>as</a:t>
            </a:r>
            <a:r>
              <a:rPr lang="en-US" altLang="zh-CN" sz="2000" dirty="0"/>
              <a:t> a</a:t>
            </a:r>
          </a:p>
          <a:p>
            <a:pPr lvl="2"/>
            <a:r>
              <a:rPr lang="en-US" altLang="zh-CN" sz="2000" b="1" dirty="0"/>
              <a:t>    JOIN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mf_days</a:t>
            </a:r>
            <a:r>
              <a:rPr lang="en-US" altLang="zh-CN" sz="2000" dirty="0"/>
              <a:t> </a:t>
            </a:r>
            <a:r>
              <a:rPr lang="en-US" altLang="zh-CN" sz="2000" b="1" dirty="0"/>
              <a:t>as</a:t>
            </a:r>
            <a:r>
              <a:rPr lang="en-US" altLang="zh-CN" sz="2000" dirty="0"/>
              <a:t> b </a:t>
            </a:r>
            <a:r>
              <a:rPr lang="en-US" altLang="zh-CN" sz="2000" b="1" dirty="0"/>
              <a:t>ON</a:t>
            </a:r>
            <a:r>
              <a:rPr lang="en-US" altLang="zh-CN" sz="2000" dirty="0"/>
              <a:t> a.id=b.id </a:t>
            </a:r>
            <a:r>
              <a:rPr lang="en-US" altLang="zh-CN" sz="2000" b="1" dirty="0"/>
              <a:t>and</a:t>
            </a:r>
          </a:p>
          <a:p>
            <a:pPr lvl="2"/>
            <a:r>
              <a:rPr lang="en-US" altLang="zh-CN" sz="2000" b="1" dirty="0"/>
              <a:t>        </a:t>
            </a:r>
            <a:r>
              <a:rPr lang="en-US" altLang="zh-CN" sz="2000" dirty="0"/>
              <a:t> (a.tm &gt;= b.tm </a:t>
            </a:r>
            <a:r>
              <a:rPr lang="en-US" altLang="zh-CN" sz="2000" b="1" dirty="0"/>
              <a:t>and</a:t>
            </a:r>
            <a:r>
              <a:rPr lang="en-US" altLang="zh-CN" sz="2000" dirty="0"/>
              <a:t> </a:t>
            </a:r>
            <a:r>
              <a:rPr lang="en-US" altLang="zh-CN" sz="2000" b="1" dirty="0" err="1">
                <a:solidFill>
                  <a:srgbClr val="00B0F0"/>
                </a:solidFill>
              </a:rPr>
              <a:t>date_sub</a:t>
            </a:r>
            <a:r>
              <a:rPr lang="en-US" altLang="zh-CN" sz="2000" dirty="0">
                <a:solidFill>
                  <a:srgbClr val="00B0F0"/>
                </a:solidFill>
              </a:rPr>
              <a:t>(a.tm, </a:t>
            </a:r>
            <a:r>
              <a:rPr lang="en-US" altLang="zh-CN" sz="2000" b="1" dirty="0">
                <a:solidFill>
                  <a:srgbClr val="00B0F0"/>
                </a:solidFill>
              </a:rPr>
              <a:t>interval</a:t>
            </a:r>
            <a:r>
              <a:rPr lang="en-US" altLang="zh-CN" sz="2000" dirty="0">
                <a:solidFill>
                  <a:srgbClr val="00B0F0"/>
                </a:solidFill>
              </a:rPr>
              <a:t> 30 </a:t>
            </a:r>
            <a:r>
              <a:rPr lang="en-US" altLang="zh-CN" sz="2000" b="1" dirty="0">
                <a:solidFill>
                  <a:srgbClr val="00B0F0"/>
                </a:solidFill>
              </a:rPr>
              <a:t>day</a:t>
            </a:r>
            <a:r>
              <a:rPr lang="en-US" altLang="zh-CN" sz="2000" dirty="0">
                <a:solidFill>
                  <a:srgbClr val="00B0F0"/>
                </a:solidFill>
              </a:rPr>
              <a:t>)&lt;=b.tm</a:t>
            </a:r>
            <a:r>
              <a:rPr lang="en-US" altLang="zh-CN" sz="2000" dirty="0"/>
              <a:t>)</a:t>
            </a:r>
          </a:p>
          <a:p>
            <a:pPr lvl="2"/>
            <a:r>
              <a:rPr lang="en-US" altLang="zh-CN" sz="2000" b="1" dirty="0"/>
              <a:t>WHERE</a:t>
            </a:r>
            <a:r>
              <a:rPr lang="en-US" altLang="zh-CN" sz="2000" dirty="0"/>
              <a:t> </a:t>
            </a:r>
            <a:r>
              <a:rPr lang="en-US" altLang="zh-CN" sz="2000" b="1" dirty="0"/>
              <a:t>day</a:t>
            </a:r>
            <a:r>
              <a:rPr lang="en-US" altLang="zh-CN" sz="2000" dirty="0"/>
              <a:t>(a.tm)=1</a:t>
            </a:r>
          </a:p>
          <a:p>
            <a:pPr lvl="2"/>
            <a:r>
              <a:rPr lang="en-US" altLang="zh-CN" sz="2000" b="1" dirty="0"/>
              <a:t>GROUP</a:t>
            </a:r>
            <a:r>
              <a:rPr lang="en-US" altLang="zh-CN" sz="2000" dirty="0"/>
              <a:t> </a:t>
            </a:r>
            <a:r>
              <a:rPr lang="en-US" altLang="zh-CN" sz="2000" b="1" dirty="0"/>
              <a:t>BY</a:t>
            </a:r>
            <a:r>
              <a:rPr lang="en-US" altLang="zh-CN" sz="2000" dirty="0"/>
              <a:t>  a.id, a.tm, </a:t>
            </a:r>
            <a:r>
              <a:rPr lang="en-US" altLang="zh-CN" sz="2000" b="1" dirty="0"/>
              <a:t>day</a:t>
            </a:r>
            <a:r>
              <a:rPr lang="en-US" altLang="zh-CN" sz="2000" dirty="0"/>
              <a:t>(a.tm);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2720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DC89335-B233-4327-BDD8-5084F3F46786}"/>
              </a:ext>
            </a:extLst>
          </p:cNvPr>
          <p:cNvSpPr txBox="1"/>
          <p:nvPr/>
        </p:nvSpPr>
        <p:spPr>
          <a:xfrm>
            <a:off x="8686499" y="0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问题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0F057D-1BAF-4975-AC82-0FA0698659DB}"/>
              </a:ext>
            </a:extLst>
          </p:cNvPr>
          <p:cNvSpPr txBox="1"/>
          <p:nvPr/>
        </p:nvSpPr>
        <p:spPr>
          <a:xfrm>
            <a:off x="715460" y="1058796"/>
            <a:ext cx="9124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/>
              <a:t>每辆车有多少天跑了</a:t>
            </a:r>
            <a:r>
              <a:rPr lang="en-US" altLang="zh-CN" sz="3600" dirty="0"/>
              <a:t>0~20km</a:t>
            </a:r>
            <a:r>
              <a:rPr lang="zh-CN" altLang="en-US" sz="3600" dirty="0"/>
              <a:t>，有多少天跑了</a:t>
            </a:r>
            <a:r>
              <a:rPr lang="en-US" altLang="zh-CN" sz="3600" dirty="0"/>
              <a:t>20~50km,</a:t>
            </a:r>
            <a:r>
              <a:rPr lang="zh-CN" altLang="en-US" sz="3600" dirty="0"/>
              <a:t>有多少天跑了</a:t>
            </a:r>
            <a:r>
              <a:rPr lang="en-US" altLang="zh-CN" sz="3600" dirty="0"/>
              <a:t>50km</a:t>
            </a:r>
            <a:r>
              <a:rPr lang="zh-CN" altLang="en-US" sz="3600" dirty="0"/>
              <a:t>以上？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40679F-E5EC-4CD6-801F-188C148505F0}"/>
              </a:ext>
            </a:extLst>
          </p:cNvPr>
          <p:cNvSpPr/>
          <p:nvPr/>
        </p:nvSpPr>
        <p:spPr>
          <a:xfrm>
            <a:off x="2158767" y="2548480"/>
            <a:ext cx="633928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b="1" dirty="0"/>
              <a:t>WITH</a:t>
            </a:r>
            <a:r>
              <a:rPr lang="pt-BR" altLang="zh-CN" dirty="0"/>
              <a:t> s(n, lo, hi) </a:t>
            </a:r>
            <a:r>
              <a:rPr lang="pt-BR" altLang="zh-CN" b="1" dirty="0"/>
              <a:t>AS</a:t>
            </a:r>
            <a:r>
              <a:rPr lang="pt-BR" altLang="zh-CN" dirty="0"/>
              <a:t>(</a:t>
            </a:r>
          </a:p>
          <a:p>
            <a:r>
              <a:rPr lang="en-US" altLang="zh-CN" b="1" dirty="0"/>
              <a:t>    SELECT</a:t>
            </a:r>
            <a:r>
              <a:rPr lang="en-US" altLang="zh-CN" dirty="0"/>
              <a:t> 1, 0,  20</a:t>
            </a:r>
          </a:p>
          <a:p>
            <a:r>
              <a:rPr lang="en-US" altLang="zh-CN" b="1" dirty="0"/>
              <a:t>    UNION</a:t>
            </a:r>
            <a:r>
              <a:rPr lang="en-US" altLang="zh-CN" dirty="0"/>
              <a:t> </a:t>
            </a:r>
            <a:r>
              <a:rPr lang="en-US" altLang="zh-CN" b="1" dirty="0"/>
              <a:t>ALL</a:t>
            </a:r>
            <a:r>
              <a:rPr lang="en-US" altLang="zh-CN" dirty="0"/>
              <a:t> </a:t>
            </a:r>
            <a:r>
              <a:rPr lang="en-US" altLang="zh-CN" b="1" dirty="0"/>
              <a:t>SELECT</a:t>
            </a:r>
            <a:r>
              <a:rPr lang="en-US" altLang="zh-CN" dirty="0"/>
              <a:t> 2, 20, 50</a:t>
            </a:r>
          </a:p>
          <a:p>
            <a:r>
              <a:rPr lang="en-US" altLang="zh-CN" b="1" dirty="0"/>
              <a:t>    UNION</a:t>
            </a:r>
            <a:r>
              <a:rPr lang="en-US" altLang="zh-CN" dirty="0"/>
              <a:t> </a:t>
            </a:r>
            <a:r>
              <a:rPr lang="en-US" altLang="zh-CN" b="1" dirty="0"/>
              <a:t>ALL</a:t>
            </a:r>
            <a:r>
              <a:rPr lang="en-US" altLang="zh-CN" dirty="0"/>
              <a:t> </a:t>
            </a:r>
            <a:r>
              <a:rPr lang="en-US" altLang="zh-CN" b="1" dirty="0"/>
              <a:t>SELECT</a:t>
            </a:r>
            <a:r>
              <a:rPr lang="en-US" altLang="zh-CN" dirty="0"/>
              <a:t> 3, 50, 1000</a:t>
            </a:r>
          </a:p>
          <a:p>
            <a:r>
              <a:rPr lang="en-US" altLang="zh-CN" dirty="0"/>
              <a:t>)</a:t>
            </a:r>
          </a:p>
          <a:p>
            <a:r>
              <a:rPr lang="nl-NL" altLang="zh-CN" b="1" dirty="0"/>
              <a:t>SELECT</a:t>
            </a:r>
            <a:r>
              <a:rPr lang="nl-NL" altLang="zh-CN" dirty="0"/>
              <a:t> m.id, v5.vin, v5.plateNo,</a:t>
            </a:r>
          </a:p>
          <a:p>
            <a:r>
              <a:rPr lang="en-US" altLang="zh-CN" b="1" dirty="0"/>
              <a:t>    </a:t>
            </a:r>
            <a:r>
              <a:rPr lang="en-US" altLang="zh-CN" b="1" dirty="0" err="1"/>
              <a:t>concat</a:t>
            </a:r>
            <a:r>
              <a:rPr lang="en-US" altLang="zh-CN" dirty="0"/>
              <a:t>(</a:t>
            </a:r>
            <a:r>
              <a:rPr lang="en-US" altLang="zh-CN" dirty="0" err="1"/>
              <a:t>s.lo</a:t>
            </a:r>
            <a:r>
              <a:rPr lang="en-US" altLang="zh-CN" dirty="0"/>
              <a:t>, '~', </a:t>
            </a:r>
            <a:r>
              <a:rPr lang="en-US" altLang="zh-CN" dirty="0" err="1"/>
              <a:t>s.hi</a:t>
            </a:r>
            <a:r>
              <a:rPr lang="en-US" altLang="zh-CN" dirty="0"/>
              <a:t>) </a:t>
            </a:r>
            <a:r>
              <a:rPr lang="en-US" altLang="zh-CN" b="1" dirty="0"/>
              <a:t>as</a:t>
            </a:r>
            <a:r>
              <a:rPr lang="en-US" altLang="zh-CN" dirty="0"/>
              <a:t> segment, </a:t>
            </a:r>
            <a:r>
              <a:rPr lang="en-US" altLang="zh-CN" b="1" dirty="0"/>
              <a:t>count</a:t>
            </a:r>
            <a:r>
              <a:rPr lang="en-US" altLang="zh-CN" dirty="0"/>
              <a:t>(*)</a:t>
            </a:r>
          </a:p>
          <a:p>
            <a:r>
              <a:rPr lang="en-US" altLang="zh-CN" b="1" dirty="0"/>
              <a:t>FROM</a:t>
            </a:r>
            <a:r>
              <a:rPr lang="en-US" altLang="zh-CN" dirty="0"/>
              <a:t> </a:t>
            </a:r>
            <a:r>
              <a:rPr lang="en-US" altLang="zh-CN" dirty="0" err="1"/>
              <a:t>mf_days</a:t>
            </a:r>
            <a:r>
              <a:rPr lang="en-US" altLang="zh-CN" dirty="0"/>
              <a:t> </a:t>
            </a:r>
            <a:r>
              <a:rPr lang="en-US" altLang="zh-CN" b="1" dirty="0"/>
              <a:t>as</a:t>
            </a:r>
            <a:r>
              <a:rPr lang="en-US" altLang="zh-CN" dirty="0"/>
              <a:t> m</a:t>
            </a:r>
          </a:p>
          <a:p>
            <a:r>
              <a:rPr lang="en-US" altLang="zh-CN" b="1" dirty="0"/>
              <a:t>    </a:t>
            </a:r>
            <a:r>
              <a:rPr lang="en-US" altLang="zh-CN" b="1" dirty="0">
                <a:solidFill>
                  <a:srgbClr val="00B0F0"/>
                </a:solidFill>
              </a:rPr>
              <a:t>JOIN</a:t>
            </a:r>
            <a:r>
              <a:rPr lang="en-US" altLang="zh-CN" dirty="0">
                <a:solidFill>
                  <a:srgbClr val="00B0F0"/>
                </a:solidFill>
              </a:rPr>
              <a:t> s </a:t>
            </a:r>
            <a:r>
              <a:rPr lang="en-US" altLang="zh-CN" b="1" dirty="0">
                <a:solidFill>
                  <a:srgbClr val="00B0F0"/>
                </a:solidFill>
              </a:rPr>
              <a:t>ON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-US" altLang="zh-CN" dirty="0" err="1">
                <a:solidFill>
                  <a:srgbClr val="00B0F0"/>
                </a:solidFill>
              </a:rPr>
              <a:t>m.mileage</a:t>
            </a:r>
            <a:r>
              <a:rPr lang="en-US" altLang="zh-CN" dirty="0">
                <a:solidFill>
                  <a:srgbClr val="00B0F0"/>
                </a:solidFill>
              </a:rPr>
              <a:t> &gt;= </a:t>
            </a:r>
            <a:r>
              <a:rPr lang="en-US" altLang="zh-CN" dirty="0" err="1">
                <a:solidFill>
                  <a:srgbClr val="00B0F0"/>
                </a:solidFill>
              </a:rPr>
              <a:t>s.lo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-US" altLang="zh-CN" b="1" dirty="0">
                <a:solidFill>
                  <a:srgbClr val="00B0F0"/>
                </a:solidFill>
              </a:rPr>
              <a:t>and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-US" altLang="zh-CN" dirty="0" err="1">
                <a:solidFill>
                  <a:srgbClr val="00B0F0"/>
                </a:solidFill>
              </a:rPr>
              <a:t>m.mileage</a:t>
            </a:r>
            <a:r>
              <a:rPr lang="en-US" altLang="zh-CN" dirty="0">
                <a:solidFill>
                  <a:srgbClr val="00B0F0"/>
                </a:solidFill>
              </a:rPr>
              <a:t> &lt; </a:t>
            </a:r>
            <a:r>
              <a:rPr lang="en-US" altLang="zh-CN" dirty="0" err="1">
                <a:solidFill>
                  <a:srgbClr val="00B0F0"/>
                </a:solidFill>
              </a:rPr>
              <a:t>s.hi</a:t>
            </a:r>
            <a:endParaRPr lang="en-US" altLang="zh-CN" dirty="0">
              <a:solidFill>
                <a:srgbClr val="00B0F0"/>
              </a:solidFill>
            </a:endParaRPr>
          </a:p>
          <a:p>
            <a:r>
              <a:rPr lang="fi-FI" altLang="zh-CN" b="1" dirty="0"/>
              <a:t>    JOIN</a:t>
            </a:r>
            <a:r>
              <a:rPr lang="fi-FI" altLang="zh-CN" dirty="0"/>
              <a:t> v5 </a:t>
            </a:r>
            <a:r>
              <a:rPr lang="fi-FI" altLang="zh-CN" b="1" dirty="0"/>
              <a:t>ON</a:t>
            </a:r>
            <a:r>
              <a:rPr lang="fi-FI" altLang="zh-CN" dirty="0"/>
              <a:t> m.id = v5.id</a:t>
            </a:r>
          </a:p>
          <a:p>
            <a:r>
              <a:rPr lang="en-US" altLang="zh-CN" b="1" dirty="0"/>
              <a:t>GROUP</a:t>
            </a:r>
            <a:r>
              <a:rPr lang="en-US" altLang="zh-CN" dirty="0"/>
              <a:t> </a:t>
            </a:r>
            <a:r>
              <a:rPr lang="en-US" altLang="zh-CN" b="1" dirty="0"/>
              <a:t>BY</a:t>
            </a:r>
            <a:r>
              <a:rPr lang="en-US" altLang="zh-CN" dirty="0"/>
              <a:t> m.id, v5.vin, v5.plateNo, </a:t>
            </a:r>
            <a:r>
              <a:rPr lang="en-US" altLang="zh-CN" dirty="0" err="1"/>
              <a:t>s.lo</a:t>
            </a:r>
            <a:r>
              <a:rPr lang="en-US" altLang="zh-CN" dirty="0"/>
              <a:t>, </a:t>
            </a:r>
            <a:r>
              <a:rPr lang="en-US" altLang="zh-CN" dirty="0" err="1"/>
              <a:t>s.hi</a:t>
            </a:r>
            <a:r>
              <a:rPr lang="en-US" altLang="zh-C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2090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70F6-5D69-42FC-867E-DFF1659D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6296" y="2522115"/>
            <a:ext cx="6026702" cy="90688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programming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531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791095-613B-405C-869C-54D48E15BEE7}"/>
              </a:ext>
            </a:extLst>
          </p:cNvPr>
          <p:cNvSpPr txBox="1"/>
          <p:nvPr/>
        </p:nvSpPr>
        <p:spPr>
          <a:xfrm>
            <a:off x="8246377" y="318782"/>
            <a:ext cx="2079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Variable</a:t>
            </a:r>
            <a:endParaRPr lang="zh-CN" alt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20D70E-3C51-4C7A-9C36-A6F4938A6B2B}"/>
              </a:ext>
            </a:extLst>
          </p:cNvPr>
          <p:cNvSpPr/>
          <p:nvPr/>
        </p:nvSpPr>
        <p:spPr>
          <a:xfrm>
            <a:off x="2024543" y="2476660"/>
            <a:ext cx="77989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/>
              <a:t>SET</a:t>
            </a:r>
            <a:r>
              <a:rPr lang="en-US" altLang="zh-CN" sz="3600" dirty="0"/>
              <a:t> </a:t>
            </a:r>
            <a:r>
              <a:rPr lang="en-US" altLang="zh-CN" sz="3600" dirty="0">
                <a:solidFill>
                  <a:srgbClr val="00B0F0"/>
                </a:solidFill>
              </a:rPr>
              <a:t>@</a:t>
            </a:r>
            <a:r>
              <a:rPr lang="en-US" altLang="zh-CN" sz="3600" dirty="0" err="1">
                <a:solidFill>
                  <a:srgbClr val="00B0F0"/>
                </a:solidFill>
              </a:rPr>
              <a:t>i</a:t>
            </a:r>
            <a:r>
              <a:rPr lang="en-US" altLang="zh-CN" sz="3600" dirty="0"/>
              <a:t>:=0;</a:t>
            </a:r>
          </a:p>
          <a:p>
            <a:r>
              <a:rPr lang="en-US" altLang="zh-CN" sz="3600" b="1" dirty="0"/>
              <a:t>SELECT</a:t>
            </a:r>
            <a:r>
              <a:rPr lang="en-US" altLang="zh-CN" sz="3600" dirty="0"/>
              <a:t> *, </a:t>
            </a:r>
            <a:r>
              <a:rPr lang="en-US" altLang="zh-CN" sz="3600" dirty="0">
                <a:solidFill>
                  <a:srgbClr val="00B0F0"/>
                </a:solidFill>
              </a:rPr>
              <a:t>@</a:t>
            </a:r>
            <a:r>
              <a:rPr lang="en-US" altLang="zh-CN" sz="3600" dirty="0" err="1">
                <a:solidFill>
                  <a:srgbClr val="00B0F0"/>
                </a:solidFill>
              </a:rPr>
              <a:t>i</a:t>
            </a:r>
            <a:r>
              <a:rPr lang="en-US" altLang="zh-CN" sz="3600" dirty="0"/>
              <a:t>:=@i+1 </a:t>
            </a:r>
            <a:r>
              <a:rPr lang="en-US" altLang="zh-CN" sz="3600" b="1" dirty="0"/>
              <a:t>FROM</a:t>
            </a:r>
            <a:r>
              <a:rPr lang="en-US" altLang="zh-CN" sz="3600" dirty="0"/>
              <a:t> </a:t>
            </a:r>
            <a:r>
              <a:rPr lang="en-US" altLang="zh-CN" sz="3600" dirty="0" err="1"/>
              <a:t>mf_days</a:t>
            </a:r>
            <a:r>
              <a:rPr lang="en-US" altLang="zh-CN" sz="36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0822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791095-613B-405C-869C-54D48E15BEE7}"/>
              </a:ext>
            </a:extLst>
          </p:cNvPr>
          <p:cNvSpPr txBox="1"/>
          <p:nvPr/>
        </p:nvSpPr>
        <p:spPr>
          <a:xfrm>
            <a:off x="8246377" y="318782"/>
            <a:ext cx="1284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View</a:t>
            </a:r>
            <a:endParaRPr lang="zh-CN" alt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20D70E-3C51-4C7A-9C36-A6F4938A6B2B}"/>
              </a:ext>
            </a:extLst>
          </p:cNvPr>
          <p:cNvSpPr/>
          <p:nvPr/>
        </p:nvSpPr>
        <p:spPr>
          <a:xfrm>
            <a:off x="1246464" y="1452230"/>
            <a:ext cx="96990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/>
              <a:t>CREATE</a:t>
            </a:r>
            <a:r>
              <a:rPr lang="en-US" altLang="zh-CN" sz="3200" dirty="0"/>
              <a:t> </a:t>
            </a:r>
            <a:r>
              <a:rPr lang="en-US" altLang="zh-CN" sz="3200" b="1" dirty="0"/>
              <a:t>VIEW</a:t>
            </a:r>
            <a:r>
              <a:rPr lang="en-US" altLang="zh-CN" sz="3200" dirty="0"/>
              <a:t> v5mf </a:t>
            </a:r>
            <a:r>
              <a:rPr lang="en-US" altLang="zh-CN" sz="3200" b="1" dirty="0"/>
              <a:t>AS</a:t>
            </a:r>
          </a:p>
          <a:p>
            <a:r>
              <a:rPr lang="en-US" altLang="zh-CN" sz="3200" b="1" dirty="0"/>
              <a:t>SELECT</a:t>
            </a:r>
            <a:r>
              <a:rPr lang="en-US" altLang="zh-CN" sz="3200" dirty="0"/>
              <a:t> v.id, </a:t>
            </a:r>
            <a:r>
              <a:rPr lang="en-US" altLang="zh-CN" sz="3200" dirty="0" err="1"/>
              <a:t>v.vin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v.plateNo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v.disp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v.turbo</a:t>
            </a:r>
            <a:r>
              <a:rPr lang="en-US" altLang="zh-CN" sz="3200" dirty="0"/>
              <a:t>,</a:t>
            </a:r>
          </a:p>
          <a:p>
            <a:r>
              <a:rPr lang="en-US" altLang="zh-CN" sz="3200" dirty="0"/>
              <a:t>    </a:t>
            </a:r>
            <a:r>
              <a:rPr lang="en-US" altLang="zh-CN" sz="3200" dirty="0" err="1"/>
              <a:t>s.mf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s.brand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s.series</a:t>
            </a:r>
            <a:r>
              <a:rPr lang="en-US" altLang="zh-CN" sz="3200" dirty="0"/>
              <a:t>,</a:t>
            </a:r>
          </a:p>
          <a:p>
            <a:r>
              <a:rPr lang="en-US" altLang="zh-CN" sz="3200" dirty="0"/>
              <a:t>    </a:t>
            </a:r>
            <a:r>
              <a:rPr lang="en-US" altLang="zh-CN" sz="3200" dirty="0" err="1"/>
              <a:t>m.mileage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m.fuel</a:t>
            </a:r>
            <a:r>
              <a:rPr lang="en-US" altLang="zh-CN" sz="3200" dirty="0"/>
              <a:t>, m.tm</a:t>
            </a:r>
          </a:p>
          <a:p>
            <a:r>
              <a:rPr lang="en-US" altLang="zh-CN" sz="3200" b="1" dirty="0"/>
              <a:t>FROM</a:t>
            </a:r>
            <a:r>
              <a:rPr lang="en-US" altLang="zh-CN" sz="3200" dirty="0"/>
              <a:t> v5 </a:t>
            </a:r>
            <a:r>
              <a:rPr lang="en-US" altLang="zh-CN" sz="3200" b="1" dirty="0"/>
              <a:t>as</a:t>
            </a:r>
            <a:r>
              <a:rPr lang="en-US" altLang="zh-CN" sz="3200" dirty="0"/>
              <a:t> v</a:t>
            </a:r>
          </a:p>
          <a:p>
            <a:r>
              <a:rPr lang="en-US" altLang="zh-CN" sz="3200" b="1" dirty="0"/>
              <a:t>    LEFT</a:t>
            </a:r>
            <a:r>
              <a:rPr lang="en-US" altLang="zh-CN" sz="3200" dirty="0"/>
              <a:t> </a:t>
            </a:r>
            <a:r>
              <a:rPr lang="en-US" altLang="zh-CN" sz="3200" b="1" dirty="0"/>
              <a:t>OUTER</a:t>
            </a:r>
            <a:r>
              <a:rPr lang="en-US" altLang="zh-CN" sz="3200" dirty="0"/>
              <a:t> </a:t>
            </a:r>
            <a:r>
              <a:rPr lang="en-US" altLang="zh-CN" sz="3200" b="1" dirty="0"/>
              <a:t>JOIN</a:t>
            </a:r>
            <a:r>
              <a:rPr lang="en-US" altLang="zh-CN" sz="3200" dirty="0"/>
              <a:t> </a:t>
            </a:r>
            <a:r>
              <a:rPr lang="en-US" altLang="zh-CN" sz="3200" dirty="0" err="1"/>
              <a:t>mbs</a:t>
            </a:r>
            <a:r>
              <a:rPr lang="en-US" altLang="zh-CN" sz="3200" dirty="0"/>
              <a:t> </a:t>
            </a:r>
            <a:r>
              <a:rPr lang="en-US" altLang="zh-CN" sz="3200" b="1" dirty="0"/>
              <a:t>as</a:t>
            </a:r>
            <a:r>
              <a:rPr lang="en-US" altLang="zh-CN" sz="3200" dirty="0"/>
              <a:t> s </a:t>
            </a:r>
            <a:r>
              <a:rPr lang="en-US" altLang="zh-CN" sz="3200" b="1" dirty="0"/>
              <a:t>ON</a:t>
            </a:r>
            <a:r>
              <a:rPr lang="en-US" altLang="zh-CN" sz="3200" dirty="0"/>
              <a:t> v.mbs=s.id</a:t>
            </a:r>
          </a:p>
          <a:p>
            <a:r>
              <a:rPr lang="en-US" altLang="zh-CN" sz="3200" dirty="0"/>
              <a:t>    </a:t>
            </a:r>
            <a:r>
              <a:rPr lang="en-US" altLang="zh-CN" sz="3200" b="1" dirty="0"/>
              <a:t>LEFT</a:t>
            </a:r>
            <a:r>
              <a:rPr lang="en-US" altLang="zh-CN" sz="3200" dirty="0"/>
              <a:t> </a:t>
            </a:r>
            <a:r>
              <a:rPr lang="en-US" altLang="zh-CN" sz="3200" b="1" dirty="0"/>
              <a:t>OUTER</a:t>
            </a:r>
            <a:r>
              <a:rPr lang="en-US" altLang="zh-CN" sz="3200" dirty="0"/>
              <a:t> </a:t>
            </a:r>
            <a:r>
              <a:rPr lang="en-US" altLang="zh-CN" sz="3200" b="1" dirty="0"/>
              <a:t>JOIN</a:t>
            </a:r>
            <a:r>
              <a:rPr lang="en-US" altLang="zh-CN" sz="3200" dirty="0"/>
              <a:t> </a:t>
            </a:r>
            <a:r>
              <a:rPr lang="en-US" altLang="zh-CN" sz="3200" dirty="0" err="1"/>
              <a:t>mf_days</a:t>
            </a:r>
            <a:r>
              <a:rPr lang="en-US" altLang="zh-CN" sz="3200" dirty="0"/>
              <a:t> </a:t>
            </a:r>
            <a:r>
              <a:rPr lang="en-US" altLang="zh-CN" sz="3200" b="1" dirty="0"/>
              <a:t>as</a:t>
            </a:r>
            <a:r>
              <a:rPr lang="en-US" altLang="zh-CN" sz="3200" dirty="0"/>
              <a:t> m </a:t>
            </a:r>
            <a:r>
              <a:rPr lang="en-US" altLang="zh-CN" sz="3200" b="1" dirty="0"/>
              <a:t>ON</a:t>
            </a:r>
            <a:r>
              <a:rPr lang="en-US" altLang="zh-CN" sz="3200" dirty="0"/>
              <a:t> v.id=m.id;</a:t>
            </a:r>
          </a:p>
        </p:txBody>
      </p:sp>
    </p:spTree>
    <p:extLst>
      <p:ext uri="{BB962C8B-B14F-4D97-AF65-F5344CB8AC3E}">
        <p14:creationId xmlns:p14="http://schemas.microsoft.com/office/powerpoint/2010/main" val="428202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791095-613B-405C-869C-54D48E15BEE7}"/>
              </a:ext>
            </a:extLst>
          </p:cNvPr>
          <p:cNvSpPr txBox="1"/>
          <p:nvPr/>
        </p:nvSpPr>
        <p:spPr>
          <a:xfrm>
            <a:off x="8246377" y="318782"/>
            <a:ext cx="1055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UDF</a:t>
            </a:r>
            <a:endParaRPr lang="zh-CN" altLang="en-US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65B725-0A11-4340-B802-0BB48D155C9A}"/>
              </a:ext>
            </a:extLst>
          </p:cNvPr>
          <p:cNvSpPr/>
          <p:nvPr/>
        </p:nvSpPr>
        <p:spPr>
          <a:xfrm>
            <a:off x="2267822" y="1431663"/>
            <a:ext cx="68929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DELIMITER $$</a:t>
            </a:r>
          </a:p>
          <a:p>
            <a:r>
              <a:rPr lang="en-US" altLang="zh-CN" b="1" dirty="0"/>
              <a:t>DROP</a:t>
            </a:r>
            <a:r>
              <a:rPr lang="en-US" altLang="zh-CN" dirty="0"/>
              <a:t> </a:t>
            </a:r>
            <a:r>
              <a:rPr lang="en-US" altLang="zh-CN" b="1" dirty="0"/>
              <a:t>FUNCTION</a:t>
            </a:r>
            <a:r>
              <a:rPr lang="en-US" altLang="zh-CN" dirty="0"/>
              <a:t> </a:t>
            </a:r>
            <a:r>
              <a:rPr lang="en-US" altLang="zh-CN" b="1" dirty="0"/>
              <a:t>IF</a:t>
            </a:r>
            <a:r>
              <a:rPr lang="en-US" altLang="zh-CN" dirty="0"/>
              <a:t> </a:t>
            </a:r>
            <a:r>
              <a:rPr lang="en-US" altLang="zh-CN" b="1" dirty="0"/>
              <a:t>EXISTS</a:t>
            </a:r>
            <a:r>
              <a:rPr lang="en-US" altLang="zh-CN" dirty="0"/>
              <a:t> </a:t>
            </a:r>
            <a:r>
              <a:rPr lang="en-US" altLang="zh-CN" dirty="0" err="1"/>
              <a:t>fuel_cost</a:t>
            </a:r>
            <a:r>
              <a:rPr lang="en-US" altLang="zh-CN" dirty="0"/>
              <a:t>$$</a:t>
            </a:r>
          </a:p>
          <a:p>
            <a:r>
              <a:rPr lang="en-US" altLang="zh-CN" b="1" dirty="0"/>
              <a:t>CREATE</a:t>
            </a:r>
            <a:r>
              <a:rPr lang="en-US" altLang="zh-CN" dirty="0"/>
              <a:t> </a:t>
            </a:r>
            <a:r>
              <a:rPr lang="en-US" altLang="zh-CN" b="1" dirty="0"/>
              <a:t>FUNCTION</a:t>
            </a:r>
            <a:r>
              <a:rPr lang="en-US" altLang="zh-CN" dirty="0"/>
              <a:t> </a:t>
            </a:r>
            <a:r>
              <a:rPr lang="en-US" altLang="zh-CN" dirty="0" err="1"/>
              <a:t>fuel_cost</a:t>
            </a:r>
            <a:r>
              <a:rPr lang="en-US" altLang="zh-CN" dirty="0"/>
              <a:t>(mileage </a:t>
            </a:r>
            <a:r>
              <a:rPr lang="en-US" altLang="zh-CN" b="1" dirty="0"/>
              <a:t>integer</a:t>
            </a:r>
            <a:r>
              <a:rPr lang="en-US" altLang="zh-CN" dirty="0"/>
              <a:t>, fuel </a:t>
            </a:r>
            <a:r>
              <a:rPr lang="en-US" altLang="zh-CN" b="1" dirty="0"/>
              <a:t>float</a:t>
            </a:r>
            <a:r>
              <a:rPr lang="en-US" altLang="zh-CN" dirty="0"/>
              <a:t>)</a:t>
            </a:r>
          </a:p>
          <a:p>
            <a:r>
              <a:rPr lang="en-US" altLang="zh-CN" b="1" dirty="0"/>
              <a:t>    RETURNS</a:t>
            </a:r>
            <a:r>
              <a:rPr lang="en-US" altLang="zh-CN" dirty="0"/>
              <a:t> </a:t>
            </a:r>
            <a:r>
              <a:rPr lang="en-US" altLang="zh-CN" b="1" dirty="0"/>
              <a:t>DECIMAL</a:t>
            </a:r>
            <a:r>
              <a:rPr lang="en-US" altLang="zh-CN" dirty="0"/>
              <a:t>(5,1) </a:t>
            </a:r>
            <a:r>
              <a:rPr lang="en-US" altLang="zh-CN" b="1" dirty="0"/>
              <a:t>DETERMINISTIC</a:t>
            </a:r>
          </a:p>
          <a:p>
            <a:r>
              <a:rPr lang="en-US" altLang="zh-CN" b="1" dirty="0"/>
              <a:t>BEGIN</a:t>
            </a:r>
          </a:p>
          <a:p>
            <a:r>
              <a:rPr lang="en-US" altLang="zh-CN" b="1" dirty="0"/>
              <a:t>    RETURN</a:t>
            </a:r>
            <a:r>
              <a:rPr lang="en-US" altLang="zh-CN" dirty="0"/>
              <a:t> (100*fuel/mileage);</a:t>
            </a:r>
          </a:p>
          <a:p>
            <a:r>
              <a:rPr lang="en-US" altLang="zh-CN" b="1" dirty="0"/>
              <a:t>END</a:t>
            </a:r>
            <a:r>
              <a:rPr lang="en-US" altLang="zh-CN" dirty="0"/>
              <a:t>$$</a:t>
            </a:r>
          </a:p>
          <a:p>
            <a:r>
              <a:rPr lang="en-US" altLang="zh-CN" dirty="0"/>
              <a:t>DELIMITER 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D3D6B-4044-4D61-82DF-EE19E8EEC292}"/>
              </a:ext>
            </a:extLst>
          </p:cNvPr>
          <p:cNvSpPr/>
          <p:nvPr/>
        </p:nvSpPr>
        <p:spPr>
          <a:xfrm>
            <a:off x="2150377" y="4343129"/>
            <a:ext cx="701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latin typeface="Courier New" panose="02070309020205020404" pitchFamily="49" charset="0"/>
              </a:rPr>
              <a:t> *, </a:t>
            </a:r>
            <a:r>
              <a:rPr lang="en-US" altLang="zh-CN" dirty="0" err="1">
                <a:latin typeface="Courier New" panose="02070309020205020404" pitchFamily="49" charset="0"/>
              </a:rPr>
              <a:t>fuel_cost</a:t>
            </a:r>
            <a:r>
              <a:rPr lang="en-US" altLang="zh-CN" dirty="0">
                <a:latin typeface="Courier New" panose="02070309020205020404" pitchFamily="49" charset="0"/>
              </a:rPr>
              <a:t>(mileage, fuel) </a:t>
            </a:r>
            <a:r>
              <a:rPr lang="en-US" altLang="zh-CN" b="1" dirty="0">
                <a:latin typeface="Courier New" panose="02070309020205020404" pitchFamily="49" charset="0"/>
              </a:rPr>
              <a:t>AS</a:t>
            </a:r>
            <a:r>
              <a:rPr lang="en-US" altLang="zh-CN" dirty="0">
                <a:latin typeface="Courier New" panose="02070309020205020404" pitchFamily="49" charset="0"/>
              </a:rPr>
              <a:t> fuel100km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latin typeface="Courier New" panose="02070309020205020404" pitchFamily="49" charset="0"/>
              </a:rPr>
              <a:t> v5mf </a:t>
            </a:r>
            <a:r>
              <a:rPr lang="en-US" altLang="zh-CN" b="1" dirty="0">
                <a:latin typeface="Courier New" panose="02070309020205020404" pitchFamily="49" charset="0"/>
              </a:rPr>
              <a:t>order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</a:rPr>
              <a:t>by</a:t>
            </a:r>
            <a:r>
              <a:rPr lang="en-US" altLang="zh-CN" dirty="0">
                <a:latin typeface="Courier New" panose="02070309020205020404" pitchFamily="49" charset="0"/>
              </a:rPr>
              <a:t> mileage</a:t>
            </a:r>
          </a:p>
        </p:txBody>
      </p:sp>
    </p:spTree>
    <p:extLst>
      <p:ext uri="{BB962C8B-B14F-4D97-AF65-F5344CB8AC3E}">
        <p14:creationId xmlns:p14="http://schemas.microsoft.com/office/powerpoint/2010/main" val="194041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791095-613B-405C-869C-54D48E15BEE7}"/>
              </a:ext>
            </a:extLst>
          </p:cNvPr>
          <p:cNvSpPr txBox="1"/>
          <p:nvPr/>
        </p:nvSpPr>
        <p:spPr>
          <a:xfrm>
            <a:off x="8246377" y="318782"/>
            <a:ext cx="2933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PROCEDURE</a:t>
            </a:r>
            <a:endParaRPr lang="zh-CN" altLang="en-US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65B725-0A11-4340-B802-0BB48D155C9A}"/>
              </a:ext>
            </a:extLst>
          </p:cNvPr>
          <p:cNvSpPr/>
          <p:nvPr/>
        </p:nvSpPr>
        <p:spPr>
          <a:xfrm>
            <a:off x="2267822" y="1431663"/>
            <a:ext cx="68929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DELIMITER $$</a:t>
            </a:r>
          </a:p>
          <a:p>
            <a:r>
              <a:rPr lang="en-US" altLang="zh-CN" b="1" dirty="0"/>
              <a:t>DROP</a:t>
            </a:r>
            <a:r>
              <a:rPr lang="en-US" altLang="zh-CN" dirty="0"/>
              <a:t> </a:t>
            </a:r>
            <a:r>
              <a:rPr lang="en-US" altLang="zh-CN" b="1" dirty="0"/>
              <a:t>PROCEDURE</a:t>
            </a:r>
            <a:r>
              <a:rPr lang="en-US" altLang="zh-CN" dirty="0"/>
              <a:t> </a:t>
            </a:r>
            <a:r>
              <a:rPr lang="en-US" altLang="zh-CN" b="1" dirty="0"/>
              <a:t>IF</a:t>
            </a:r>
            <a:r>
              <a:rPr lang="en-US" altLang="zh-CN" dirty="0"/>
              <a:t> </a:t>
            </a:r>
            <a:r>
              <a:rPr lang="en-US" altLang="zh-CN" b="1" dirty="0"/>
              <a:t>EXISTS</a:t>
            </a:r>
            <a:r>
              <a:rPr lang="en-US" altLang="zh-CN" dirty="0"/>
              <a:t> v5proc$$</a:t>
            </a:r>
          </a:p>
          <a:p>
            <a:r>
              <a:rPr lang="en-US" altLang="zh-CN" b="1" dirty="0"/>
              <a:t>CREATE</a:t>
            </a:r>
            <a:r>
              <a:rPr lang="en-US" altLang="zh-CN" dirty="0"/>
              <a:t> </a:t>
            </a:r>
            <a:r>
              <a:rPr lang="en-US" altLang="zh-CN" b="1" dirty="0"/>
              <a:t>PROCEDURE</a:t>
            </a:r>
            <a:r>
              <a:rPr lang="en-US" altLang="zh-CN" dirty="0"/>
              <a:t> v5proc(</a:t>
            </a:r>
            <a:r>
              <a:rPr lang="en-US" altLang="zh-CN" dirty="0" err="1"/>
              <a:t>brd</a:t>
            </a:r>
            <a:r>
              <a:rPr lang="en-US" altLang="zh-CN" dirty="0"/>
              <a:t> </a:t>
            </a:r>
            <a:r>
              <a:rPr lang="en-US" altLang="zh-CN" b="1" dirty="0"/>
              <a:t>varchar</a:t>
            </a:r>
            <a:r>
              <a:rPr lang="en-US" altLang="zh-CN" dirty="0"/>
              <a:t>(32))</a:t>
            </a:r>
          </a:p>
          <a:p>
            <a:r>
              <a:rPr lang="en-US" altLang="zh-CN" b="1" dirty="0"/>
              <a:t>BEGIN</a:t>
            </a:r>
          </a:p>
          <a:p>
            <a:r>
              <a:rPr lang="en-US" altLang="zh-CN" b="1" dirty="0"/>
              <a:t>    SELECT</a:t>
            </a:r>
            <a:r>
              <a:rPr lang="en-US" altLang="zh-CN" dirty="0"/>
              <a:t> * </a:t>
            </a:r>
            <a:r>
              <a:rPr lang="en-US" altLang="zh-CN" b="1" dirty="0"/>
              <a:t>FROM</a:t>
            </a:r>
            <a:r>
              <a:rPr lang="en-US" altLang="zh-CN" dirty="0"/>
              <a:t> v5mf </a:t>
            </a:r>
            <a:r>
              <a:rPr lang="en-US" altLang="zh-CN" b="1" dirty="0"/>
              <a:t>WHERE</a:t>
            </a:r>
            <a:r>
              <a:rPr lang="en-US" altLang="zh-CN" dirty="0"/>
              <a:t> brand = </a:t>
            </a:r>
            <a:r>
              <a:rPr lang="en-US" altLang="zh-CN" dirty="0" err="1"/>
              <a:t>brd</a:t>
            </a:r>
            <a:r>
              <a:rPr lang="en-US" altLang="zh-CN" dirty="0"/>
              <a:t>;</a:t>
            </a:r>
          </a:p>
          <a:p>
            <a:r>
              <a:rPr lang="en-US" altLang="zh-CN" b="1" dirty="0"/>
              <a:t>END</a:t>
            </a:r>
            <a:r>
              <a:rPr lang="en-US" altLang="zh-CN" dirty="0"/>
              <a:t>$$</a:t>
            </a:r>
          </a:p>
          <a:p>
            <a:r>
              <a:rPr lang="en-US" altLang="zh-CN" dirty="0"/>
              <a:t>DELIMITER 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D3D6B-4044-4D61-82DF-EE19E8EEC292}"/>
              </a:ext>
            </a:extLst>
          </p:cNvPr>
          <p:cNvSpPr/>
          <p:nvPr/>
        </p:nvSpPr>
        <p:spPr>
          <a:xfrm>
            <a:off x="2150377" y="4343129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CALL</a:t>
            </a:r>
            <a:r>
              <a:rPr lang="en-US" altLang="zh-CN" dirty="0"/>
              <a:t> v5proc('Porsche’);</a:t>
            </a:r>
          </a:p>
        </p:txBody>
      </p:sp>
    </p:spTree>
    <p:extLst>
      <p:ext uri="{BB962C8B-B14F-4D97-AF65-F5344CB8AC3E}">
        <p14:creationId xmlns:p14="http://schemas.microsoft.com/office/powerpoint/2010/main" val="428023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791095-613B-405C-869C-54D48E15BEE7}"/>
              </a:ext>
            </a:extLst>
          </p:cNvPr>
          <p:cNvSpPr txBox="1"/>
          <p:nvPr/>
        </p:nvSpPr>
        <p:spPr>
          <a:xfrm>
            <a:off x="8246377" y="318782"/>
            <a:ext cx="2053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CURSOR</a:t>
            </a:r>
            <a:endParaRPr lang="zh-CN" altLang="en-US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2F034-A1E4-47A4-BE7D-6F5B2027DD21}"/>
              </a:ext>
            </a:extLst>
          </p:cNvPr>
          <p:cNvSpPr/>
          <p:nvPr/>
        </p:nvSpPr>
        <p:spPr>
          <a:xfrm>
            <a:off x="2116193" y="612844"/>
            <a:ext cx="871987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</a:rPr>
              <a:t>DELIMITER $$</a:t>
            </a:r>
          </a:p>
          <a:p>
            <a:r>
              <a:rPr lang="en-US" altLang="zh-CN" sz="1200" b="1" dirty="0">
                <a:latin typeface="Courier New" panose="02070309020205020404" pitchFamily="49" charset="0"/>
              </a:rPr>
              <a:t>DROP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latin typeface="Courier New" panose="02070309020205020404" pitchFamily="49" charset="0"/>
              </a:rPr>
              <a:t>PROCEDURE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latin typeface="Courier New" panose="02070309020205020404" pitchFamily="49" charset="0"/>
              </a:rPr>
              <a:t>IF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latin typeface="Courier New" panose="02070309020205020404" pitchFamily="49" charset="0"/>
              </a:rPr>
              <a:t>EXISTS</a:t>
            </a:r>
            <a:r>
              <a:rPr lang="en-US" altLang="zh-CN" sz="1200" dirty="0">
                <a:latin typeface="Courier New" panose="02070309020205020404" pitchFamily="49" charset="0"/>
              </a:rPr>
              <a:t> v5proc$$</a:t>
            </a:r>
          </a:p>
          <a:p>
            <a:r>
              <a:rPr lang="en-US" altLang="zh-CN" sz="1200" b="1" dirty="0">
                <a:latin typeface="Courier New" panose="02070309020205020404" pitchFamily="49" charset="0"/>
              </a:rPr>
              <a:t>CREATE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latin typeface="Courier New" panose="02070309020205020404" pitchFamily="49" charset="0"/>
              </a:rPr>
              <a:t>PROCEDURE</a:t>
            </a:r>
            <a:r>
              <a:rPr lang="en-US" altLang="zh-CN" sz="1200" dirty="0">
                <a:latin typeface="Courier New" panose="02070309020205020404" pitchFamily="49" charset="0"/>
              </a:rPr>
              <a:t> v5proc(</a:t>
            </a:r>
            <a:r>
              <a:rPr lang="en-US" altLang="zh-CN" sz="1200" dirty="0" err="1">
                <a:latin typeface="Courier New" panose="02070309020205020404" pitchFamily="49" charset="0"/>
              </a:rPr>
              <a:t>brd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latin typeface="Courier New" panose="02070309020205020404" pitchFamily="49" charset="0"/>
              </a:rPr>
              <a:t>varchar</a:t>
            </a:r>
            <a:r>
              <a:rPr lang="en-US" altLang="zh-CN" sz="1200" dirty="0">
                <a:latin typeface="Courier New" panose="02070309020205020404" pitchFamily="49" charset="0"/>
              </a:rPr>
              <a:t>(32))</a:t>
            </a:r>
          </a:p>
          <a:p>
            <a:r>
              <a:rPr lang="en-US" altLang="zh-CN" sz="1200" b="1" dirty="0">
                <a:latin typeface="Courier New" panose="02070309020205020404" pitchFamily="49" charset="0"/>
              </a:rPr>
              <a:t>BEGIN</a:t>
            </a:r>
          </a:p>
          <a:p>
            <a:r>
              <a:rPr lang="en-US" altLang="zh-CN" sz="1200" b="1" dirty="0">
                <a:latin typeface="Courier New" panose="02070309020205020404" pitchFamily="49" charset="0"/>
              </a:rPr>
              <a:t>    DECLARE</a:t>
            </a:r>
            <a:r>
              <a:rPr lang="en-US" altLang="zh-CN" sz="1200" dirty="0">
                <a:latin typeface="Courier New" panose="02070309020205020404" pitchFamily="49" charset="0"/>
              </a:rPr>
              <a:t> total </a:t>
            </a:r>
            <a:r>
              <a:rPr lang="en-US" altLang="zh-CN" sz="1200" b="1" dirty="0">
                <a:latin typeface="Courier New" panose="02070309020205020404" pitchFamily="49" charset="0"/>
              </a:rPr>
              <a:t>integer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latin typeface="Courier New" panose="02070309020205020404" pitchFamily="49" charset="0"/>
              </a:rPr>
              <a:t>default</a:t>
            </a:r>
            <a:r>
              <a:rPr lang="en-US" altLang="zh-CN" sz="1200" dirty="0">
                <a:latin typeface="Courier New" panose="02070309020205020404" pitchFamily="49" charset="0"/>
              </a:rPr>
              <a:t> 0;</a:t>
            </a:r>
          </a:p>
          <a:p>
            <a:r>
              <a:rPr lang="en-US" altLang="zh-CN" sz="1200" b="1" dirty="0">
                <a:latin typeface="Courier New" panose="02070309020205020404" pitchFamily="49" charset="0"/>
              </a:rPr>
              <a:t>    DECLARE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</a:rPr>
              <a:t>totalM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latin typeface="Courier New" panose="02070309020205020404" pitchFamily="49" charset="0"/>
              </a:rPr>
              <a:t>integer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latin typeface="Courier New" panose="02070309020205020404" pitchFamily="49" charset="0"/>
              </a:rPr>
              <a:t>default</a:t>
            </a:r>
            <a:r>
              <a:rPr lang="en-US" altLang="zh-CN" sz="1200" dirty="0">
                <a:latin typeface="Courier New" panose="02070309020205020404" pitchFamily="49" charset="0"/>
              </a:rPr>
              <a:t> 0;</a:t>
            </a:r>
          </a:p>
          <a:p>
            <a:r>
              <a:rPr lang="en-US" altLang="zh-CN" sz="1200" b="1" dirty="0">
                <a:latin typeface="Courier New" panose="02070309020205020404" pitchFamily="49" charset="0"/>
              </a:rPr>
              <a:t>    DECLARE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</a:rPr>
              <a:t>totalF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latin typeface="Courier New" panose="02070309020205020404" pitchFamily="49" charset="0"/>
              </a:rPr>
              <a:t>float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latin typeface="Courier New" panose="02070309020205020404" pitchFamily="49" charset="0"/>
              </a:rPr>
              <a:t>default</a:t>
            </a:r>
            <a:r>
              <a:rPr lang="en-US" altLang="zh-CN" sz="1200" dirty="0">
                <a:latin typeface="Courier New" panose="02070309020205020404" pitchFamily="49" charset="0"/>
              </a:rPr>
              <a:t> 0;</a:t>
            </a:r>
          </a:p>
          <a:p>
            <a:endParaRPr lang="zh-CN" altLang="en-US" sz="1200" dirty="0">
              <a:latin typeface="Courier New" panose="02070309020205020404" pitchFamily="49" charset="0"/>
            </a:endParaRPr>
          </a:p>
          <a:p>
            <a:r>
              <a:rPr lang="en-US" altLang="zh-CN" sz="1200" b="1" dirty="0">
                <a:latin typeface="Courier New" panose="02070309020205020404" pitchFamily="49" charset="0"/>
              </a:rPr>
              <a:t>    DECLARE</a:t>
            </a:r>
            <a:r>
              <a:rPr lang="en-US" altLang="zh-CN" sz="1200" dirty="0">
                <a:latin typeface="Courier New" panose="02070309020205020404" pitchFamily="49" charset="0"/>
              </a:rPr>
              <a:t> m </a:t>
            </a:r>
            <a:r>
              <a:rPr lang="en-US" altLang="zh-CN" sz="1200" b="1" dirty="0">
                <a:latin typeface="Courier New" panose="02070309020205020404" pitchFamily="49" charset="0"/>
              </a:rPr>
              <a:t>integer</a:t>
            </a:r>
            <a:r>
              <a:rPr lang="en-US" altLang="zh-CN" sz="1200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200" b="1" dirty="0">
                <a:latin typeface="Courier New" panose="02070309020205020404" pitchFamily="49" charset="0"/>
              </a:rPr>
              <a:t>    DECLARE</a:t>
            </a:r>
            <a:r>
              <a:rPr lang="en-US" altLang="zh-CN" sz="1200" dirty="0">
                <a:latin typeface="Courier New" panose="02070309020205020404" pitchFamily="49" charset="0"/>
              </a:rPr>
              <a:t> f </a:t>
            </a:r>
            <a:r>
              <a:rPr lang="en-US" altLang="zh-CN" sz="1200" b="1" dirty="0">
                <a:latin typeface="Courier New" panose="02070309020205020404" pitchFamily="49" charset="0"/>
              </a:rPr>
              <a:t>float</a:t>
            </a:r>
            <a:r>
              <a:rPr lang="en-US" altLang="zh-CN" sz="1200" dirty="0">
                <a:latin typeface="Courier New" panose="02070309020205020404" pitchFamily="49" charset="0"/>
              </a:rPr>
              <a:t>;</a:t>
            </a:r>
          </a:p>
          <a:p>
            <a:endParaRPr lang="zh-CN" altLang="en-US" sz="1200" dirty="0">
              <a:latin typeface="Courier New" panose="02070309020205020404" pitchFamily="49" charset="0"/>
            </a:endParaRPr>
          </a:p>
          <a:p>
            <a:r>
              <a:rPr lang="en-US" altLang="zh-CN" sz="1200" b="1" dirty="0">
                <a:latin typeface="Courier New" panose="02070309020205020404" pitchFamily="49" charset="0"/>
              </a:rPr>
              <a:t>    DECLARE</a:t>
            </a:r>
            <a:r>
              <a:rPr lang="en-US" altLang="zh-CN" sz="1200" dirty="0">
                <a:latin typeface="Courier New" panose="02070309020205020404" pitchFamily="49" charset="0"/>
              </a:rPr>
              <a:t> done </a:t>
            </a:r>
            <a:r>
              <a:rPr lang="en-US" altLang="zh-CN" sz="1200" b="1" dirty="0">
                <a:latin typeface="Courier New" panose="02070309020205020404" pitchFamily="49" charset="0"/>
              </a:rPr>
              <a:t>integer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latin typeface="Courier New" panose="02070309020205020404" pitchFamily="49" charset="0"/>
              </a:rPr>
              <a:t>default</a:t>
            </a:r>
            <a:r>
              <a:rPr lang="en-US" altLang="zh-CN" sz="1200" dirty="0">
                <a:latin typeface="Courier New" panose="02070309020205020404" pitchFamily="49" charset="0"/>
              </a:rPr>
              <a:t> 0;</a:t>
            </a:r>
          </a:p>
          <a:p>
            <a:r>
              <a:rPr lang="en-US" altLang="zh-CN" sz="1200" b="1" dirty="0">
                <a:latin typeface="Courier New" panose="02070309020205020404" pitchFamily="49" charset="0"/>
              </a:rPr>
              <a:t>    DECLARE</a:t>
            </a:r>
            <a:r>
              <a:rPr lang="en-US" altLang="zh-CN" sz="1200" dirty="0">
                <a:latin typeface="Courier New" panose="02070309020205020404" pitchFamily="49" charset="0"/>
              </a:rPr>
              <a:t> cur </a:t>
            </a:r>
            <a:r>
              <a:rPr lang="en-US" altLang="zh-CN" sz="1200" b="1" dirty="0">
                <a:latin typeface="Courier New" panose="02070309020205020404" pitchFamily="49" charset="0"/>
              </a:rPr>
              <a:t>CURSOR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latin typeface="Courier New" panose="02070309020205020404" pitchFamily="49" charset="0"/>
              </a:rPr>
              <a:t>FOR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latin typeface="Courier New" panose="02070309020205020404" pitchFamily="49" charset="0"/>
              </a:rPr>
              <a:t>SELECT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</a:rPr>
              <a:t>mileage,fuel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latin typeface="Courier New" panose="02070309020205020404" pitchFamily="49" charset="0"/>
              </a:rPr>
              <a:t>FROM</a:t>
            </a:r>
            <a:r>
              <a:rPr lang="en-US" altLang="zh-CN" sz="1200" dirty="0">
                <a:latin typeface="Courier New" panose="02070309020205020404" pitchFamily="49" charset="0"/>
              </a:rPr>
              <a:t> v5mf </a:t>
            </a:r>
            <a:r>
              <a:rPr lang="en-US" altLang="zh-CN" sz="1200" b="1" dirty="0">
                <a:latin typeface="Courier New" panose="02070309020205020404" pitchFamily="49" charset="0"/>
              </a:rPr>
              <a:t>WHERE</a:t>
            </a:r>
            <a:r>
              <a:rPr lang="en-US" altLang="zh-CN" sz="1200" dirty="0">
                <a:latin typeface="Courier New" panose="02070309020205020404" pitchFamily="49" charset="0"/>
              </a:rPr>
              <a:t> brand=</a:t>
            </a:r>
            <a:r>
              <a:rPr lang="en-US" altLang="zh-CN" sz="1200" dirty="0" err="1">
                <a:latin typeface="Courier New" panose="02070309020205020404" pitchFamily="49" charset="0"/>
              </a:rPr>
              <a:t>brd</a:t>
            </a:r>
            <a:r>
              <a:rPr lang="en-US" altLang="zh-CN" sz="1200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200" b="1" dirty="0">
                <a:latin typeface="Courier New" panose="02070309020205020404" pitchFamily="49" charset="0"/>
              </a:rPr>
              <a:t>    DECLARE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latin typeface="Courier New" panose="02070309020205020404" pitchFamily="49" charset="0"/>
              </a:rPr>
              <a:t>CONTINUE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latin typeface="Courier New" panose="02070309020205020404" pitchFamily="49" charset="0"/>
              </a:rPr>
              <a:t>HANDLER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latin typeface="Courier New" panose="02070309020205020404" pitchFamily="49" charset="0"/>
              </a:rPr>
              <a:t>FOR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latin typeface="Courier New" panose="02070309020205020404" pitchFamily="49" charset="0"/>
              </a:rPr>
              <a:t>NOT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latin typeface="Courier New" panose="02070309020205020404" pitchFamily="49" charset="0"/>
              </a:rPr>
              <a:t>FOUND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latin typeface="Courier New" panose="02070309020205020404" pitchFamily="49" charset="0"/>
              </a:rPr>
              <a:t>SET</a:t>
            </a:r>
            <a:r>
              <a:rPr lang="en-US" altLang="zh-CN" sz="1200" dirty="0">
                <a:latin typeface="Courier New" panose="02070309020205020404" pitchFamily="49" charset="0"/>
              </a:rPr>
              <a:t> done = 1;</a:t>
            </a:r>
          </a:p>
          <a:p>
            <a:endParaRPr lang="zh-CN" altLang="en-US" sz="1200" dirty="0">
              <a:latin typeface="Courier New" panose="02070309020205020404" pitchFamily="49" charset="0"/>
            </a:endParaRPr>
          </a:p>
          <a:p>
            <a:r>
              <a:rPr lang="en-US" altLang="zh-CN" sz="1200" b="1" dirty="0">
                <a:latin typeface="Courier New" panose="02070309020205020404" pitchFamily="49" charset="0"/>
              </a:rPr>
              <a:t>    OPEN</a:t>
            </a:r>
            <a:r>
              <a:rPr lang="en-US" altLang="zh-CN" sz="1200" dirty="0">
                <a:latin typeface="Courier New" panose="02070309020205020404" pitchFamily="49" charset="0"/>
              </a:rPr>
              <a:t> cur;</a:t>
            </a:r>
            <a:endParaRPr lang="zh-CN" altLang="en-US" sz="1200" dirty="0">
              <a:latin typeface="Courier New" panose="02070309020205020404" pitchFamily="49" charset="0"/>
            </a:endParaRPr>
          </a:p>
          <a:p>
            <a:r>
              <a:rPr lang="en-US" altLang="zh-CN" sz="1200" dirty="0">
                <a:latin typeface="Courier New" panose="02070309020205020404" pitchFamily="49" charset="0"/>
              </a:rPr>
              <a:t>    </a:t>
            </a:r>
            <a:r>
              <a:rPr lang="en-US" altLang="zh-CN" sz="1200" dirty="0" err="1">
                <a:latin typeface="Courier New" panose="02070309020205020404" pitchFamily="49" charset="0"/>
              </a:rPr>
              <a:t>x_loop</a:t>
            </a:r>
            <a:r>
              <a:rPr lang="en-US" altLang="zh-CN" sz="1200" dirty="0">
                <a:latin typeface="Courier New" panose="02070309020205020404" pitchFamily="49" charset="0"/>
              </a:rPr>
              <a:t>: </a:t>
            </a:r>
            <a:r>
              <a:rPr lang="en-US" altLang="zh-CN" sz="1200" b="1" dirty="0">
                <a:latin typeface="Courier New" panose="02070309020205020404" pitchFamily="49" charset="0"/>
              </a:rPr>
              <a:t>LOOP</a:t>
            </a:r>
          </a:p>
          <a:p>
            <a:r>
              <a:rPr lang="en-US" altLang="zh-CN" sz="1200" b="1" dirty="0">
                <a:latin typeface="Courier New" panose="02070309020205020404" pitchFamily="49" charset="0"/>
              </a:rPr>
              <a:t>        FETCH</a:t>
            </a:r>
            <a:r>
              <a:rPr lang="en-US" altLang="zh-CN" sz="1200" dirty="0">
                <a:latin typeface="Courier New" panose="02070309020205020404" pitchFamily="49" charset="0"/>
              </a:rPr>
              <a:t> cur </a:t>
            </a:r>
            <a:r>
              <a:rPr lang="en-US" altLang="zh-CN" sz="1200" b="1" dirty="0">
                <a:latin typeface="Courier New" panose="02070309020205020404" pitchFamily="49" charset="0"/>
              </a:rPr>
              <a:t>INTO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</a:rPr>
              <a:t>m,f</a:t>
            </a:r>
            <a:r>
              <a:rPr lang="en-US" altLang="zh-CN" sz="1200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200" b="1" dirty="0">
                <a:latin typeface="Courier New" panose="02070309020205020404" pitchFamily="49" charset="0"/>
              </a:rPr>
              <a:t>        IF</a:t>
            </a:r>
            <a:r>
              <a:rPr lang="en-US" altLang="zh-CN" sz="1200" dirty="0">
                <a:latin typeface="Courier New" panose="02070309020205020404" pitchFamily="49" charset="0"/>
              </a:rPr>
              <a:t> done </a:t>
            </a:r>
            <a:r>
              <a:rPr lang="en-US" altLang="zh-CN" sz="1200" b="1" dirty="0">
                <a:latin typeface="Courier New" panose="02070309020205020404" pitchFamily="49" charset="0"/>
              </a:rPr>
              <a:t>THEN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latin typeface="Courier New" panose="02070309020205020404" pitchFamily="49" charset="0"/>
              </a:rPr>
              <a:t>LEAVE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</a:rPr>
              <a:t>x_loop</a:t>
            </a:r>
            <a:r>
              <a:rPr lang="en-US" altLang="zh-CN" sz="1200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200" b="1" dirty="0">
                <a:latin typeface="Courier New" panose="02070309020205020404" pitchFamily="49" charset="0"/>
              </a:rPr>
              <a:t>        END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latin typeface="Courier New" panose="02070309020205020404" pitchFamily="49" charset="0"/>
              </a:rPr>
              <a:t>IF</a:t>
            </a:r>
            <a:r>
              <a:rPr lang="en-US" altLang="zh-CN" sz="1200" dirty="0">
                <a:latin typeface="Courier New" panose="02070309020205020404" pitchFamily="49" charset="0"/>
              </a:rPr>
              <a:t>;</a:t>
            </a:r>
          </a:p>
          <a:p>
            <a:endParaRPr lang="en-US" altLang="zh-CN" sz="1200" dirty="0">
              <a:latin typeface="Courier New" panose="02070309020205020404" pitchFamily="49" charset="0"/>
            </a:endParaRPr>
          </a:p>
          <a:p>
            <a:r>
              <a:rPr lang="en-US" altLang="zh-CN" sz="1200" b="1" dirty="0">
                <a:latin typeface="Courier New" panose="02070309020205020404" pitchFamily="49" charset="0"/>
              </a:rPr>
              <a:t>        SET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</a:rPr>
              <a:t>totalM</a:t>
            </a:r>
            <a:r>
              <a:rPr lang="en-US" altLang="zh-CN" sz="1200" dirty="0">
                <a:latin typeface="Courier New" panose="02070309020205020404" pitchFamily="49" charset="0"/>
              </a:rPr>
              <a:t> := </a:t>
            </a:r>
            <a:r>
              <a:rPr lang="en-US" altLang="zh-CN" sz="1200" dirty="0" err="1">
                <a:latin typeface="Courier New" panose="02070309020205020404" pitchFamily="49" charset="0"/>
              </a:rPr>
              <a:t>totalM+m</a:t>
            </a:r>
            <a:r>
              <a:rPr lang="en-US" altLang="zh-CN" sz="1200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200" b="1" dirty="0">
                <a:latin typeface="Courier New" panose="02070309020205020404" pitchFamily="49" charset="0"/>
              </a:rPr>
              <a:t>        SET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</a:rPr>
              <a:t>totalF</a:t>
            </a:r>
            <a:r>
              <a:rPr lang="en-US" altLang="zh-CN" sz="1200" dirty="0">
                <a:latin typeface="Courier New" panose="02070309020205020404" pitchFamily="49" charset="0"/>
              </a:rPr>
              <a:t> := </a:t>
            </a:r>
            <a:r>
              <a:rPr lang="en-US" altLang="zh-CN" sz="1200" dirty="0" err="1">
                <a:latin typeface="Courier New" panose="02070309020205020404" pitchFamily="49" charset="0"/>
              </a:rPr>
              <a:t>totalF+f</a:t>
            </a:r>
            <a:r>
              <a:rPr lang="en-US" altLang="zh-CN" sz="1200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200" b="1" dirty="0">
                <a:latin typeface="Courier New" panose="02070309020205020404" pitchFamily="49" charset="0"/>
              </a:rPr>
              <a:t>        SET</a:t>
            </a:r>
            <a:r>
              <a:rPr lang="en-US" altLang="zh-CN" sz="1200" dirty="0">
                <a:latin typeface="Courier New" panose="02070309020205020404" pitchFamily="49" charset="0"/>
              </a:rPr>
              <a:t> total := total+1;</a:t>
            </a:r>
          </a:p>
          <a:p>
            <a:r>
              <a:rPr lang="en-US" altLang="zh-CN" sz="1200" b="1" dirty="0">
                <a:latin typeface="Courier New" panose="02070309020205020404" pitchFamily="49" charset="0"/>
              </a:rPr>
              <a:t>    END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latin typeface="Courier New" panose="02070309020205020404" pitchFamily="49" charset="0"/>
              </a:rPr>
              <a:t>LOOP</a:t>
            </a:r>
            <a:r>
              <a:rPr lang="en-US" altLang="zh-CN" sz="1200" dirty="0">
                <a:latin typeface="Courier New" panose="02070309020205020404" pitchFamily="49" charset="0"/>
              </a:rPr>
              <a:t>;</a:t>
            </a:r>
            <a:endParaRPr lang="zh-CN" altLang="en-US" sz="1200" dirty="0">
              <a:latin typeface="Courier New" panose="02070309020205020404" pitchFamily="49" charset="0"/>
            </a:endParaRPr>
          </a:p>
          <a:p>
            <a:r>
              <a:rPr lang="en-US" altLang="zh-CN" sz="1200" b="1" dirty="0">
                <a:latin typeface="Courier New" panose="02070309020205020404" pitchFamily="49" charset="0"/>
              </a:rPr>
              <a:t>    CLOSE</a:t>
            </a:r>
            <a:r>
              <a:rPr lang="en-US" altLang="zh-CN" sz="1200" dirty="0">
                <a:latin typeface="Courier New" panose="02070309020205020404" pitchFamily="49" charset="0"/>
              </a:rPr>
              <a:t> cur;</a:t>
            </a:r>
          </a:p>
          <a:p>
            <a:endParaRPr lang="zh-CN" altLang="en-US" sz="1200" dirty="0">
              <a:latin typeface="Courier New" panose="02070309020205020404" pitchFamily="49" charset="0"/>
            </a:endParaRPr>
          </a:p>
          <a:p>
            <a:r>
              <a:rPr lang="en-US" altLang="zh-CN" sz="1200" b="1" dirty="0">
                <a:latin typeface="Courier New" panose="02070309020205020404" pitchFamily="49" charset="0"/>
              </a:rPr>
              <a:t>    DROP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latin typeface="Courier New" panose="02070309020205020404" pitchFamily="49" charset="0"/>
              </a:rPr>
              <a:t>TABLE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latin typeface="Courier New" panose="02070309020205020404" pitchFamily="49" charset="0"/>
              </a:rPr>
              <a:t>IF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latin typeface="Courier New" panose="02070309020205020404" pitchFamily="49" charset="0"/>
              </a:rPr>
              <a:t>EXISTS</a:t>
            </a:r>
            <a:r>
              <a:rPr lang="en-US" altLang="zh-CN" sz="1200" dirty="0">
                <a:latin typeface="Courier New" panose="02070309020205020404" pitchFamily="49" charset="0"/>
              </a:rPr>
              <a:t> tmp_v5proc;</a:t>
            </a:r>
          </a:p>
          <a:p>
            <a:endParaRPr lang="en-US" altLang="zh-CN" sz="1200" dirty="0">
              <a:latin typeface="Courier New" panose="02070309020205020404" pitchFamily="49" charset="0"/>
            </a:endParaRPr>
          </a:p>
          <a:p>
            <a:r>
              <a:rPr lang="en-US" altLang="zh-CN" sz="1200" dirty="0">
                <a:latin typeface="Courier New" panose="02070309020205020404" pitchFamily="49" charset="0"/>
              </a:rPr>
              <a:t>    </a:t>
            </a:r>
            <a:r>
              <a:rPr lang="en-US" altLang="zh-CN" sz="1200" b="1" dirty="0">
                <a:latin typeface="Courier New" panose="02070309020205020404" pitchFamily="49" charset="0"/>
              </a:rPr>
              <a:t>CREATE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latin typeface="Courier New" panose="02070309020205020404" pitchFamily="49" charset="0"/>
              </a:rPr>
              <a:t>TEMPORARY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latin typeface="Courier New" panose="02070309020205020404" pitchFamily="49" charset="0"/>
              </a:rPr>
              <a:t>TABLE</a:t>
            </a:r>
            <a:r>
              <a:rPr lang="en-US" altLang="zh-CN" sz="1200" dirty="0">
                <a:latin typeface="Courier New" panose="02070309020205020404" pitchFamily="49" charset="0"/>
              </a:rPr>
              <a:t> tmp_v5proc </a:t>
            </a:r>
            <a:r>
              <a:rPr lang="en-US" altLang="zh-CN" sz="1200" b="1" dirty="0">
                <a:latin typeface="Courier New" panose="02070309020205020404" pitchFamily="49" charset="0"/>
              </a:rPr>
              <a:t>AS</a:t>
            </a:r>
          </a:p>
          <a:p>
            <a:r>
              <a:rPr lang="en-US" altLang="zh-CN" sz="1200" dirty="0">
                <a:latin typeface="Courier New" panose="02070309020205020404" pitchFamily="49" charset="0"/>
              </a:rPr>
              <a:t>    </a:t>
            </a:r>
            <a:r>
              <a:rPr lang="en-US" altLang="zh-CN" sz="1200" b="1" dirty="0">
                <a:latin typeface="Courier New" panose="02070309020205020404" pitchFamily="49" charset="0"/>
              </a:rPr>
              <a:t>SELECT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</a:rPr>
              <a:t>brd</a:t>
            </a:r>
            <a:r>
              <a:rPr lang="en-US" altLang="zh-CN" sz="1200" dirty="0">
                <a:latin typeface="Courier New" panose="02070309020205020404" pitchFamily="49" charset="0"/>
              </a:rPr>
              <a:t>, total, </a:t>
            </a:r>
            <a:r>
              <a:rPr lang="en-US" altLang="zh-CN" sz="1200" dirty="0" err="1">
                <a:latin typeface="Courier New" panose="02070309020205020404" pitchFamily="49" charset="0"/>
              </a:rPr>
              <a:t>totalM</a:t>
            </a:r>
            <a:r>
              <a:rPr lang="en-US" altLang="zh-CN" sz="1200" dirty="0">
                <a:latin typeface="Courier New" panose="02070309020205020404" pitchFamily="49" charset="0"/>
              </a:rPr>
              <a:t>, </a:t>
            </a:r>
            <a:r>
              <a:rPr lang="en-US" altLang="zh-CN" sz="1200" dirty="0" err="1">
                <a:latin typeface="Courier New" panose="02070309020205020404" pitchFamily="49" charset="0"/>
              </a:rPr>
              <a:t>totalF</a:t>
            </a:r>
            <a:r>
              <a:rPr lang="en-US" altLang="zh-CN" sz="1200" dirty="0">
                <a:latin typeface="Courier New" panose="02070309020205020404" pitchFamily="49" charset="0"/>
              </a:rPr>
              <a:t>, </a:t>
            </a:r>
            <a:r>
              <a:rPr lang="en-US" altLang="zh-CN" sz="1200" b="1" dirty="0">
                <a:latin typeface="Courier New" panose="02070309020205020404" pitchFamily="49" charset="0"/>
              </a:rPr>
              <a:t>CAST</a:t>
            </a:r>
            <a:r>
              <a:rPr lang="en-US" altLang="zh-CN" sz="1200" dirty="0">
                <a:latin typeface="Courier New" panose="02070309020205020404" pitchFamily="49" charset="0"/>
              </a:rPr>
              <a:t>(100*</a:t>
            </a:r>
            <a:r>
              <a:rPr lang="en-US" altLang="zh-CN" sz="1200" dirty="0" err="1">
                <a:latin typeface="Courier New" panose="02070309020205020404" pitchFamily="49" charset="0"/>
              </a:rPr>
              <a:t>totalF</a:t>
            </a:r>
            <a:r>
              <a:rPr lang="en-US" altLang="zh-CN" sz="1200" dirty="0">
                <a:latin typeface="Courier New" panose="02070309020205020404" pitchFamily="49" charset="0"/>
              </a:rPr>
              <a:t>/</a:t>
            </a:r>
            <a:r>
              <a:rPr lang="en-US" altLang="zh-CN" sz="1200" dirty="0" err="1">
                <a:latin typeface="Courier New" panose="02070309020205020404" pitchFamily="49" charset="0"/>
              </a:rPr>
              <a:t>totalM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latin typeface="Courier New" panose="02070309020205020404" pitchFamily="49" charset="0"/>
              </a:rPr>
              <a:t>AS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latin typeface="Courier New" panose="02070309020205020404" pitchFamily="49" charset="0"/>
              </a:rPr>
              <a:t>decimal</a:t>
            </a:r>
            <a:r>
              <a:rPr lang="en-US" altLang="zh-CN" sz="1200" dirty="0">
                <a:latin typeface="Courier New" panose="02070309020205020404" pitchFamily="49" charset="0"/>
              </a:rPr>
              <a:t>(5,1)) </a:t>
            </a:r>
            <a:r>
              <a:rPr lang="en-US" altLang="zh-CN" sz="1200" b="1" dirty="0">
                <a:latin typeface="Courier New" panose="02070309020205020404" pitchFamily="49" charset="0"/>
              </a:rPr>
              <a:t>as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</a:rPr>
              <a:t>fuel_ave</a:t>
            </a:r>
            <a:r>
              <a:rPr lang="en-US" altLang="zh-CN" sz="1200" dirty="0">
                <a:latin typeface="Courier New" panose="02070309020205020404" pitchFamily="49" charset="0"/>
              </a:rPr>
              <a:t>;</a:t>
            </a:r>
          </a:p>
          <a:p>
            <a:endParaRPr lang="en-US" altLang="zh-CN" sz="1200" dirty="0">
              <a:latin typeface="Courier New" panose="02070309020205020404" pitchFamily="49" charset="0"/>
            </a:endParaRPr>
          </a:p>
          <a:p>
            <a:r>
              <a:rPr lang="en-US" altLang="zh-CN" sz="1200" b="1" dirty="0">
                <a:latin typeface="Courier New" panose="02070309020205020404" pitchFamily="49" charset="0"/>
              </a:rPr>
              <a:t>END</a:t>
            </a:r>
            <a:r>
              <a:rPr lang="en-US" altLang="zh-CN" sz="1200" dirty="0">
                <a:latin typeface="Courier New" panose="02070309020205020404" pitchFamily="49" charset="0"/>
              </a:rPr>
              <a:t>$$</a:t>
            </a:r>
          </a:p>
          <a:p>
            <a:r>
              <a:rPr lang="en-US" altLang="zh-CN" sz="1200" dirty="0">
                <a:latin typeface="Courier New" panose="02070309020205020404" pitchFamily="49" charset="0"/>
              </a:rPr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363181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C321-7422-471E-B43A-C69365479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686922"/>
          </a:xfrm>
        </p:spPr>
        <p:txBody>
          <a:bodyPr/>
          <a:lstStyle/>
          <a:p>
            <a:r>
              <a:rPr lang="en-US" altLang="zh-CN" dirty="0"/>
              <a:t>Sample Data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C2E84B-FFC0-47EF-9C6E-13918C0CD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220" y="4484705"/>
            <a:ext cx="7666667" cy="21428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9DE785-46F8-4A4B-99C5-599DB2329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72" y="1753714"/>
            <a:ext cx="7038095" cy="2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9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1D48-E14C-4524-B50B-1C47420B6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0" y="202398"/>
            <a:ext cx="8610600" cy="1293028"/>
          </a:xfrm>
        </p:spPr>
        <p:txBody>
          <a:bodyPr/>
          <a:lstStyle/>
          <a:p>
            <a:r>
              <a:rPr lang="en-US" altLang="zh-CN" dirty="0"/>
              <a:t>Logic Processing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0B397C-3462-4E48-8C17-FE7439347FD6}"/>
              </a:ext>
            </a:extLst>
          </p:cNvPr>
          <p:cNvSpPr txBox="1"/>
          <p:nvPr/>
        </p:nvSpPr>
        <p:spPr>
          <a:xfrm>
            <a:off x="1848650" y="2466975"/>
            <a:ext cx="997187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count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(*)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total</a:t>
            </a:r>
          </a:p>
          <a:p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FF00FF"/>
                </a:solidFill>
                <a:latin typeface="Courier New" panose="02070309020205020404" pitchFamily="49" charset="0"/>
              </a:rPr>
              <a:t>vehicle</a:t>
            </a:r>
          </a:p>
          <a:p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 err="1">
                <a:solidFill>
                  <a:srgbClr val="808000"/>
                </a:solidFill>
                <a:latin typeface="Courier New" panose="02070309020205020404" pitchFamily="49" charset="0"/>
              </a:rPr>
              <a:t>disp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&lt;=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0080"/>
                </a:solidFill>
                <a:latin typeface="Courier New" panose="02070309020205020404" pitchFamily="49" charset="0"/>
              </a:rPr>
              <a:t>2000</a:t>
            </a:r>
          </a:p>
          <a:p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GROUP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</a:p>
          <a:p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HAVING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total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0080"/>
                </a:solidFill>
                <a:latin typeface="Courier New" panose="02070309020205020404" pitchFamily="49" charset="0"/>
              </a:rPr>
              <a:t>50000</a:t>
            </a:r>
          </a:p>
          <a:p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total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desc</a:t>
            </a:r>
          </a:p>
          <a:p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LIMIT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0080"/>
                </a:solidFill>
                <a:latin typeface="Courier New" panose="02070309020205020404" pitchFamily="49" charset="0"/>
              </a:rPr>
              <a:t>5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C1787-738C-4FDC-BB47-753780F33A98}"/>
              </a:ext>
            </a:extLst>
          </p:cNvPr>
          <p:cNvSpPr/>
          <p:nvPr/>
        </p:nvSpPr>
        <p:spPr>
          <a:xfrm>
            <a:off x="1334279" y="2905780"/>
            <a:ext cx="5148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668BE5-56A3-4713-A8C7-5E478E224750}"/>
              </a:ext>
            </a:extLst>
          </p:cNvPr>
          <p:cNvSpPr/>
          <p:nvPr/>
        </p:nvSpPr>
        <p:spPr>
          <a:xfrm>
            <a:off x="4685753" y="2905780"/>
            <a:ext cx="109592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2 3 4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71BE8A-6C26-489F-9F86-70F7BD1EA19D}"/>
              </a:ext>
            </a:extLst>
          </p:cNvPr>
          <p:cNvSpPr/>
          <p:nvPr/>
        </p:nvSpPr>
        <p:spPr>
          <a:xfrm>
            <a:off x="1333753" y="3314700"/>
            <a:ext cx="5148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EBA4E6-3351-4651-9EA7-88E68C2F211E}"/>
              </a:ext>
            </a:extLst>
          </p:cNvPr>
          <p:cNvSpPr/>
          <p:nvPr/>
        </p:nvSpPr>
        <p:spPr>
          <a:xfrm>
            <a:off x="1333227" y="3736925"/>
            <a:ext cx="5148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FB257D-BB55-43A8-A483-708C786E942C}"/>
              </a:ext>
            </a:extLst>
          </p:cNvPr>
          <p:cNvSpPr/>
          <p:nvPr/>
        </p:nvSpPr>
        <p:spPr>
          <a:xfrm>
            <a:off x="1333226" y="4159150"/>
            <a:ext cx="5148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84452C-742D-4A25-9EBF-8731EAED02D3}"/>
              </a:ext>
            </a:extLst>
          </p:cNvPr>
          <p:cNvSpPr/>
          <p:nvPr/>
        </p:nvSpPr>
        <p:spPr>
          <a:xfrm>
            <a:off x="1333226" y="2442583"/>
            <a:ext cx="5148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3AFB14-211E-4FC6-8935-D3454B508C96}"/>
              </a:ext>
            </a:extLst>
          </p:cNvPr>
          <p:cNvSpPr/>
          <p:nvPr/>
        </p:nvSpPr>
        <p:spPr>
          <a:xfrm>
            <a:off x="3076301" y="2052058"/>
            <a:ext cx="5148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A984D0-33A1-457D-9B33-208C473E83DB}"/>
              </a:ext>
            </a:extLst>
          </p:cNvPr>
          <p:cNvSpPr/>
          <p:nvPr/>
        </p:nvSpPr>
        <p:spPr>
          <a:xfrm>
            <a:off x="1229662" y="4577340"/>
            <a:ext cx="7051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8FFB7A-C1AA-4823-B6B7-1BE11BAC80C6}"/>
              </a:ext>
            </a:extLst>
          </p:cNvPr>
          <p:cNvSpPr/>
          <p:nvPr/>
        </p:nvSpPr>
        <p:spPr>
          <a:xfrm>
            <a:off x="1238640" y="5015741"/>
            <a:ext cx="7051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11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1DF0F8-D47F-4AEC-A34F-BBDE22C3B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222" y="3753887"/>
            <a:ext cx="2361905" cy="1057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715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1E204-01C4-491C-B604-7EA79651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Triple Value Boolean algebra</a:t>
            </a:r>
            <a:endParaRPr lang="zh-CN" alt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61CE17E-FC11-470C-B513-B4DA21F528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763751"/>
              </p:ext>
            </p:extLst>
          </p:nvPr>
        </p:nvGraphicFramePr>
        <p:xfrm>
          <a:off x="-234950" y="120544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1B6E079-F326-485B-8790-6AA2EB96C53F}"/>
              </a:ext>
            </a:extLst>
          </p:cNvPr>
          <p:cNvSpPr txBox="1"/>
          <p:nvPr/>
        </p:nvSpPr>
        <p:spPr>
          <a:xfrm>
            <a:off x="6838950" y="2828925"/>
            <a:ext cx="3350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Not True is False</a:t>
            </a:r>
          </a:p>
          <a:p>
            <a:r>
              <a:rPr lang="en-US" altLang="zh-CN" dirty="0"/>
              <a:t>Not False is True</a:t>
            </a:r>
          </a:p>
          <a:p>
            <a:r>
              <a:rPr lang="en-US" altLang="zh-CN" dirty="0"/>
              <a:t>Not Unknown is still Unknown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75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D2B4-55FC-4B25-BB00-AB0534F1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&amp; index Structure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E50B15-9CCC-495C-8550-AC871F709E66}"/>
              </a:ext>
            </a:extLst>
          </p:cNvPr>
          <p:cNvSpPr/>
          <p:nvPr/>
        </p:nvSpPr>
        <p:spPr>
          <a:xfrm>
            <a:off x="4519593" y="3238501"/>
            <a:ext cx="25955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b="1" cap="none" spc="0" dirty="0">
                <a:ln/>
                <a:solidFill>
                  <a:schemeClr val="accent4"/>
                </a:solidFill>
                <a:effectLst/>
              </a:rPr>
              <a:t>B+ Tree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59BDF5-5AC1-458F-AD4E-4DADC1F27280}"/>
              </a:ext>
            </a:extLst>
          </p:cNvPr>
          <p:cNvSpPr/>
          <p:nvPr/>
        </p:nvSpPr>
        <p:spPr>
          <a:xfrm>
            <a:off x="2655084" y="4354474"/>
            <a:ext cx="70223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https://www.cs.usfca.edu/~galles/visualization/BPlusTree.html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45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D2B4-55FC-4B25-BB00-AB0534F1F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049" y="350911"/>
            <a:ext cx="8610600" cy="712340"/>
          </a:xfrm>
        </p:spPr>
        <p:txBody>
          <a:bodyPr/>
          <a:lstStyle/>
          <a:p>
            <a:r>
              <a:rPr lang="en-US" altLang="zh-CN" dirty="0"/>
              <a:t>Table &amp; index Structure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E0CE24-FD4B-4FDD-9EA7-65CEBDEF0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58" y="1228726"/>
            <a:ext cx="5352381" cy="22761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3F1756-2833-482B-9F7C-D8E064EBC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224" y="3897565"/>
            <a:ext cx="3580952" cy="2609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F3A214-9382-4911-ABEE-FA2B52407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635" y="1192803"/>
            <a:ext cx="3876190" cy="5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0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D2B4-55FC-4B25-BB00-AB0534F1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&amp; index Structure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3A813D-FA29-4664-90D8-57864C27F3A6}"/>
              </a:ext>
            </a:extLst>
          </p:cNvPr>
          <p:cNvSpPr txBox="1"/>
          <p:nvPr/>
        </p:nvSpPr>
        <p:spPr>
          <a:xfrm>
            <a:off x="990600" y="2524125"/>
            <a:ext cx="952696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vehicle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vehicle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disp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1600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plateNo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vehicle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7.5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vehicle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plateNo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鄂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</a:rPr>
              <a:t>A 999CD’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plateNo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vehicle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</a:rPr>
              <a:t>'BMW'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</a:rPr>
              <a:t>'X5’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vehicle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1000000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10.0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  <a:endParaRPr lang="en-US" altLang="zh-CN" dirty="0">
              <a:solidFill>
                <a:srgbClr val="800080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31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2197</TotalTime>
  <Words>2392</Words>
  <Application>Microsoft Office PowerPoint</Application>
  <PresentationFormat>Widescreen</PresentationFormat>
  <Paragraphs>319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等线</vt:lpstr>
      <vt:lpstr>宋体</vt:lpstr>
      <vt:lpstr>Arial</vt:lpstr>
      <vt:lpstr>Century Gothic</vt:lpstr>
      <vt:lpstr>Courier New</vt:lpstr>
      <vt:lpstr>Wingdings</vt:lpstr>
      <vt:lpstr>Vapor Trail</vt:lpstr>
      <vt:lpstr>database technology</vt:lpstr>
      <vt:lpstr>Database Technology</vt:lpstr>
      <vt:lpstr>Single Table Query</vt:lpstr>
      <vt:lpstr>Sample Data</vt:lpstr>
      <vt:lpstr>Logic Processing</vt:lpstr>
      <vt:lpstr>Triple Value Boolean algebra</vt:lpstr>
      <vt:lpstr>Table &amp; index Structure</vt:lpstr>
      <vt:lpstr>Table &amp; index Structure</vt:lpstr>
      <vt:lpstr>Table &amp; index Structure</vt:lpstr>
      <vt:lpstr>sUB Query</vt:lpstr>
      <vt:lpstr>SUB QUERY</vt:lpstr>
      <vt:lpstr>SUB QUERY</vt:lpstr>
      <vt:lpstr>SUB QUERY</vt:lpstr>
      <vt:lpstr>CTE(Common Table Expressions)</vt:lpstr>
      <vt:lpstr>CTE(Common Table Expressions)</vt:lpstr>
      <vt:lpstr>Ranking</vt:lpstr>
      <vt:lpstr>Ranking</vt:lpstr>
      <vt:lpstr>Ranking</vt:lpstr>
      <vt:lpstr>join Query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aggregating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Xiong Guanghua</dc:creator>
  <cp:lastModifiedBy>Xiong Guanghua</cp:lastModifiedBy>
  <cp:revision>89</cp:revision>
  <dcterms:created xsi:type="dcterms:W3CDTF">2018-11-01T01:38:34Z</dcterms:created>
  <dcterms:modified xsi:type="dcterms:W3CDTF">2018-11-28T15:04:01Z</dcterms:modified>
</cp:coreProperties>
</file>