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regular.fntdata"/><Relationship Id="rId25" Type="http://schemas.openxmlformats.org/officeDocument/2006/relationships/slide" Target="slides/slide21.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irnow.gov/index.cfm?action=resources.whatyoucando" TargetMode="External"/><Relationship Id="rId3" Type="http://schemas.openxmlformats.org/officeDocument/2006/relationships/hyperlink" Target="https://airnow.gov/index.cfm?action=resources.whatyoucand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irnow.gov/index.cfm?action=resources.whatyoucando" TargetMode="External"/><Relationship Id="rId3" Type="http://schemas.openxmlformats.org/officeDocument/2006/relationships/hyperlink" Target="https://airnow.gov/index.cfm?action=resources.whatyoucando"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222222"/>
                </a:solidFill>
                <a:highlight>
                  <a:srgbClr val="FFFFFF"/>
                </a:highlight>
              </a:rPr>
              <a:t>Particles</a:t>
            </a:r>
            <a:r>
              <a:rPr lang="en" sz="1200">
                <a:solidFill>
                  <a:srgbClr val="222222"/>
                </a:solidFill>
                <a:highlight>
                  <a:srgbClr val="FFFFFF"/>
                </a:highlight>
              </a:rPr>
              <a:t> less than or equal to 10 micrometers in diameter are so small that they can get into the lungs, potentially causing serious health problems.</a:t>
            </a:r>
            <a:endParaRPr sz="1200">
              <a:solidFill>
                <a:srgbClr val="222222"/>
              </a:solidFill>
              <a:highlight>
                <a:srgbClr val="FFFFFF"/>
              </a:highlight>
            </a:endParaRPr>
          </a:p>
          <a:p>
            <a:pPr indent="-304800" lvl="0" marL="457200" rtl="0">
              <a:lnSpc>
                <a:spcPct val="115000"/>
              </a:lnSpc>
              <a:spcBef>
                <a:spcPts val="0"/>
              </a:spcBef>
              <a:spcAft>
                <a:spcPts val="0"/>
              </a:spcAft>
              <a:buClr>
                <a:srgbClr val="020202"/>
              </a:buClr>
              <a:buSzPts val="1200"/>
              <a:buChar char="●"/>
            </a:pPr>
            <a:r>
              <a:rPr lang="en" sz="1200">
                <a:solidFill>
                  <a:srgbClr val="020202"/>
                </a:solidFill>
              </a:rPr>
              <a:t>Ground-level ozone and airborne particles are the two pollutants that pose the greatest threat to human health in the United States.</a:t>
            </a:r>
            <a:endParaRPr sz="1200">
              <a:solidFill>
                <a:srgbClr val="020202"/>
              </a:solidFill>
            </a:endParaRPr>
          </a:p>
          <a:p>
            <a:pPr indent="0" lvl="0" marL="0">
              <a:spcBef>
                <a:spcPts val="0"/>
              </a:spcBef>
              <a:spcAft>
                <a:spcPts val="0"/>
              </a:spcAft>
              <a:buNone/>
            </a:pPr>
            <a:r>
              <a:t/>
            </a:r>
            <a:endParaRPr sz="1200">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Histogram of the AQI for all pollutants, AirNow API.</a:t>
            </a:r>
            <a:endParaRPr/>
          </a:p>
          <a:p>
            <a:pPr indent="0" lvl="0" marL="0">
              <a:spcBef>
                <a:spcPts val="0"/>
              </a:spcBef>
              <a:spcAft>
                <a:spcPts val="0"/>
              </a:spcAft>
              <a:buNone/>
            </a:pPr>
            <a:r>
              <a:rPr lang="en"/>
              <a:t>Each color line represents an air quality </a:t>
            </a:r>
            <a:r>
              <a:rPr lang="en"/>
              <a:t>threshold</a:t>
            </a:r>
            <a:r>
              <a:rPr lang="en"/>
              <a:t>, the black dotted line represent the AQI average for all pollutants.</a:t>
            </a:r>
            <a:endParaRPr/>
          </a:p>
          <a:p>
            <a:pPr indent="0" lvl="0" marL="0">
              <a:spcBef>
                <a:spcPts val="0"/>
              </a:spcBef>
              <a:spcAft>
                <a:spcPts val="0"/>
              </a:spcAft>
              <a:buNone/>
            </a:pPr>
            <a:r>
              <a:t/>
            </a:r>
            <a:endParaRPr/>
          </a:p>
          <a:p>
            <a:pPr indent="0" lvl="0" marL="0">
              <a:spcBef>
                <a:spcPts val="0"/>
              </a:spcBef>
              <a:spcAft>
                <a:spcPts val="0"/>
              </a:spcAft>
              <a:buNone/>
            </a:pPr>
            <a:r>
              <a:rPr lang="en"/>
              <a:t>Stat summary: </a:t>
            </a:r>
            <a:endParaRPr/>
          </a:p>
          <a:p>
            <a:pPr indent="0" lvl="0" marL="0" rtl="0">
              <a:lnSpc>
                <a:spcPct val="115000"/>
              </a:lnSpc>
              <a:spcBef>
                <a:spcPts val="0"/>
              </a:spcBef>
              <a:spcAft>
                <a:spcPts val="0"/>
              </a:spcAft>
              <a:buNone/>
            </a:pPr>
            <a:r>
              <a:rPr lang="en" sz="1050">
                <a:solidFill>
                  <a:schemeClr val="dk1"/>
                </a:solidFill>
                <a:highlight>
                  <a:srgbClr val="FFFFFF"/>
                </a:highlight>
              </a:rPr>
              <a:t>count    2081.000000</a:t>
            </a:r>
            <a:br>
              <a:rPr lang="en" sz="1050">
                <a:solidFill>
                  <a:schemeClr val="dk1"/>
                </a:solidFill>
                <a:highlight>
                  <a:srgbClr val="FFFFFF"/>
                </a:highlight>
              </a:rPr>
            </a:br>
            <a:r>
              <a:rPr lang="en" sz="1050">
                <a:solidFill>
                  <a:schemeClr val="dk1"/>
                </a:solidFill>
                <a:highlight>
                  <a:srgbClr val="FFFFFF"/>
                </a:highlight>
              </a:rPr>
              <a:t>mean       69.847189</a:t>
            </a:r>
            <a:br>
              <a:rPr lang="en" sz="1050">
                <a:solidFill>
                  <a:schemeClr val="dk1"/>
                </a:solidFill>
                <a:highlight>
                  <a:srgbClr val="FFFFFF"/>
                </a:highlight>
              </a:rPr>
            </a:br>
            <a:r>
              <a:rPr lang="en" sz="1050">
                <a:solidFill>
                  <a:schemeClr val="dk1"/>
                </a:solidFill>
                <a:highlight>
                  <a:srgbClr val="FFFFFF"/>
                </a:highlight>
              </a:rPr>
              <a:t>std        39.997857</a:t>
            </a:r>
            <a:br>
              <a:rPr lang="en" sz="1050">
                <a:solidFill>
                  <a:schemeClr val="dk1"/>
                </a:solidFill>
                <a:highlight>
                  <a:srgbClr val="FFFFFF"/>
                </a:highlight>
              </a:rPr>
            </a:br>
            <a:r>
              <a:rPr lang="en" sz="1050">
                <a:solidFill>
                  <a:schemeClr val="dk1"/>
                </a:solidFill>
                <a:highlight>
                  <a:srgbClr val="FFFFFF"/>
                </a:highlight>
              </a:rPr>
              <a:t>min        11.000000</a:t>
            </a:r>
            <a:br>
              <a:rPr lang="en" sz="1050">
                <a:solidFill>
                  <a:schemeClr val="dk1"/>
                </a:solidFill>
                <a:highlight>
                  <a:srgbClr val="FFFFFF"/>
                </a:highlight>
              </a:rPr>
            </a:br>
            <a:r>
              <a:rPr lang="en" sz="1050">
                <a:solidFill>
                  <a:schemeClr val="dk1"/>
                </a:solidFill>
                <a:highlight>
                  <a:srgbClr val="FFFFFF"/>
                </a:highlight>
              </a:rPr>
              <a:t>25%        41.000000</a:t>
            </a:r>
            <a:br>
              <a:rPr lang="en" sz="1050">
                <a:solidFill>
                  <a:schemeClr val="dk1"/>
                </a:solidFill>
                <a:highlight>
                  <a:srgbClr val="FFFFFF"/>
                </a:highlight>
              </a:rPr>
            </a:br>
            <a:r>
              <a:rPr lang="en" sz="1050">
                <a:solidFill>
                  <a:schemeClr val="dk1"/>
                </a:solidFill>
                <a:highlight>
                  <a:srgbClr val="FFFFFF"/>
                </a:highlight>
              </a:rPr>
              <a:t>50%        54.000000</a:t>
            </a:r>
            <a:br>
              <a:rPr lang="en" sz="1050">
                <a:solidFill>
                  <a:schemeClr val="dk1"/>
                </a:solidFill>
                <a:highlight>
                  <a:srgbClr val="FFFFFF"/>
                </a:highlight>
              </a:rPr>
            </a:br>
            <a:r>
              <a:rPr lang="en" sz="1050">
                <a:solidFill>
                  <a:schemeClr val="dk1"/>
                </a:solidFill>
                <a:highlight>
                  <a:srgbClr val="FFFFFF"/>
                </a:highlight>
              </a:rPr>
              <a:t>75%        87.000000</a:t>
            </a:r>
            <a:br>
              <a:rPr lang="en" sz="1050">
                <a:solidFill>
                  <a:schemeClr val="dk1"/>
                </a:solidFill>
                <a:highlight>
                  <a:srgbClr val="FFFFFF"/>
                </a:highlight>
              </a:rPr>
            </a:br>
            <a:r>
              <a:rPr lang="en" sz="1050">
                <a:solidFill>
                  <a:schemeClr val="dk1"/>
                </a:solidFill>
                <a:highlight>
                  <a:srgbClr val="FFFFFF"/>
                </a:highlight>
              </a:rPr>
              <a:t>max       265.000000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Replace picture with one of San Francisco with haze due to the fires.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90909"/>
              </a:lnSpc>
              <a:spcBef>
                <a:spcPts val="0"/>
              </a:spcBef>
              <a:spcAft>
                <a:spcPts val="0"/>
              </a:spcAft>
              <a:buClr>
                <a:schemeClr val="dk1"/>
              </a:buClr>
              <a:buSzPts val="1100"/>
              <a:buFont typeface="Arial"/>
              <a:buNone/>
            </a:pPr>
            <a:r>
              <a:rPr lang="en" sz="1400">
                <a:solidFill>
                  <a:srgbClr val="020202"/>
                </a:solidFill>
              </a:rPr>
              <a:t>The AQI is an index for reporting daily air quality.  The higher the AQI value, the greater the level of air pollution and the greater the health concern. Smaller AQI means better air quality.</a:t>
            </a:r>
            <a:endParaRPr sz="1400">
              <a:solidFill>
                <a:srgbClr val="020202"/>
              </a:solidFill>
            </a:endParaRPr>
          </a:p>
          <a:p>
            <a:pPr indent="0" lvl="0" marL="0" rtl="0">
              <a:lnSpc>
                <a:spcPct val="190909"/>
              </a:lnSpc>
              <a:spcBef>
                <a:spcPts val="1100"/>
              </a:spcBef>
              <a:spcAft>
                <a:spcPts val="0"/>
              </a:spcAft>
              <a:buClr>
                <a:schemeClr val="dk1"/>
              </a:buClr>
              <a:buSzPts val="1100"/>
              <a:buFont typeface="Arial"/>
              <a:buNone/>
            </a:pPr>
            <a:r>
              <a:rPr lang="en" sz="1400">
                <a:solidFill>
                  <a:srgbClr val="020202"/>
                </a:solidFill>
              </a:rPr>
              <a:t>EPA calculates the AQI for five major air pollutants regulated by the Clean Air Act:</a:t>
            </a:r>
            <a:endParaRPr sz="1400">
              <a:solidFill>
                <a:srgbClr val="020202"/>
              </a:solidFill>
            </a:endParaRPr>
          </a:p>
          <a:p>
            <a:pPr indent="-317500" lvl="0" marL="457200" rtl="0">
              <a:lnSpc>
                <a:spcPct val="115000"/>
              </a:lnSpc>
              <a:spcBef>
                <a:spcPts val="1100"/>
              </a:spcBef>
              <a:spcAft>
                <a:spcPts val="0"/>
              </a:spcAft>
              <a:buClr>
                <a:srgbClr val="020202"/>
              </a:buClr>
              <a:buSzPts val="1400"/>
              <a:buChar char="●"/>
            </a:pPr>
            <a:r>
              <a:rPr lang="en" sz="1400">
                <a:solidFill>
                  <a:srgbClr val="020202"/>
                </a:solidFill>
              </a:rPr>
              <a:t>Ozone</a:t>
            </a:r>
            <a:endParaRPr sz="1400">
              <a:solidFill>
                <a:srgbClr val="020202"/>
              </a:solidFill>
            </a:endParaRPr>
          </a:p>
          <a:p>
            <a:pPr indent="-317500" lvl="0" marL="457200" rtl="0">
              <a:lnSpc>
                <a:spcPct val="115000"/>
              </a:lnSpc>
              <a:spcBef>
                <a:spcPts val="0"/>
              </a:spcBef>
              <a:spcAft>
                <a:spcPts val="0"/>
              </a:spcAft>
              <a:buClr>
                <a:srgbClr val="020202"/>
              </a:buClr>
              <a:buSzPts val="1400"/>
              <a:buChar char="●"/>
            </a:pPr>
            <a:r>
              <a:rPr lang="en" sz="1400">
                <a:solidFill>
                  <a:srgbClr val="020202"/>
                </a:solidFill>
              </a:rPr>
              <a:t>PM (Particle pollution or particulate matter)</a:t>
            </a:r>
            <a:endParaRPr sz="1400">
              <a:solidFill>
                <a:srgbClr val="020202"/>
              </a:solidFill>
            </a:endParaRPr>
          </a:p>
          <a:p>
            <a:pPr indent="-317500" lvl="0" marL="457200" rtl="0">
              <a:lnSpc>
                <a:spcPct val="115000"/>
              </a:lnSpc>
              <a:spcBef>
                <a:spcPts val="0"/>
              </a:spcBef>
              <a:spcAft>
                <a:spcPts val="0"/>
              </a:spcAft>
              <a:buClr>
                <a:srgbClr val="020202"/>
              </a:buClr>
              <a:buSzPts val="1400"/>
              <a:buChar char="●"/>
            </a:pPr>
            <a:r>
              <a:rPr lang="en" sz="1400">
                <a:solidFill>
                  <a:srgbClr val="020202"/>
                </a:solidFill>
              </a:rPr>
              <a:t>CO (carbon monoxide)</a:t>
            </a:r>
            <a:endParaRPr sz="1400">
              <a:solidFill>
                <a:srgbClr val="020202"/>
              </a:solidFill>
            </a:endParaRPr>
          </a:p>
          <a:p>
            <a:pPr indent="-317500" lvl="0" marL="457200" rtl="0">
              <a:lnSpc>
                <a:spcPct val="115000"/>
              </a:lnSpc>
              <a:spcBef>
                <a:spcPts val="0"/>
              </a:spcBef>
              <a:spcAft>
                <a:spcPts val="0"/>
              </a:spcAft>
              <a:buClr>
                <a:srgbClr val="020202"/>
              </a:buClr>
              <a:buSzPts val="1400"/>
              <a:buChar char="●"/>
            </a:pPr>
            <a:r>
              <a:rPr lang="en" sz="1400">
                <a:solidFill>
                  <a:srgbClr val="020202"/>
                </a:solidFill>
              </a:rPr>
              <a:t>SO2 (sulfur dioxide)</a:t>
            </a:r>
            <a:endParaRPr sz="1400">
              <a:solidFill>
                <a:srgbClr val="020202"/>
              </a:solidFill>
            </a:endParaRPr>
          </a:p>
          <a:p>
            <a:pPr indent="-317500" lvl="0" marL="457200" rtl="0">
              <a:lnSpc>
                <a:spcPct val="115000"/>
              </a:lnSpc>
              <a:spcBef>
                <a:spcPts val="0"/>
              </a:spcBef>
              <a:spcAft>
                <a:spcPts val="0"/>
              </a:spcAft>
              <a:buClr>
                <a:srgbClr val="020202"/>
              </a:buClr>
              <a:buSzPts val="1400"/>
              <a:buChar char="●"/>
            </a:pPr>
            <a:r>
              <a:rPr lang="en" sz="1400">
                <a:solidFill>
                  <a:srgbClr val="020202"/>
                </a:solidFill>
              </a:rPr>
              <a:t>NO2 (nitrogen dioxide)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nSpc>
                <a:spcPct val="115000"/>
              </a:lnSpc>
              <a:spcBef>
                <a:spcPts val="0"/>
              </a:spcBef>
              <a:spcAft>
                <a:spcPts val="0"/>
              </a:spcAft>
              <a:buClr>
                <a:schemeClr val="dk1"/>
              </a:buClr>
              <a:buSzPts val="900"/>
              <a:buChar char="●"/>
            </a:pPr>
            <a:r>
              <a:rPr b="1" lang="en" sz="900">
                <a:solidFill>
                  <a:schemeClr val="dk1"/>
                </a:solidFill>
              </a:rPr>
              <a:t>Fine particles (PM</a:t>
            </a:r>
            <a:r>
              <a:rPr b="1" baseline="-25000" lang="en" sz="1000">
                <a:solidFill>
                  <a:schemeClr val="dk1"/>
                </a:solidFill>
              </a:rPr>
              <a:t>2.5</a:t>
            </a:r>
            <a:r>
              <a:rPr b="1" lang="en" sz="900">
                <a:solidFill>
                  <a:schemeClr val="dk1"/>
                </a:solidFill>
              </a:rPr>
              <a:t>)</a:t>
            </a:r>
            <a:r>
              <a:rPr lang="en" sz="900">
                <a:solidFill>
                  <a:schemeClr val="dk1"/>
                </a:solidFill>
              </a:rPr>
              <a:t> are 2.5 micrometers in diameter or smaller, and can only be seen with an electron microscope. Fine particles are produced from all types of combustion, including motor vehicles, power plants, residential wood burning, forest fires, agricultural burning, and some industrial processes</a:t>
            </a:r>
            <a:endParaRPr sz="900">
              <a:solidFill>
                <a:schemeClr val="dk1"/>
              </a:solidFill>
            </a:endParaRPr>
          </a:p>
          <a:p>
            <a:pPr indent="0" lvl="0" marL="50800" marR="50800" rtl="0">
              <a:lnSpc>
                <a:spcPct val="115000"/>
              </a:lnSpc>
              <a:spcBef>
                <a:spcPts val="0"/>
              </a:spcBef>
              <a:spcAft>
                <a:spcPts val="0"/>
              </a:spcAft>
              <a:buNone/>
            </a:pPr>
            <a:r>
              <a:rPr lang="en" sz="900">
                <a:solidFill>
                  <a:schemeClr val="dk1"/>
                </a:solidFill>
              </a:rPr>
              <a:t> </a:t>
            </a:r>
            <a:r>
              <a:rPr b="1" lang="en" sz="900" u="sng">
                <a:solidFill>
                  <a:schemeClr val="hlink"/>
                </a:solidFill>
                <a:hlinkClick r:id="rId2"/>
              </a:rPr>
              <a:t>Help reduce particle pollution</a:t>
            </a:r>
            <a:endParaRPr b="1" sz="900" u="sng">
              <a:solidFill>
                <a:schemeClr val="hlink"/>
              </a:solidFill>
              <a:hlinkClick r:id="rId3"/>
            </a:endParaRPr>
          </a:p>
          <a:p>
            <a:pPr indent="0" lvl="0" marL="0" rtl="0">
              <a:lnSpc>
                <a:spcPct val="115000"/>
              </a:lnSpc>
              <a:spcBef>
                <a:spcPts val="0"/>
              </a:spcBef>
              <a:spcAft>
                <a:spcPts val="0"/>
              </a:spcAft>
              <a:buNone/>
            </a:pPr>
            <a:r>
              <a:rPr lang="en" sz="900">
                <a:solidFill>
                  <a:schemeClr val="dk1"/>
                </a:solidFill>
              </a:rPr>
              <a:t>Particle pollution, also called particulate matter or PM, is a mixture of solids and liquid droplets floating in the air. Some particles are released directly from a specific source, while others form in complicated chemical reactions in the atmosphere.</a:t>
            </a:r>
            <a:endParaRPr sz="900">
              <a:solidFill>
                <a:schemeClr val="dk1"/>
              </a:solidFill>
            </a:endParaRPr>
          </a:p>
          <a:p>
            <a:pPr indent="0" lvl="0" marL="0" rtl="0">
              <a:lnSpc>
                <a:spcPct val="115000"/>
              </a:lnSpc>
              <a:spcBef>
                <a:spcPts val="0"/>
              </a:spcBef>
              <a:spcAft>
                <a:spcPts val="0"/>
              </a:spcAft>
              <a:buNone/>
            </a:pPr>
            <a:r>
              <a:t/>
            </a:r>
            <a:endParaRPr sz="1400">
              <a:solidFill>
                <a:srgbClr val="02020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nSpc>
                <a:spcPct val="115000"/>
              </a:lnSpc>
              <a:spcBef>
                <a:spcPts val="0"/>
              </a:spcBef>
              <a:spcAft>
                <a:spcPts val="0"/>
              </a:spcAft>
              <a:buClr>
                <a:schemeClr val="dk1"/>
              </a:buClr>
              <a:buSzPts val="900"/>
              <a:buChar char="●"/>
            </a:pPr>
            <a:r>
              <a:rPr b="1" lang="en" sz="900">
                <a:solidFill>
                  <a:schemeClr val="dk1"/>
                </a:solidFill>
              </a:rPr>
              <a:t>Fine particles (PM</a:t>
            </a:r>
            <a:r>
              <a:rPr b="1" baseline="-25000" lang="en" sz="1000">
                <a:solidFill>
                  <a:schemeClr val="dk1"/>
                </a:solidFill>
              </a:rPr>
              <a:t>2.5</a:t>
            </a:r>
            <a:r>
              <a:rPr b="1" lang="en" sz="900">
                <a:solidFill>
                  <a:schemeClr val="dk1"/>
                </a:solidFill>
              </a:rPr>
              <a:t>)</a:t>
            </a:r>
            <a:r>
              <a:rPr lang="en" sz="900">
                <a:solidFill>
                  <a:schemeClr val="dk1"/>
                </a:solidFill>
              </a:rPr>
              <a:t> are 2.5 micrometers in diameter or smaller, and can only be seen with an electron microscope. Fine particles are produced from all types of combustion, including motor vehicles, power plants, residential wood burning, forest fires, agricultural burning, and some industrial processes</a:t>
            </a:r>
            <a:endParaRPr sz="900">
              <a:solidFill>
                <a:schemeClr val="dk1"/>
              </a:solidFill>
            </a:endParaRPr>
          </a:p>
          <a:p>
            <a:pPr indent="0" lvl="0" marL="50800" marR="50800" rtl="0">
              <a:lnSpc>
                <a:spcPct val="115000"/>
              </a:lnSpc>
              <a:spcBef>
                <a:spcPts val="0"/>
              </a:spcBef>
              <a:spcAft>
                <a:spcPts val="0"/>
              </a:spcAft>
              <a:buNone/>
            </a:pPr>
            <a:r>
              <a:rPr lang="en" sz="900">
                <a:solidFill>
                  <a:schemeClr val="dk1"/>
                </a:solidFill>
              </a:rPr>
              <a:t> </a:t>
            </a:r>
            <a:r>
              <a:rPr b="1" lang="en" sz="900" u="sng">
                <a:solidFill>
                  <a:schemeClr val="hlink"/>
                </a:solidFill>
                <a:hlinkClick r:id="rId2"/>
              </a:rPr>
              <a:t>Help reduce particle pollution</a:t>
            </a:r>
            <a:endParaRPr b="1" sz="900" u="sng">
              <a:solidFill>
                <a:schemeClr val="hlink"/>
              </a:solidFill>
              <a:hlinkClick r:id="rId3"/>
            </a:endParaRPr>
          </a:p>
          <a:p>
            <a:pPr indent="0" lvl="0" marL="0" rtl="0">
              <a:lnSpc>
                <a:spcPct val="115000"/>
              </a:lnSpc>
              <a:spcBef>
                <a:spcPts val="0"/>
              </a:spcBef>
              <a:spcAft>
                <a:spcPts val="0"/>
              </a:spcAft>
              <a:buNone/>
            </a:pPr>
            <a:r>
              <a:rPr lang="en" sz="900">
                <a:solidFill>
                  <a:schemeClr val="dk1"/>
                </a:solidFill>
              </a:rPr>
              <a:t>Particle pollution, also called particulate matter or PM, is a mixture of solids and liquid droplets floating in the air. Some particles are released directly from a specific source, while others form in complicated chemical reactions in the atmosphere.</a:t>
            </a:r>
            <a:endParaRPr sz="900">
              <a:solidFill>
                <a:schemeClr val="dk1"/>
              </a:solidFill>
            </a:endParaRPr>
          </a:p>
          <a:p>
            <a:pPr indent="0" lvl="0" marL="0" rtl="0">
              <a:lnSpc>
                <a:spcPct val="115000"/>
              </a:lnSpc>
              <a:spcBef>
                <a:spcPts val="0"/>
              </a:spcBef>
              <a:spcAft>
                <a:spcPts val="0"/>
              </a:spcAft>
              <a:buNone/>
            </a:pPr>
            <a:r>
              <a:t/>
            </a:r>
            <a:endParaRPr sz="1400">
              <a:solidFill>
                <a:srgbClr val="020202"/>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source: </a:t>
            </a:r>
            <a:r>
              <a:rPr lang="en" sz="1800">
                <a:solidFill>
                  <a:schemeClr val="dk1"/>
                </a:solidFill>
                <a:highlight>
                  <a:srgbClr val="FFFF00"/>
                </a:highlight>
                <a:latin typeface="Open Sans"/>
                <a:ea typeface="Open Sans"/>
                <a:cs typeface="Open Sans"/>
                <a:sym typeface="Open Sans"/>
              </a:rPr>
              <a:t>EPA</a:t>
            </a:r>
            <a:endParaRPr sz="1800">
              <a:solidFill>
                <a:schemeClr val="dk1"/>
              </a:solidFill>
              <a:highlight>
                <a:srgbClr val="FFFF00"/>
              </a:highlight>
              <a:latin typeface="Open Sans"/>
              <a:ea typeface="Open Sans"/>
              <a:cs typeface="Open Sans"/>
              <a:sym typeface="Open Sans"/>
            </a:endParaRPr>
          </a:p>
          <a:p>
            <a:pPr indent="0" lvl="0" marL="0" rtl="0">
              <a:lnSpc>
                <a:spcPct val="115000"/>
              </a:lnSpc>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nSpc>
                <a:spcPct val="115000"/>
              </a:lnSpc>
              <a:spcBef>
                <a:spcPts val="1600"/>
              </a:spcBef>
              <a:spcAft>
                <a:spcPts val="0"/>
              </a:spcAft>
              <a:buClr>
                <a:schemeClr val="dk1"/>
              </a:buClr>
              <a:buSzPts val="1100"/>
              <a:buFont typeface="Arial"/>
              <a:buNone/>
            </a:pPr>
            <a:r>
              <a:rPr lang="en" sz="1800">
                <a:solidFill>
                  <a:srgbClr val="020202"/>
                </a:solidFill>
                <a:highlight>
                  <a:srgbClr val="FFFF00"/>
                </a:highlight>
                <a:latin typeface="Open Sans"/>
                <a:ea typeface="Open Sans"/>
                <a:cs typeface="Open Sans"/>
                <a:sym typeface="Open Sans"/>
              </a:rPr>
              <a:t>AirNow API:</a:t>
            </a:r>
            <a:r>
              <a:rPr lang="en" sz="1800">
                <a:solidFill>
                  <a:schemeClr val="dk1"/>
                </a:solidFill>
                <a:latin typeface="Open Sans"/>
                <a:ea typeface="Open Sans"/>
                <a:cs typeface="Open Sans"/>
                <a:sym typeface="Open Sans"/>
              </a:rPr>
              <a:t> Index data for the United States.</a:t>
            </a:r>
            <a:endParaRPr sz="1800">
              <a:solidFill>
                <a:schemeClr val="dk1"/>
              </a:solidFill>
              <a:latin typeface="Open Sans"/>
              <a:ea typeface="Open Sans"/>
              <a:cs typeface="Open Sans"/>
              <a:sym typeface="Open Sans"/>
            </a:endParaRPr>
          </a:p>
          <a:p>
            <a:pPr indent="0" lvl="0" marL="0" rtl="0">
              <a:lnSpc>
                <a:spcPct val="115000"/>
              </a:lnSpc>
              <a:spcBef>
                <a:spcPts val="160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Query by </a:t>
            </a:r>
            <a:r>
              <a:rPr lang="en" sz="1800" u="sng">
                <a:solidFill>
                  <a:schemeClr val="dk1"/>
                </a:solidFill>
                <a:latin typeface="Open Sans"/>
                <a:ea typeface="Open Sans"/>
                <a:cs typeface="Open Sans"/>
                <a:sym typeface="Open Sans"/>
              </a:rPr>
              <a:t>zip codes</a:t>
            </a:r>
            <a:r>
              <a:rPr lang="en" sz="1800">
                <a:solidFill>
                  <a:schemeClr val="dk1"/>
                </a:solidFill>
                <a:latin typeface="Open Sans"/>
                <a:ea typeface="Open Sans"/>
                <a:cs typeface="Open Sans"/>
                <a:sym typeface="Open Sans"/>
              </a:rPr>
              <a:t> and </a:t>
            </a:r>
            <a:r>
              <a:rPr lang="en" sz="1800" u="sng">
                <a:solidFill>
                  <a:schemeClr val="dk1"/>
                </a:solidFill>
                <a:latin typeface="Open Sans"/>
                <a:ea typeface="Open Sans"/>
                <a:cs typeface="Open Sans"/>
                <a:sym typeface="Open Sans"/>
              </a:rPr>
              <a:t>date</a:t>
            </a:r>
            <a:r>
              <a:rPr lang="en" sz="1800">
                <a:solidFill>
                  <a:schemeClr val="dk1"/>
                </a:solidFill>
                <a:latin typeface="Open Sans"/>
                <a:ea typeface="Open Sans"/>
                <a:cs typeface="Open Sans"/>
                <a:sym typeface="Open Sans"/>
              </a:rPr>
              <a:t>.  </a:t>
            </a:r>
            <a:endParaRPr sz="1800">
              <a:solidFill>
                <a:schemeClr val="dk1"/>
              </a:solidFill>
              <a:latin typeface="Open Sans"/>
              <a:ea typeface="Open Sans"/>
              <a:cs typeface="Open Sans"/>
              <a:sym typeface="Open Sans"/>
            </a:endParaRPr>
          </a:p>
          <a:p>
            <a:pPr indent="0" lvl="0" marL="0" rtl="0">
              <a:lnSpc>
                <a:spcPct val="115000"/>
              </a:lnSpc>
              <a:spcBef>
                <a:spcPts val="1600"/>
              </a:spcBef>
              <a:spcAft>
                <a:spcPts val="0"/>
              </a:spcAft>
              <a:buNone/>
            </a:pPr>
            <a:r>
              <a:rPr lang="en" sz="1800">
                <a:solidFill>
                  <a:schemeClr val="dk1"/>
                </a:solidFill>
                <a:latin typeface="Open Sans"/>
                <a:ea typeface="Open Sans"/>
                <a:cs typeface="Open Sans"/>
                <a:sym typeface="Open Sans"/>
              </a:rPr>
              <a:t>Provides air quality data based on </a:t>
            </a:r>
            <a:r>
              <a:rPr lang="en" sz="1800" u="sng">
                <a:solidFill>
                  <a:schemeClr val="dk1"/>
                </a:solidFill>
                <a:latin typeface="Open Sans"/>
                <a:ea typeface="Open Sans"/>
                <a:cs typeface="Open Sans"/>
                <a:sym typeface="Open Sans"/>
              </a:rPr>
              <a:t>Date</a:t>
            </a:r>
            <a:r>
              <a:rPr lang="en" sz="1800">
                <a:solidFill>
                  <a:schemeClr val="dk1"/>
                </a:solidFill>
                <a:latin typeface="Open Sans"/>
                <a:ea typeface="Open Sans"/>
                <a:cs typeface="Open Sans"/>
                <a:sym typeface="Open Sans"/>
              </a:rPr>
              <a:t>, </a:t>
            </a:r>
            <a:r>
              <a:rPr lang="en" sz="1800" u="sng">
                <a:solidFill>
                  <a:schemeClr val="dk1"/>
                </a:solidFill>
                <a:latin typeface="Open Sans"/>
                <a:ea typeface="Open Sans"/>
                <a:cs typeface="Open Sans"/>
                <a:sym typeface="Open Sans"/>
              </a:rPr>
              <a:t>City</a:t>
            </a:r>
            <a:r>
              <a:rPr lang="en" sz="1800">
                <a:solidFill>
                  <a:schemeClr val="dk1"/>
                </a:solidFill>
                <a:latin typeface="Open Sans"/>
                <a:ea typeface="Open Sans"/>
                <a:cs typeface="Open Sans"/>
                <a:sym typeface="Open Sans"/>
              </a:rPr>
              <a:t>, </a:t>
            </a:r>
            <a:r>
              <a:rPr lang="en" sz="1800" u="sng">
                <a:solidFill>
                  <a:schemeClr val="dk1"/>
                </a:solidFill>
                <a:latin typeface="Open Sans"/>
                <a:ea typeface="Open Sans"/>
                <a:cs typeface="Open Sans"/>
                <a:sym typeface="Open Sans"/>
              </a:rPr>
              <a:t>State</a:t>
            </a:r>
            <a:r>
              <a:rPr lang="en" sz="1800">
                <a:solidFill>
                  <a:schemeClr val="dk1"/>
                </a:solidFill>
                <a:latin typeface="Open Sans"/>
                <a:ea typeface="Open Sans"/>
                <a:cs typeface="Open Sans"/>
                <a:sym typeface="Open Sans"/>
              </a:rPr>
              <a:t>, </a:t>
            </a:r>
            <a:r>
              <a:rPr lang="en" sz="1800" u="sng">
                <a:solidFill>
                  <a:schemeClr val="dk1"/>
                </a:solidFill>
                <a:latin typeface="Open Sans"/>
                <a:ea typeface="Open Sans"/>
                <a:cs typeface="Open Sans"/>
                <a:sym typeface="Open Sans"/>
              </a:rPr>
              <a:t>Longitude</a:t>
            </a:r>
            <a:r>
              <a:rPr lang="en" sz="1800">
                <a:solidFill>
                  <a:schemeClr val="dk1"/>
                </a:solidFill>
                <a:latin typeface="Open Sans"/>
                <a:ea typeface="Open Sans"/>
                <a:cs typeface="Open Sans"/>
                <a:sym typeface="Open Sans"/>
              </a:rPr>
              <a:t>, </a:t>
            </a:r>
            <a:r>
              <a:rPr lang="en" sz="1800" u="sng">
                <a:solidFill>
                  <a:schemeClr val="dk1"/>
                </a:solidFill>
                <a:latin typeface="Open Sans"/>
                <a:ea typeface="Open Sans"/>
                <a:cs typeface="Open Sans"/>
                <a:sym typeface="Open Sans"/>
              </a:rPr>
              <a:t>Latitude</a:t>
            </a:r>
            <a:r>
              <a:rPr lang="en" sz="1800">
                <a:solidFill>
                  <a:schemeClr val="dk1"/>
                </a:solidFill>
                <a:latin typeface="Open Sans"/>
                <a:ea typeface="Open Sans"/>
                <a:cs typeface="Open Sans"/>
                <a:sym typeface="Open Sans"/>
              </a:rPr>
              <a:t>, </a:t>
            </a:r>
            <a:r>
              <a:rPr lang="en" sz="1800" u="sng">
                <a:solidFill>
                  <a:schemeClr val="dk1"/>
                </a:solidFill>
                <a:latin typeface="Open Sans"/>
                <a:ea typeface="Open Sans"/>
                <a:cs typeface="Open Sans"/>
                <a:sym typeface="Open Sans"/>
              </a:rPr>
              <a:t>AQI</a:t>
            </a:r>
            <a:r>
              <a:rPr lang="en" sz="1800">
                <a:solidFill>
                  <a:schemeClr val="dk1"/>
                </a:solidFill>
                <a:latin typeface="Open Sans"/>
                <a:ea typeface="Open Sans"/>
                <a:cs typeface="Open Sans"/>
                <a:sym typeface="Open Sans"/>
              </a:rPr>
              <a:t>, </a:t>
            </a:r>
            <a:r>
              <a:rPr lang="en" sz="1800" u="sng">
                <a:solidFill>
                  <a:schemeClr val="dk1"/>
                </a:solidFill>
                <a:latin typeface="Open Sans"/>
                <a:ea typeface="Open Sans"/>
                <a:cs typeface="Open Sans"/>
                <a:sym typeface="Open Sans"/>
              </a:rPr>
              <a:t>ParameterName</a:t>
            </a:r>
            <a:r>
              <a:rPr lang="en" sz="1800">
                <a:solidFill>
                  <a:schemeClr val="dk1"/>
                </a:solidFill>
                <a:latin typeface="Open Sans"/>
                <a:ea typeface="Open Sans"/>
                <a:cs typeface="Open Sans"/>
                <a:sym typeface="Open Sans"/>
              </a:rPr>
              <a:t>, </a:t>
            </a:r>
            <a:r>
              <a:rPr lang="en" sz="1800" u="sng">
                <a:solidFill>
                  <a:schemeClr val="dk1"/>
                </a:solidFill>
                <a:latin typeface="Open Sans"/>
                <a:ea typeface="Open Sans"/>
                <a:cs typeface="Open Sans"/>
                <a:sym typeface="Open Sans"/>
              </a:rPr>
              <a:t>Category</a:t>
            </a:r>
            <a:endParaRPr sz="1800" u="sng">
              <a:solidFill>
                <a:schemeClr val="dk1"/>
              </a:solidFill>
              <a:latin typeface="Open Sans"/>
              <a:ea typeface="Open Sans"/>
              <a:cs typeface="Open Sans"/>
              <a:sym typeface="Open Sans"/>
            </a:endParaRPr>
          </a:p>
          <a:p>
            <a:pPr indent="0" lvl="0" marL="0" rtl="0">
              <a:lnSpc>
                <a:spcPct val="115000"/>
              </a:lnSpc>
              <a:spcBef>
                <a:spcPts val="1600"/>
              </a:spcBef>
              <a:spcAft>
                <a:spcPts val="1600"/>
              </a:spcAft>
              <a:buClr>
                <a:schemeClr val="dk1"/>
              </a:buClr>
              <a:buSzPts val="1100"/>
              <a:buFont typeface="Arial"/>
              <a:buNone/>
            </a:pPr>
            <a:r>
              <a:t/>
            </a:r>
            <a:endParaRPr sz="1800" u="sng">
              <a:solidFill>
                <a:schemeClr val="dk1"/>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61" name="Shape 61"/>
        <p:cNvGrpSpPr/>
        <p:nvPr/>
      </p:nvGrpSpPr>
      <p:grpSpPr>
        <a:xfrm>
          <a:off x="0" y="0"/>
          <a:ext cx="0" cy="0"/>
          <a:chOff x="0" y="0"/>
          <a:chExt cx="0" cy="0"/>
        </a:xfrm>
      </p:grpSpPr>
      <p:sp>
        <p:nvSpPr>
          <p:cNvPr id="62" name="Shape 62"/>
          <p:cNvSpPr txBox="1"/>
          <p:nvPr>
            <p:ph type="ctrTitle"/>
          </p:nvPr>
        </p:nvSpPr>
        <p:spPr>
          <a:xfrm>
            <a:off x="1090100" y="1340825"/>
            <a:ext cx="7517700" cy="2044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7200">
                <a:solidFill>
                  <a:srgbClr val="FF0000"/>
                </a:solidFill>
              </a:rPr>
              <a:t>“The Air we Breathe”</a:t>
            </a:r>
            <a:endParaRPr sz="7200">
              <a:solidFill>
                <a:srgbClr val="FF0000"/>
              </a:solidFill>
            </a:endParaRPr>
          </a:p>
          <a:p>
            <a:pPr indent="0" lvl="0" marL="0">
              <a:spcBef>
                <a:spcPts val="0"/>
              </a:spcBef>
              <a:spcAft>
                <a:spcPts val="0"/>
              </a:spcAft>
              <a:buNone/>
            </a:pPr>
            <a:r>
              <a:rPr lang="en">
                <a:solidFill>
                  <a:srgbClr val="FF0000"/>
                </a:solidFill>
              </a:rPr>
              <a:t>An observation of Air Quality in the Bay Area</a:t>
            </a:r>
            <a:endParaRPr>
              <a:solidFill>
                <a:srgbClr val="FF0000"/>
              </a:solidFill>
            </a:endParaRPr>
          </a:p>
        </p:txBody>
      </p:sp>
      <p:sp>
        <p:nvSpPr>
          <p:cNvPr id="63" name="Shape 63"/>
          <p:cNvSpPr txBox="1"/>
          <p:nvPr/>
        </p:nvSpPr>
        <p:spPr>
          <a:xfrm>
            <a:off x="2832725" y="3890825"/>
            <a:ext cx="3813000" cy="41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Economica"/>
                <a:ea typeface="Economica"/>
                <a:cs typeface="Economica"/>
                <a:sym typeface="Economica"/>
              </a:rPr>
              <a:t>Hadrien Picq, Vaishali Rao, Kim Tung</a:t>
            </a:r>
            <a:endParaRPr sz="2400">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662938" y="43438"/>
            <a:ext cx="7818125" cy="5056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0" y="0"/>
            <a:ext cx="9144000" cy="2724900"/>
          </a:xfrm>
          <a:prstGeom prst="rect">
            <a:avLst/>
          </a:prstGeom>
          <a:noFill/>
          <a:ln>
            <a:noFill/>
          </a:ln>
        </p:spPr>
      </p:pic>
      <p:pic>
        <p:nvPicPr>
          <p:cNvPr id="124" name="Shape 124"/>
          <p:cNvPicPr preferRelativeResize="0"/>
          <p:nvPr/>
        </p:nvPicPr>
        <p:blipFill>
          <a:blip r:embed="rId4">
            <a:alphaModFix/>
          </a:blip>
          <a:stretch>
            <a:fillRect/>
          </a:stretch>
        </p:blipFill>
        <p:spPr>
          <a:xfrm>
            <a:off x="0" y="2849625"/>
            <a:ext cx="9203424" cy="229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1003825" y="77725"/>
            <a:ext cx="7136350" cy="491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
              <a:t>Case Study: 2017 East Bay Fires (Oct 9-15) </a:t>
            </a:r>
            <a:endParaRPr/>
          </a:p>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714375" y="0"/>
            <a:ext cx="771525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714375" y="0"/>
            <a:ext cx="771525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714375" y="0"/>
            <a:ext cx="771525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946875" y="0"/>
            <a:ext cx="7250247"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341963" y="0"/>
            <a:ext cx="8460073"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63" name="Shape 163"/>
        <p:cNvGrpSpPr/>
        <p:nvPr/>
      </p:nvGrpSpPr>
      <p:grpSpPr>
        <a:xfrm>
          <a:off x="0" y="0"/>
          <a:ext cx="0" cy="0"/>
          <a:chOff x="0" y="0"/>
          <a:chExt cx="0" cy="0"/>
        </a:xfrm>
      </p:grpSpPr>
      <p:pic>
        <p:nvPicPr>
          <p:cNvPr id="164" name="Shape 164"/>
          <p:cNvPicPr preferRelativeResize="0"/>
          <p:nvPr/>
        </p:nvPicPr>
        <p:blipFill>
          <a:blip r:embed="rId3">
            <a:alphaModFix/>
          </a:blip>
          <a:stretch>
            <a:fillRect/>
          </a:stretch>
        </p:blipFill>
        <p:spPr>
          <a:xfrm>
            <a:off x="341963" y="0"/>
            <a:ext cx="8460073"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t>Sonoma Fire. Oct 9 - 15, 2017</a:t>
            </a:r>
            <a:endParaRPr b="1"/>
          </a:p>
        </p:txBody>
      </p:sp>
      <p:sp>
        <p:nvSpPr>
          <p:cNvPr id="69" name="Shape 69"/>
          <p:cNvSpPr txBox="1"/>
          <p:nvPr>
            <p:ph idx="1" type="body"/>
          </p:nvPr>
        </p:nvSpPr>
        <p:spPr>
          <a:xfrm>
            <a:off x="4811650" y="1320475"/>
            <a:ext cx="40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b="1"/>
          </a:p>
        </p:txBody>
      </p:sp>
      <p:pic>
        <p:nvPicPr>
          <p:cNvPr id="70" name="Shape 70"/>
          <p:cNvPicPr preferRelativeResize="0"/>
          <p:nvPr/>
        </p:nvPicPr>
        <p:blipFill>
          <a:blip r:embed="rId3">
            <a:alphaModFix/>
          </a:blip>
          <a:stretch>
            <a:fillRect/>
          </a:stretch>
        </p:blipFill>
        <p:spPr>
          <a:xfrm>
            <a:off x="428625" y="1187625"/>
            <a:ext cx="4111524" cy="3527250"/>
          </a:xfrm>
          <a:prstGeom prst="rect">
            <a:avLst/>
          </a:prstGeom>
          <a:noFill/>
          <a:ln>
            <a:noFill/>
          </a:ln>
        </p:spPr>
      </p:pic>
      <p:pic>
        <p:nvPicPr>
          <p:cNvPr id="71" name="Shape 71"/>
          <p:cNvPicPr preferRelativeResize="0"/>
          <p:nvPr/>
        </p:nvPicPr>
        <p:blipFill>
          <a:blip r:embed="rId4">
            <a:alphaModFix/>
          </a:blip>
          <a:stretch>
            <a:fillRect/>
          </a:stretch>
        </p:blipFill>
        <p:spPr>
          <a:xfrm>
            <a:off x="4748825" y="1187625"/>
            <a:ext cx="4020600" cy="3527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68"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0" y="1070888"/>
            <a:ext cx="9143999" cy="300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6000">
                <a:solidFill>
                  <a:srgbClr val="CC4125"/>
                </a:solidFill>
              </a:rPr>
              <a:t>Conclusion</a:t>
            </a:r>
            <a:endParaRPr sz="6000">
              <a:solidFill>
                <a:srgbClr val="CC412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b="1" lang="en"/>
              <a:t>Sonoma Fire. Oct 9 - 15, 2017</a:t>
            </a:r>
            <a:endParaRPr/>
          </a:p>
        </p:txBody>
      </p:sp>
      <p:sp>
        <p:nvSpPr>
          <p:cNvPr id="77" name="Shape 7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78" name="Shape 7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9" name="Shape 79"/>
          <p:cNvPicPr preferRelativeResize="0"/>
          <p:nvPr/>
        </p:nvPicPr>
        <p:blipFill>
          <a:blip r:embed="rId3">
            <a:alphaModFix/>
          </a:blip>
          <a:stretch>
            <a:fillRect/>
          </a:stretch>
        </p:blipFill>
        <p:spPr>
          <a:xfrm>
            <a:off x="311700" y="1225225"/>
            <a:ext cx="4430824" cy="3354000"/>
          </a:xfrm>
          <a:prstGeom prst="rect">
            <a:avLst/>
          </a:prstGeom>
          <a:noFill/>
          <a:ln>
            <a:noFill/>
          </a:ln>
        </p:spPr>
      </p:pic>
      <p:pic>
        <p:nvPicPr>
          <p:cNvPr id="80" name="Shape 80"/>
          <p:cNvPicPr preferRelativeResize="0"/>
          <p:nvPr/>
        </p:nvPicPr>
        <p:blipFill>
          <a:blip r:embed="rId4">
            <a:alphaModFix/>
          </a:blip>
          <a:stretch>
            <a:fillRect/>
          </a:stretch>
        </p:blipFill>
        <p:spPr>
          <a:xfrm>
            <a:off x="4832400" y="1225225"/>
            <a:ext cx="4119576" cy="347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84" name="Shape 84"/>
        <p:cNvGrpSpPr/>
        <p:nvPr/>
      </p:nvGrpSpPr>
      <p:grpSpPr>
        <a:xfrm>
          <a:off x="0" y="0"/>
          <a:ext cx="0" cy="0"/>
          <a:chOff x="0" y="0"/>
          <a:chExt cx="0" cy="0"/>
        </a:xfrm>
      </p:grpSpPr>
      <p:sp>
        <p:nvSpPr>
          <p:cNvPr id="85" name="Shape 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lang="en" sz="3600"/>
              <a:t>	How was air quality affected in the San Francisco Bay Area due to the October 2017 Sonoma Fires?</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Air Quality Index</a:t>
            </a:r>
            <a:endParaRPr/>
          </a:p>
        </p:txBody>
      </p:sp>
      <p:sp>
        <p:nvSpPr>
          <p:cNvPr id="91" name="Shape 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2" name="Shape 92"/>
          <p:cNvPicPr preferRelativeResize="0"/>
          <p:nvPr/>
        </p:nvPicPr>
        <p:blipFill>
          <a:blip r:embed="rId3">
            <a:alphaModFix/>
          </a:blip>
          <a:stretch>
            <a:fillRect/>
          </a:stretch>
        </p:blipFill>
        <p:spPr>
          <a:xfrm>
            <a:off x="311700" y="1225225"/>
            <a:ext cx="8520600" cy="3474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1828800" y="252413"/>
            <a:ext cx="5486400" cy="463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2033650" y="667988"/>
            <a:ext cx="5076700" cy="380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spcBef>
                <a:spcPts val="0"/>
              </a:spcBef>
              <a:spcAft>
                <a:spcPts val="0"/>
              </a:spcAft>
              <a:buNone/>
            </a:pPr>
            <a:r>
              <a:rPr lang="en"/>
              <a:t>Annual Trendline in Air Quality, 2016-2017</a:t>
            </a:r>
            <a:endParaRPr/>
          </a:p>
          <a:p>
            <a:pPr indent="0" lvl="0" marL="0" rt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4655775" y="1068700"/>
            <a:ext cx="3999675" cy="3413375"/>
          </a:xfrm>
          <a:prstGeom prst="rect">
            <a:avLst/>
          </a:prstGeom>
          <a:noFill/>
          <a:ln>
            <a:noFill/>
          </a:ln>
        </p:spPr>
      </p:pic>
      <p:pic>
        <p:nvPicPr>
          <p:cNvPr id="113" name="Shape 113"/>
          <p:cNvPicPr preferRelativeResize="0"/>
          <p:nvPr/>
        </p:nvPicPr>
        <p:blipFill>
          <a:blip r:embed="rId4">
            <a:alphaModFix/>
          </a:blip>
          <a:stretch>
            <a:fillRect/>
          </a:stretch>
        </p:blipFill>
        <p:spPr>
          <a:xfrm>
            <a:off x="369777" y="1068710"/>
            <a:ext cx="3999675" cy="34133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