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c1bcb8d0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c1bcb8d0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c1bcb8d0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c1bcb8d0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e80d33b2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e80d33b2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e80d33b2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e80d33b2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e80d33b2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e80d33b2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7ea88485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7ea88485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ee2f9e3b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ee2f9e3b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ee2f9e3b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ee2f9e3b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ee2f9e3b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ee2f9e3b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eef54d5e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eef54d5e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c1bcb8d0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c1bcb8d0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c5895708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c5895708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c1bcb8d0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c1bcb8d0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c1bcb8d0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c1bcb8d0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c1bcb8d0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c1bcb8d0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c1bcb8d0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c1bcb8d0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c1bcb8d0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c1bcb8d0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c1bcb8d0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c1bcb8d0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c1bcb8d0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c1bcb8d0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arxiv.org/abs/1804.0271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openai.com/blog/learning-dexterity/" TargetMode="External"/><Relationship Id="rId4" Type="http://schemas.openxmlformats.org/officeDocument/2006/relationships/hyperlink" Target="https://blog.openai.com/openai-fiv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openai.com/blog/solving-rubiks-cube/" TargetMode="External"/><Relationship Id="rId4" Type="http://schemas.openxmlformats.org/officeDocument/2006/relationships/hyperlink" Target="https://openai.com/blog/openai-five" TargetMode="External"/><Relationship Id="rId5" Type="http://schemas.openxmlformats.org/officeDocument/2006/relationships/hyperlink" Target="http://mujoco.org/" TargetMode="External"/><Relationship Id="rId6" Type="http://schemas.openxmlformats.org/officeDocument/2006/relationships/hyperlink" Target="https://en.wikipedia.org/wiki/Optimal_solutions_for_Rubik%27s_Cube#Kociemba's_algorithm" TargetMode="External"/><Relationship Id="rId7" Type="http://schemas.openxmlformats.org/officeDocument/2006/relationships/hyperlink" Target="https://arxiv.org/abs/1703.06907" TargetMode="External"/><Relationship Id="rId8" Type="http://schemas.openxmlformats.org/officeDocument/2006/relationships/hyperlink" Target="https://arxiv.org/abs/1710.06537"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i.org/10.1101/2020.08.11.24680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rxiv.org/pdf/2103.08125.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963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L</a:t>
            </a:r>
            <a:r>
              <a:rPr lang="en"/>
              <a:t>iterature Review of Human Walking K</a:t>
            </a:r>
            <a:r>
              <a:rPr lang="en"/>
              <a:t>inematics</a:t>
            </a:r>
            <a:r>
              <a:rPr lang="en"/>
              <a:t> with Deep Learning and Reinforcement Learning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47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15" name="Google Shape;115;p22"/>
          <p:cNvSpPr txBox="1"/>
          <p:nvPr>
            <p:ph idx="1" type="body"/>
          </p:nvPr>
        </p:nvSpPr>
        <p:spPr>
          <a:xfrm>
            <a:off x="311700" y="1041250"/>
            <a:ext cx="8520600" cy="352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Tangential ground reaction force and Vertical ground reaction force.</a:t>
            </a:r>
            <a:endParaRPr/>
          </a:p>
          <a:p>
            <a:pPr indent="0" lvl="0" marL="0" rtl="0" algn="l">
              <a:spcBef>
                <a:spcPts val="1200"/>
              </a:spcBef>
              <a:spcAft>
                <a:spcPts val="1200"/>
              </a:spcAft>
              <a:buNone/>
            </a:pPr>
            <a:r>
              <a:rPr lang="en"/>
              <a:t> </a:t>
            </a:r>
            <a:endParaRPr/>
          </a:p>
        </p:txBody>
      </p:sp>
      <p:pic>
        <p:nvPicPr>
          <p:cNvPr id="116" name="Google Shape;116;p22"/>
          <p:cNvPicPr preferRelativeResize="0"/>
          <p:nvPr/>
        </p:nvPicPr>
        <p:blipFill>
          <a:blip r:embed="rId3">
            <a:alphaModFix/>
          </a:blip>
          <a:stretch>
            <a:fillRect/>
          </a:stretch>
        </p:blipFill>
        <p:spPr>
          <a:xfrm>
            <a:off x="390525" y="1482850"/>
            <a:ext cx="4181475" cy="3114675"/>
          </a:xfrm>
          <a:prstGeom prst="rect">
            <a:avLst/>
          </a:prstGeom>
          <a:noFill/>
          <a:ln>
            <a:noFill/>
          </a:ln>
        </p:spPr>
      </p:pic>
      <p:pic>
        <p:nvPicPr>
          <p:cNvPr id="117" name="Google Shape;117;p22"/>
          <p:cNvPicPr preferRelativeResize="0"/>
          <p:nvPr/>
        </p:nvPicPr>
        <p:blipFill>
          <a:blip r:embed="rId4">
            <a:alphaModFix/>
          </a:blip>
          <a:stretch>
            <a:fillRect/>
          </a:stretch>
        </p:blipFill>
        <p:spPr>
          <a:xfrm>
            <a:off x="4572000" y="1425700"/>
            <a:ext cx="4381500" cy="3171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Future direction</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How well can we model a walking gait generated by a person with disability?</a:t>
            </a:r>
            <a:endParaRPr>
              <a:solidFill>
                <a:schemeClr val="dk1"/>
              </a:solidFill>
            </a:endParaRPr>
          </a:p>
          <a:p>
            <a:pPr indent="0" lvl="0" marL="0" rtl="0" algn="l">
              <a:spcBef>
                <a:spcPts val="1200"/>
              </a:spcBef>
              <a:spcAft>
                <a:spcPts val="1200"/>
              </a:spcAft>
              <a:buNone/>
            </a:pPr>
            <a:r>
              <a:rPr lang="en">
                <a:solidFill>
                  <a:schemeClr val="dk1"/>
                </a:solidFill>
              </a:rPr>
              <a:t>Learn interesting assistive strategies for an exoskeleton such as assistive walking to reduce metabolic cost of walking or to assist recovery when there is an external perturbation such a strips or slips?</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119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‘DeepMimic: Example Guided Deep Reinforcement Learning of physics based character skills’</a:t>
            </a:r>
            <a:r>
              <a:rPr lang="en"/>
              <a:t> by </a:t>
            </a:r>
            <a:r>
              <a:rPr lang="en" sz="2000"/>
              <a:t>XUE BIN PENG, PIETER ABBEEL, SERGEY LEVINE, MICHIEL VAN DE PANNE</a:t>
            </a:r>
            <a:endParaRPr sz="2000"/>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29" name="Google Shape;129;p24"/>
          <p:cNvSpPr txBox="1"/>
          <p:nvPr>
            <p:ph idx="1" type="body"/>
          </p:nvPr>
        </p:nvSpPr>
        <p:spPr>
          <a:xfrm>
            <a:off x="311700" y="1790975"/>
            <a:ext cx="8520600" cy="27780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lang="en" u="sng">
                <a:solidFill>
                  <a:schemeClr val="hlink"/>
                </a:solidFill>
                <a:hlinkClick r:id="rId3"/>
              </a:rPr>
              <a:t>https://arxiv.org/abs/1804.02717</a:t>
            </a:r>
            <a:r>
              <a:rPr lang="en"/>
              <a:t> </a:t>
            </a:r>
            <a:endParaRPr/>
          </a:p>
          <a:p>
            <a:pPr indent="-342900" lvl="0" marL="457200" rtl="0" algn="l">
              <a:spcBef>
                <a:spcPts val="1200"/>
              </a:spcBef>
              <a:spcAft>
                <a:spcPts val="0"/>
              </a:spcAft>
              <a:buSzPts val="1800"/>
              <a:buChar char="-"/>
            </a:pPr>
            <a:r>
              <a:rPr lang="en"/>
              <a:t>C</a:t>
            </a:r>
            <a:r>
              <a:rPr lang="en"/>
              <a:t>haracter animation is to combine data-driven specification of behavior with a system that can execute a similar behavior in a physical simulation, thus enabling realistic responses to perturbations and environmental variation.</a:t>
            </a:r>
            <a:endParaRPr/>
          </a:p>
          <a:p>
            <a:pPr indent="-342900" lvl="0" marL="457200" rtl="0" algn="l">
              <a:spcBef>
                <a:spcPts val="0"/>
              </a:spcBef>
              <a:spcAft>
                <a:spcPts val="0"/>
              </a:spcAft>
              <a:buSzPts val="1800"/>
              <a:buChar char="-"/>
            </a:pPr>
            <a:r>
              <a:rPr lang="en"/>
              <a:t> Their method handles keyframed motions, highly-dynamic actions such as motion-captured flips and spins, and retargeted motions. By combining a motion-imitation objective with a task objective, they can train characters that react intelligently in interactive settings.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S</a:t>
            </a:r>
            <a:r>
              <a:rPr lang="en"/>
              <a:t>ystem receives as input a character model, a corresponding set of kinematic reference motions, and a task defined by a reward function.</a:t>
            </a:r>
            <a:endParaRPr/>
          </a:p>
          <a:p>
            <a:pPr indent="-334327" lvl="0" marL="457200" rtl="0" algn="l">
              <a:spcBef>
                <a:spcPts val="0"/>
              </a:spcBef>
              <a:spcAft>
                <a:spcPts val="0"/>
              </a:spcAft>
              <a:buSzPct val="100000"/>
              <a:buChar char="-"/>
            </a:pPr>
            <a:r>
              <a:rPr lang="en"/>
              <a:t>Each reference motion is represented as a sequence of target poses.</a:t>
            </a:r>
            <a:endParaRPr/>
          </a:p>
          <a:p>
            <a:pPr indent="-334327" lvl="0" marL="457200" rtl="0" algn="l">
              <a:spcBef>
                <a:spcPts val="0"/>
              </a:spcBef>
              <a:spcAft>
                <a:spcPts val="0"/>
              </a:spcAft>
              <a:buSzPct val="100000"/>
              <a:buChar char="-"/>
            </a:pPr>
            <a:r>
              <a:rPr lang="en"/>
              <a:t>A control policy maps the state of the character, a task-specific goal to an action at, which is then used to compute torques to be applied to each of the character’s joints.</a:t>
            </a:r>
            <a:endParaRPr/>
          </a:p>
          <a:p>
            <a:pPr indent="-334327" lvl="0" marL="457200" rtl="0" algn="l">
              <a:spcBef>
                <a:spcPts val="0"/>
              </a:spcBef>
              <a:spcAft>
                <a:spcPts val="0"/>
              </a:spcAft>
              <a:buSzPct val="100000"/>
              <a:buChar char="-"/>
            </a:pPr>
            <a:r>
              <a:rPr lang="en"/>
              <a:t>Each action specifies target angles for proportional-derivative (PD) controllers that then produce the final torques applied at the joints.</a:t>
            </a:r>
            <a:endParaRPr/>
          </a:p>
          <a:p>
            <a:pPr indent="-334327" lvl="0" marL="457200" rtl="0" algn="l">
              <a:spcBef>
                <a:spcPts val="0"/>
              </a:spcBef>
              <a:spcAft>
                <a:spcPts val="0"/>
              </a:spcAft>
              <a:buSzPct val="100000"/>
              <a:buChar char="-"/>
            </a:pPr>
            <a:r>
              <a:rPr lang="en"/>
              <a:t>The reference motions are used to define an imitation reward and the goal defines a task-specific reward.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final result of our system is a policy that enables a simulated character to imitate the behaviours from the reference motions while also fulfilling the specified task objectives.</a:t>
            </a:r>
            <a:endParaRPr/>
          </a:p>
          <a:p>
            <a:pPr indent="-342900" lvl="0" marL="457200" rtl="0" algn="l">
              <a:spcBef>
                <a:spcPts val="0"/>
              </a:spcBef>
              <a:spcAft>
                <a:spcPts val="0"/>
              </a:spcAft>
              <a:buSzPts val="1800"/>
              <a:buChar char="-"/>
            </a:pPr>
            <a:r>
              <a:rPr lang="en"/>
              <a:t>The policies are modeled using neural networks and trained using the proximal policy optimization algorithm.</a:t>
            </a:r>
            <a:endParaRPr/>
          </a:p>
          <a:p>
            <a:pPr indent="-342900" lvl="0" marL="457200" rtl="0" algn="l">
              <a:spcBef>
                <a:spcPts val="0"/>
              </a:spcBef>
              <a:spcAft>
                <a:spcPts val="0"/>
              </a:spcAft>
              <a:buSzPts val="1800"/>
              <a:buChar char="-"/>
            </a:pPr>
            <a:r>
              <a:rPr lang="en"/>
              <a:t>Their approach is to understand the learned control strategies and compare them to the equivalent human strategies.</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0000"/>
              </a:lnSpc>
              <a:spcBef>
                <a:spcPts val="0"/>
              </a:spcBef>
              <a:spcAft>
                <a:spcPts val="0"/>
              </a:spcAft>
              <a:buClr>
                <a:schemeClr val="dk1"/>
              </a:buClr>
              <a:buSzPct val="47826"/>
              <a:buFont typeface="Arial"/>
              <a:buNone/>
            </a:pPr>
            <a:r>
              <a:rPr b="1" lang="en" sz="2300">
                <a:highlight>
                  <a:srgbClr val="FFFFFF"/>
                </a:highlight>
              </a:rPr>
              <a:t>3. Learning Dexterity</a:t>
            </a:r>
            <a:endParaRPr b="1" sz="2300">
              <a:highlight>
                <a:srgbClr val="FFFFFF"/>
              </a:highlight>
            </a:endParaRPr>
          </a:p>
          <a:p>
            <a:pPr indent="0" lvl="0" marL="0" rtl="0" algn="l">
              <a:spcBef>
                <a:spcPts val="600"/>
              </a:spcBef>
              <a:spcAft>
                <a:spcPts val="0"/>
              </a:spcAft>
              <a:buNone/>
            </a:pPr>
            <a:r>
              <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https://openai.com/blog/learning-dexterity/</a:t>
            </a:r>
            <a:r>
              <a:rPr lang="en"/>
              <a:t> </a:t>
            </a:r>
            <a:endParaRPr/>
          </a:p>
          <a:p>
            <a:pPr indent="-342900" lvl="0" marL="457200" rtl="0" algn="l">
              <a:spcBef>
                <a:spcPts val="1200"/>
              </a:spcBef>
              <a:spcAft>
                <a:spcPts val="0"/>
              </a:spcAft>
              <a:buSzPts val="1800"/>
              <a:buChar char="-"/>
            </a:pPr>
            <a:r>
              <a:rPr lang="en" sz="1500">
                <a:solidFill>
                  <a:schemeClr val="dk1"/>
                </a:solidFill>
                <a:highlight>
                  <a:srgbClr val="FFFFFF"/>
                </a:highlight>
                <a:latin typeface="Georgia"/>
                <a:ea typeface="Georgia"/>
                <a:cs typeface="Georgia"/>
                <a:sym typeface="Georgia"/>
              </a:rPr>
              <a:t>System, called Dactyl, is trained entirely in simulation and transfers its knowledge to reality, adapting to real-world physics</a:t>
            </a:r>
            <a:r>
              <a:rPr lang="en"/>
              <a:t>.</a:t>
            </a:r>
            <a:endParaRPr/>
          </a:p>
          <a:p>
            <a:pPr indent="-342900" lvl="0" marL="457200" rtl="0" algn="l">
              <a:spcBef>
                <a:spcPts val="0"/>
              </a:spcBef>
              <a:spcAft>
                <a:spcPts val="0"/>
              </a:spcAft>
              <a:buSzPts val="1800"/>
              <a:buChar char="-"/>
            </a:pPr>
            <a:r>
              <a:rPr lang="en" sz="1500">
                <a:solidFill>
                  <a:schemeClr val="dk1"/>
                </a:solidFill>
                <a:highlight>
                  <a:srgbClr val="FFFFFF"/>
                </a:highlight>
                <a:latin typeface="Georgia"/>
                <a:ea typeface="Georgia"/>
                <a:cs typeface="Georgia"/>
                <a:sym typeface="Georgia"/>
              </a:rPr>
              <a:t> Dactyl learns from scratch using the same general-purpose reinforcement learning algorithm and code as </a:t>
            </a:r>
            <a:r>
              <a:rPr lang="en" sz="1500" u="sng">
                <a:solidFill>
                  <a:schemeClr val="hlink"/>
                </a:solidFill>
                <a:highlight>
                  <a:srgbClr val="FFFFFF"/>
                </a:highlight>
                <a:latin typeface="Georgia"/>
                <a:ea typeface="Georgia"/>
                <a:cs typeface="Georgia"/>
                <a:sym typeface="Georgia"/>
                <a:hlinkClick r:id="rId4"/>
              </a:rPr>
              <a:t>OpenAI Five</a:t>
            </a:r>
            <a:r>
              <a:rPr lang="en" sz="1500">
                <a:solidFill>
                  <a:schemeClr val="dk1"/>
                </a:solidFill>
                <a:highlight>
                  <a:srgbClr val="FFFFFF"/>
                </a:highlight>
                <a:latin typeface="Georgia"/>
                <a:ea typeface="Georgia"/>
                <a:cs typeface="Georgia"/>
                <a:sym typeface="Georgia"/>
              </a:rPr>
              <a:t>. </a:t>
            </a:r>
            <a:endParaRPr sz="1500">
              <a:solidFill>
                <a:schemeClr val="dk1"/>
              </a:solidFill>
              <a:highlight>
                <a:srgbClr val="FFFFFF"/>
              </a:highlight>
              <a:latin typeface="Georgia"/>
              <a:ea typeface="Georgia"/>
              <a:cs typeface="Georgia"/>
              <a:sym typeface="Georgia"/>
            </a:endParaRPr>
          </a:p>
          <a:p>
            <a:pPr indent="-323850" lvl="0" marL="457200" rtl="0" algn="l">
              <a:spcBef>
                <a:spcPts val="0"/>
              </a:spcBef>
              <a:spcAft>
                <a:spcPts val="0"/>
              </a:spcAft>
              <a:buClr>
                <a:schemeClr val="dk1"/>
              </a:buClr>
              <a:buSzPts val="1500"/>
              <a:buFont typeface="Georgia"/>
              <a:buChar char="-"/>
            </a:pPr>
            <a:r>
              <a:t/>
            </a:r>
            <a:endParaRPr sz="15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11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53" name="Google Shape;153;p28"/>
          <p:cNvSpPr txBox="1"/>
          <p:nvPr>
            <p:ph idx="1" type="body"/>
          </p:nvPr>
        </p:nvSpPr>
        <p:spPr>
          <a:xfrm>
            <a:off x="311700" y="643825"/>
            <a:ext cx="8520600" cy="392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54" name="Google Shape;154;p28"/>
          <p:cNvPicPr preferRelativeResize="0"/>
          <p:nvPr/>
        </p:nvPicPr>
        <p:blipFill>
          <a:blip r:embed="rId3">
            <a:alphaModFix/>
          </a:blip>
          <a:stretch>
            <a:fillRect/>
          </a:stretch>
        </p:blipFill>
        <p:spPr>
          <a:xfrm>
            <a:off x="1018800" y="318375"/>
            <a:ext cx="7195228" cy="4825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Solving Rubik’s Cube with Robotic Hand </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https://openai.com/blog/solving-rubiks-cube/</a:t>
            </a:r>
            <a:r>
              <a:rPr lang="en"/>
              <a:t> </a:t>
            </a:r>
            <a:endParaRPr/>
          </a:p>
          <a:p>
            <a:pPr indent="-342900" lvl="0" marL="457200" rtl="0" algn="l">
              <a:spcBef>
                <a:spcPts val="1200"/>
              </a:spcBef>
              <a:spcAft>
                <a:spcPts val="0"/>
              </a:spcAft>
              <a:buSzPts val="1800"/>
              <a:buChar char="-"/>
            </a:pPr>
            <a:r>
              <a:rPr lang="en" sz="1500">
                <a:solidFill>
                  <a:schemeClr val="dk1"/>
                </a:solidFill>
                <a:highlight>
                  <a:srgbClr val="FFFFFF"/>
                </a:highlight>
              </a:rPr>
              <a:t>The neural networks are trained entirely in simulation, using the same reinforcement learning code as </a:t>
            </a:r>
            <a:r>
              <a:rPr lang="en" sz="1500" u="sng">
                <a:solidFill>
                  <a:schemeClr val="hlink"/>
                </a:solidFill>
                <a:highlight>
                  <a:srgbClr val="FFFFFF"/>
                </a:highlight>
                <a:hlinkClick r:id="rId4"/>
              </a:rPr>
              <a:t>OpenAI Five</a:t>
            </a:r>
            <a:r>
              <a:rPr lang="en" sz="1500">
                <a:solidFill>
                  <a:schemeClr val="dk1"/>
                </a:solidFill>
                <a:highlight>
                  <a:srgbClr val="FFFFFF"/>
                </a:highlight>
              </a:rPr>
              <a:t> paired with a new technique called Automatic Domain Randomization (ADR).</a:t>
            </a:r>
            <a:endParaRPr sz="1500">
              <a:solidFill>
                <a:schemeClr val="dk1"/>
              </a:solidFill>
              <a:highlight>
                <a:srgbClr val="FFFFFF"/>
              </a:highlight>
            </a:endParaRPr>
          </a:p>
          <a:p>
            <a:pPr indent="-323850" lvl="0" marL="457200" rtl="0" algn="l">
              <a:spcBef>
                <a:spcPts val="0"/>
              </a:spcBef>
              <a:spcAft>
                <a:spcPts val="0"/>
              </a:spcAft>
              <a:buClr>
                <a:schemeClr val="dk1"/>
              </a:buClr>
              <a:buSzPts val="1500"/>
              <a:buChar char="-"/>
            </a:pPr>
            <a:r>
              <a:rPr lang="en" sz="1500">
                <a:solidFill>
                  <a:schemeClr val="dk1"/>
                </a:solidFill>
                <a:highlight>
                  <a:srgbClr val="FFFFFF"/>
                </a:highlight>
                <a:latin typeface="Georgia"/>
                <a:ea typeface="Georgia"/>
                <a:cs typeface="Georgia"/>
                <a:sym typeface="Georgia"/>
              </a:rPr>
              <a:t>They train neural networks to solve the Rubik’s Cube in </a:t>
            </a:r>
            <a:r>
              <a:rPr lang="en" sz="1500" u="sng">
                <a:solidFill>
                  <a:schemeClr val="hlink"/>
                </a:solidFill>
                <a:highlight>
                  <a:srgbClr val="FFFFFF"/>
                </a:highlight>
                <a:latin typeface="Georgia"/>
                <a:ea typeface="Georgia"/>
                <a:cs typeface="Georgia"/>
                <a:sym typeface="Georgia"/>
                <a:hlinkClick r:id="rId5"/>
              </a:rPr>
              <a:t>simulation</a:t>
            </a:r>
            <a:r>
              <a:rPr lang="en" sz="1500">
                <a:solidFill>
                  <a:schemeClr val="dk1"/>
                </a:solidFill>
                <a:highlight>
                  <a:srgbClr val="FFFFFF"/>
                </a:highlight>
                <a:latin typeface="Georgia"/>
                <a:ea typeface="Georgia"/>
                <a:cs typeface="Georgia"/>
                <a:sym typeface="Georgia"/>
              </a:rPr>
              <a:t> using reinforcement learning and </a:t>
            </a:r>
            <a:r>
              <a:rPr lang="en" sz="1500" u="sng">
                <a:solidFill>
                  <a:schemeClr val="hlink"/>
                </a:solidFill>
                <a:highlight>
                  <a:srgbClr val="FFFFFF"/>
                </a:highlight>
                <a:latin typeface="Georgia"/>
                <a:ea typeface="Georgia"/>
                <a:cs typeface="Georgia"/>
                <a:sym typeface="Georgia"/>
                <a:hlinkClick r:id="rId6"/>
              </a:rPr>
              <a:t>Kociemba’s algorithm</a:t>
            </a:r>
            <a:r>
              <a:rPr lang="en" sz="1500">
                <a:solidFill>
                  <a:schemeClr val="dk1"/>
                </a:solidFill>
                <a:highlight>
                  <a:srgbClr val="FFFFFF"/>
                </a:highlight>
                <a:latin typeface="Georgia"/>
                <a:ea typeface="Georgia"/>
                <a:cs typeface="Georgia"/>
                <a:sym typeface="Georgia"/>
              </a:rPr>
              <a:t> for picking the solution steps.</a:t>
            </a:r>
            <a:endParaRPr sz="1500">
              <a:solidFill>
                <a:schemeClr val="dk1"/>
              </a:solidFill>
              <a:highlight>
                <a:srgbClr val="FFFFFF"/>
              </a:highlight>
              <a:latin typeface="Georgia"/>
              <a:ea typeface="Georgia"/>
              <a:cs typeface="Georgia"/>
              <a:sym typeface="Georgia"/>
            </a:endParaRPr>
          </a:p>
          <a:p>
            <a:pPr indent="-323850" lvl="0" marL="457200" rtl="0" algn="l">
              <a:spcBef>
                <a:spcPts val="0"/>
              </a:spcBef>
              <a:spcAft>
                <a:spcPts val="0"/>
              </a:spcAft>
              <a:buClr>
                <a:schemeClr val="dk1"/>
              </a:buClr>
              <a:buSzPts val="1500"/>
              <a:buFont typeface="Georgia"/>
              <a:buChar char="-"/>
            </a:pPr>
            <a:r>
              <a:rPr lang="en" sz="1500" u="sng">
                <a:solidFill>
                  <a:schemeClr val="hlink"/>
                </a:solidFill>
                <a:highlight>
                  <a:srgbClr val="FFFFFF"/>
                </a:highlight>
                <a:latin typeface="Georgia"/>
                <a:ea typeface="Georgia"/>
                <a:cs typeface="Georgia"/>
                <a:sym typeface="Georgia"/>
                <a:hlinkClick r:id="rId7"/>
              </a:rPr>
              <a:t>Domain</a:t>
            </a:r>
            <a:r>
              <a:rPr lang="en" sz="1500">
                <a:solidFill>
                  <a:schemeClr val="dk1"/>
                </a:solidFill>
                <a:highlight>
                  <a:srgbClr val="FFFFFF"/>
                </a:highlight>
                <a:latin typeface="Georgia"/>
                <a:ea typeface="Georgia"/>
                <a:cs typeface="Georgia"/>
                <a:sym typeface="Georgia"/>
              </a:rPr>
              <a:t> </a:t>
            </a:r>
            <a:r>
              <a:rPr lang="en" sz="1500" u="sng">
                <a:solidFill>
                  <a:schemeClr val="hlink"/>
                </a:solidFill>
                <a:highlight>
                  <a:srgbClr val="FFFFFF"/>
                </a:highlight>
                <a:latin typeface="Georgia"/>
                <a:ea typeface="Georgia"/>
                <a:cs typeface="Georgia"/>
                <a:sym typeface="Georgia"/>
                <a:hlinkClick r:id="rId8"/>
              </a:rPr>
              <a:t>randomization</a:t>
            </a:r>
            <a:r>
              <a:rPr lang="en" sz="1500">
                <a:solidFill>
                  <a:schemeClr val="dk1"/>
                </a:solidFill>
                <a:highlight>
                  <a:srgbClr val="FFFFFF"/>
                </a:highlight>
                <a:latin typeface="Georgia"/>
                <a:ea typeface="Georgia"/>
                <a:cs typeface="Georgia"/>
                <a:sym typeface="Georgia"/>
              </a:rPr>
              <a:t> enables networks trained solely in simulation to transfer to a real robot.</a:t>
            </a:r>
            <a:endParaRPr sz="1500">
              <a:solidFill>
                <a:schemeClr val="dk1"/>
              </a:solidFill>
              <a:highlight>
                <a:srgbClr val="FFFFFF"/>
              </a:highlight>
              <a:latin typeface="Georgia"/>
              <a:ea typeface="Georgia"/>
              <a:cs typeface="Georgia"/>
              <a:sym typeface="Georgia"/>
            </a:endParaRPr>
          </a:p>
          <a:p>
            <a:pPr indent="-323850" lvl="0" marL="457200" rtl="0" algn="l">
              <a:spcBef>
                <a:spcPts val="0"/>
              </a:spcBef>
              <a:spcAft>
                <a:spcPts val="0"/>
              </a:spcAft>
              <a:buClr>
                <a:schemeClr val="dk1"/>
              </a:buClr>
              <a:buSzPts val="1500"/>
              <a:buFont typeface="Georgia"/>
              <a:buChar char="-"/>
            </a:pPr>
            <a:r>
              <a:rPr lang="en" sz="1500">
                <a:solidFill>
                  <a:schemeClr val="dk1"/>
                </a:solidFill>
                <a:highlight>
                  <a:srgbClr val="FFFFFF"/>
                </a:highlight>
                <a:latin typeface="Georgia"/>
                <a:ea typeface="Georgia"/>
                <a:cs typeface="Georgia"/>
                <a:sym typeface="Georgia"/>
              </a:rPr>
              <a:t>ADR exposes the network to an endless variety of randomized simulations. It is this exposure to complexity during training that prepares the network to transfer from simulation to the real world.</a:t>
            </a:r>
            <a:endParaRPr sz="15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147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a:t>
            </a:r>
            <a:r>
              <a:rPr lang="en" sz="2650"/>
              <a:t>Deep reinforcement learning for modeling human locomotion control in neuromechanical simulation</a:t>
            </a:r>
            <a:r>
              <a:rPr lang="en"/>
              <a:t>’ </a:t>
            </a:r>
            <a:r>
              <a:rPr lang="en" sz="2000"/>
              <a:t>by Seungmoon Song, Lukasz Kidzinski, Xue Bin Peng, Carmichael Ong, Jennifer Hicks, Sergey</a:t>
            </a:r>
            <a:endParaRPr sz="2000"/>
          </a:p>
          <a:p>
            <a:pPr indent="0" lvl="0" marL="0" rtl="0" algn="l">
              <a:spcBef>
                <a:spcPts val="0"/>
              </a:spcBef>
              <a:spcAft>
                <a:spcPts val="0"/>
              </a:spcAft>
              <a:buNone/>
            </a:pPr>
            <a:r>
              <a:rPr lang="en" sz="2000"/>
              <a:t>Levine, Christopher G. Atkeson, and Scott L. Delp</a:t>
            </a:r>
            <a:endParaRPr sz="2000"/>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66" name="Google Shape;166;p30"/>
          <p:cNvSpPr txBox="1"/>
          <p:nvPr>
            <p:ph idx="1" type="body"/>
          </p:nvPr>
        </p:nvSpPr>
        <p:spPr>
          <a:xfrm>
            <a:off x="311700" y="2013000"/>
            <a:ext cx="8520600" cy="25560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u="sng">
                <a:solidFill>
                  <a:schemeClr val="hlink"/>
                </a:solidFill>
                <a:hlinkClick r:id="rId3"/>
              </a:rPr>
              <a:t>https://doi.org/10.1101/2020.08.11.246801</a:t>
            </a:r>
            <a:r>
              <a:rPr lang="en"/>
              <a:t> </a:t>
            </a:r>
            <a:endParaRPr/>
          </a:p>
          <a:p>
            <a:pPr indent="-308610" lvl="0" marL="457200" rtl="0" algn="l">
              <a:spcBef>
                <a:spcPts val="1200"/>
              </a:spcBef>
              <a:spcAft>
                <a:spcPts val="0"/>
              </a:spcAft>
              <a:buSzPct val="100000"/>
              <a:buChar char="-"/>
            </a:pPr>
            <a:r>
              <a:rPr lang="en"/>
              <a:t>Researchers have developed control models that encode physiologically plausible motor control hypotheses and compared the resulting simulation behaviors to measurable human motion data. While such plausible control models were able to simulate and explain many basic locomotion behaviors.</a:t>
            </a:r>
            <a:endParaRPr/>
          </a:p>
          <a:p>
            <a:pPr indent="-308610" lvl="0" marL="457200" rtl="0" algn="l">
              <a:spcBef>
                <a:spcPts val="0"/>
              </a:spcBef>
              <a:spcAft>
                <a:spcPts val="0"/>
              </a:spcAft>
              <a:buSzPct val="100000"/>
              <a:buChar char="-"/>
            </a:pPr>
            <a:r>
              <a:rPr lang="en"/>
              <a:t>In this paper, they review the current state of neuromechanical simulations, along with the fundamentals of reinforcement learning, as it applies to human locomotion.</a:t>
            </a:r>
            <a:endParaRPr/>
          </a:p>
          <a:p>
            <a:pPr indent="-308610" lvl="0" marL="457200" rtl="0" algn="l">
              <a:spcBef>
                <a:spcPts val="0"/>
              </a:spcBef>
              <a:spcAft>
                <a:spcPts val="0"/>
              </a:spcAft>
              <a:buSzPct val="100000"/>
              <a:buChar char="-"/>
            </a:pPr>
            <a:r>
              <a:rPr lang="en"/>
              <a:t>They also present a scientific competition (“Learn to Move" organizing at the NeurIPS conference) and accompanying software platform (OpenSim-RL environment), which they have organized to accelerate the use of reinforcement learning in neuromechanical simulations.</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11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72" name="Google Shape;17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Neuromechanical</a:t>
            </a:r>
            <a:endParaRPr/>
          </a:p>
          <a:p>
            <a:pPr indent="0" lvl="0" marL="0" rtl="0" algn="l">
              <a:spcBef>
                <a:spcPts val="1200"/>
              </a:spcBef>
              <a:spcAft>
                <a:spcPts val="1200"/>
              </a:spcAft>
              <a:buNone/>
            </a:pPr>
            <a:r>
              <a:rPr lang="en"/>
              <a:t>simulation</a:t>
            </a:r>
            <a:endParaRPr/>
          </a:p>
        </p:txBody>
      </p:sp>
      <p:pic>
        <p:nvPicPr>
          <p:cNvPr id="173" name="Google Shape;173;p31"/>
          <p:cNvPicPr preferRelativeResize="0"/>
          <p:nvPr/>
        </p:nvPicPr>
        <p:blipFill>
          <a:blip r:embed="rId3">
            <a:alphaModFix/>
          </a:blip>
          <a:stretch>
            <a:fillRect/>
          </a:stretch>
        </p:blipFill>
        <p:spPr>
          <a:xfrm>
            <a:off x="2476500" y="1195400"/>
            <a:ext cx="6049126" cy="3304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42900" lvl="0" marL="457200" rtl="0" algn="l">
              <a:spcBef>
                <a:spcPts val="0"/>
              </a:spcBef>
              <a:spcAft>
                <a:spcPts val="0"/>
              </a:spcAft>
              <a:buSzPct val="100000"/>
              <a:buAutoNum type="arabicPeriod"/>
            </a:pPr>
            <a:r>
              <a:rPr lang="en" sz="2000"/>
              <a:t>‘Modelling Human Kinetics and Kinematics during Walking using Reinforcement Learning’ by Visak Kumar</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t>
            </a:r>
            <a:r>
              <a:rPr lang="en" u="sng">
                <a:solidFill>
                  <a:schemeClr val="hlink"/>
                </a:solidFill>
                <a:hlinkClick r:id="rId3"/>
              </a:rPr>
              <a:t>https://arxiv.org/pdf/2103.08125.pdf</a:t>
            </a:r>
            <a:endParaRPr/>
          </a:p>
          <a:p>
            <a:pPr indent="0" lvl="0" marL="0" rtl="0" algn="l">
              <a:spcBef>
                <a:spcPts val="1200"/>
              </a:spcBef>
              <a:spcAft>
                <a:spcPts val="0"/>
              </a:spcAft>
              <a:buNone/>
            </a:pPr>
            <a:r>
              <a:rPr lang="en"/>
              <a:t>- Develop an automated </a:t>
            </a:r>
            <a:r>
              <a:rPr lang="en"/>
              <a:t>method to</a:t>
            </a:r>
            <a:r>
              <a:rPr lang="en"/>
              <a:t> generate 3D human walking motion in   simulation which is comparable to real-world human motion.</a:t>
            </a:r>
            <a:endParaRPr/>
          </a:p>
          <a:p>
            <a:pPr indent="0" lvl="0" marL="0" rtl="0" algn="l">
              <a:spcBef>
                <a:spcPts val="1200"/>
              </a:spcBef>
              <a:spcAft>
                <a:spcPts val="0"/>
              </a:spcAft>
              <a:buNone/>
            </a:pPr>
            <a:r>
              <a:rPr lang="en"/>
              <a:t>- Using Deep Reinforcement Learning to learn high-dimensional motor skills with </a:t>
            </a:r>
            <a:r>
              <a:rPr lang="en"/>
              <a:t>robust</a:t>
            </a:r>
            <a:r>
              <a:rPr lang="en"/>
              <a:t> variation in environment </a:t>
            </a:r>
            <a:r>
              <a:rPr lang="en"/>
              <a:t>dynamics.</a:t>
            </a:r>
            <a:endParaRPr/>
          </a:p>
          <a:p>
            <a:pPr indent="0" lvl="0" marL="0" rtl="0" algn="l">
              <a:spcBef>
                <a:spcPts val="1200"/>
              </a:spcBef>
              <a:spcAft>
                <a:spcPts val="0"/>
              </a:spcAft>
              <a:buNone/>
            </a:pPr>
            <a:r>
              <a:rPr lang="en"/>
              <a:t>- Their approach iterates between policy learning and parameter identification to match the real-world bio-mechanical human data.</a:t>
            </a:r>
            <a:endParaRPr/>
          </a:p>
          <a:p>
            <a:pPr indent="0" lvl="0" marL="0" rtl="0" algn="l">
              <a:spcBef>
                <a:spcPts val="1200"/>
              </a:spcBef>
              <a:spcAft>
                <a:spcPts val="1200"/>
              </a:spcAft>
              <a:buNone/>
            </a:pPr>
            <a:r>
              <a:rPr lang="en"/>
              <a:t>- Thorough evaluation of the kinematics, kinetics and ground reaction forces generated by our learned virtual human agent.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9" name="Google Shape;17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Propose a framework to automate the process of developing bio-mechanically accurate 3D Human walking policies in simulation.</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Human walking policy:</a:t>
            </a:r>
            <a:endParaRPr>
              <a:solidFill>
                <a:schemeClr val="dk1"/>
              </a:solidFill>
            </a:endParaRPr>
          </a:p>
          <a:p>
            <a:pPr indent="0" lvl="0" marL="0" rtl="0" algn="l">
              <a:spcBef>
                <a:spcPts val="1200"/>
              </a:spcBef>
              <a:spcAft>
                <a:spcPts val="0"/>
              </a:spcAft>
              <a:buNone/>
            </a:pPr>
            <a:r>
              <a:rPr lang="en">
                <a:solidFill>
                  <a:schemeClr val="dk1"/>
                </a:solidFill>
              </a:rPr>
              <a:t>Represent a human policy as a multi-layered perceptron (MLP) neural network with two hidden layers of 128 neurons each. </a:t>
            </a:r>
            <a:endParaRPr>
              <a:solidFill>
                <a:schemeClr val="dk1"/>
              </a:solidFill>
            </a:endParaRPr>
          </a:p>
          <a:p>
            <a:pPr indent="0" lvl="0" marL="0" rtl="0" algn="l">
              <a:spcBef>
                <a:spcPts val="1200"/>
              </a:spcBef>
              <a:spcAft>
                <a:spcPts val="0"/>
              </a:spcAft>
              <a:buNone/>
            </a:pPr>
            <a:r>
              <a:rPr lang="en">
                <a:solidFill>
                  <a:schemeClr val="dk1"/>
                </a:solidFill>
              </a:rPr>
              <a:t>A model-free reinforcement learning approach to develop a human locomotion policy. The  action  determines  the  target  joint  angles q(target) at t, of the  proportional-derivative  (PD)  controllers,  deviating  from the joint angles in the reference motion.</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2. Parameter Identification:  </a:t>
            </a:r>
            <a:endParaRPr/>
          </a:p>
          <a:p>
            <a:pPr indent="0" lvl="0" marL="0" rtl="0" algn="l">
              <a:spcBef>
                <a:spcPts val="1200"/>
              </a:spcBef>
              <a:spcAft>
                <a:spcPts val="0"/>
              </a:spcAft>
              <a:buNone/>
            </a:pPr>
            <a:r>
              <a:rPr lang="en">
                <a:solidFill>
                  <a:schemeClr val="dk1"/>
                </a:solidFill>
              </a:rPr>
              <a:t>Once the policy is trained they can search over the parameter μ to identify the values which best explains reference motion data. </a:t>
            </a:r>
            <a:endParaRPr>
              <a:solidFill>
                <a:schemeClr val="dk1"/>
              </a:solidFill>
            </a:endParaRPr>
          </a:p>
          <a:p>
            <a:pPr indent="0" lvl="0" marL="0" rtl="0" algn="l">
              <a:spcBef>
                <a:spcPts val="1200"/>
              </a:spcBef>
              <a:spcAft>
                <a:spcPts val="0"/>
              </a:spcAft>
              <a:buNone/>
            </a:pPr>
            <a:r>
              <a:rPr lang="en">
                <a:solidFill>
                  <a:schemeClr val="dk1"/>
                </a:solidFill>
              </a:rPr>
              <a:t>3. Error Threshold:</a:t>
            </a:r>
            <a:endParaRPr>
              <a:solidFill>
                <a:schemeClr val="dk1"/>
              </a:solidFill>
            </a:endParaRPr>
          </a:p>
          <a:p>
            <a:pPr indent="0" lvl="0" marL="0" rtl="0" algn="l">
              <a:spcBef>
                <a:spcPts val="1200"/>
              </a:spcBef>
              <a:spcAft>
                <a:spcPts val="0"/>
              </a:spcAft>
              <a:buNone/>
            </a:pPr>
            <a:r>
              <a:rPr lang="en">
                <a:solidFill>
                  <a:schemeClr val="dk1"/>
                </a:solidFill>
              </a:rPr>
              <a:t>Iterate between policy optimization and parameter identification until the error, is less than a predefined threshold κ.</a:t>
            </a:r>
            <a:endParaRPr>
              <a:solidFill>
                <a:schemeClr val="dk1"/>
              </a:solidFill>
            </a:endParaRPr>
          </a:p>
          <a:p>
            <a:pPr indent="0" lvl="0" marL="0" rtl="0" algn="l">
              <a:spcBef>
                <a:spcPts val="1200"/>
              </a:spcBef>
              <a:spcAft>
                <a:spcPts val="1200"/>
              </a:spcAft>
              <a:buNone/>
            </a:pPr>
            <a:r>
              <a:rPr lang="en">
                <a:solidFill>
                  <a:schemeClr val="dk1"/>
                </a:solidFill>
              </a:rPr>
              <a:t>They combined error of joint angles generated by the policy and the ground truth joint angles, the joint moments and the groundtruth joint moments,  the ground reaction forces and ground reaction forces measured in the real-world.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45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79" name="Google Shape;79;p17"/>
          <p:cNvSpPr txBox="1"/>
          <p:nvPr>
            <p:ph idx="1" type="body"/>
          </p:nvPr>
        </p:nvSpPr>
        <p:spPr>
          <a:xfrm>
            <a:off x="311700" y="991700"/>
            <a:ext cx="8520600" cy="357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lower-limb joint angles before and after the CMA-ES (</a:t>
            </a:r>
            <a:r>
              <a:rPr b="1" lang="en">
                <a:solidFill>
                  <a:schemeClr val="dk1"/>
                </a:solidFill>
              </a:rPr>
              <a:t>C</a:t>
            </a:r>
            <a:r>
              <a:rPr lang="en">
                <a:solidFill>
                  <a:schemeClr val="dk1"/>
                </a:solidFill>
              </a:rPr>
              <a:t>ovariance </a:t>
            </a:r>
            <a:r>
              <a:rPr b="1" lang="en">
                <a:solidFill>
                  <a:schemeClr val="dk1"/>
                </a:solidFill>
              </a:rPr>
              <a:t>M</a:t>
            </a:r>
            <a:r>
              <a:rPr lang="en">
                <a:solidFill>
                  <a:schemeClr val="dk1"/>
                </a:solidFill>
              </a:rPr>
              <a:t>atrix </a:t>
            </a:r>
            <a:r>
              <a:rPr b="1" lang="en">
                <a:solidFill>
                  <a:schemeClr val="dk1"/>
                </a:solidFill>
              </a:rPr>
              <a:t>A</a:t>
            </a:r>
            <a:r>
              <a:rPr lang="en">
                <a:solidFill>
                  <a:schemeClr val="dk1"/>
                </a:solidFill>
              </a:rPr>
              <a:t>daptation </a:t>
            </a:r>
            <a:r>
              <a:rPr b="1" lang="en">
                <a:solidFill>
                  <a:schemeClr val="dk1"/>
                </a:solidFill>
              </a:rPr>
              <a:t>E</a:t>
            </a:r>
            <a:r>
              <a:rPr lang="en">
                <a:solidFill>
                  <a:schemeClr val="dk1"/>
                </a:solidFill>
              </a:rPr>
              <a:t>volution </a:t>
            </a:r>
            <a:r>
              <a:rPr b="1" lang="en">
                <a:solidFill>
                  <a:schemeClr val="dk1"/>
                </a:solidFill>
              </a:rPr>
              <a:t>S</a:t>
            </a:r>
            <a:r>
              <a:rPr lang="en">
                <a:solidFill>
                  <a:schemeClr val="dk1"/>
                </a:solidFill>
              </a:rPr>
              <a:t>trategy</a:t>
            </a:r>
            <a:r>
              <a:rPr lang="en">
                <a:solidFill>
                  <a:schemeClr val="dk1"/>
                </a:solidFill>
              </a:rPr>
              <a:t>) optimization step.</a:t>
            </a:r>
            <a:endParaRPr>
              <a:solidFill>
                <a:schemeClr val="dk1"/>
              </a:solidFill>
            </a:endParaRPr>
          </a:p>
          <a:p>
            <a:pPr indent="0" lvl="0" marL="0" rtl="0" algn="l">
              <a:spcBef>
                <a:spcPts val="1200"/>
              </a:spcBef>
              <a:spcAft>
                <a:spcPts val="1200"/>
              </a:spcAft>
              <a:buNone/>
            </a:pPr>
            <a:r>
              <a:rPr lang="en">
                <a:solidFill>
                  <a:schemeClr val="dk1"/>
                </a:solidFill>
              </a:rPr>
              <a:t>Joint angles after RL step</a:t>
            </a:r>
            <a:endParaRPr>
              <a:solidFill>
                <a:schemeClr val="dk1"/>
              </a:solidFill>
            </a:endParaRPr>
          </a:p>
        </p:txBody>
      </p:sp>
      <p:pic>
        <p:nvPicPr>
          <p:cNvPr id="80" name="Google Shape;80;p17"/>
          <p:cNvPicPr preferRelativeResize="0"/>
          <p:nvPr/>
        </p:nvPicPr>
        <p:blipFill>
          <a:blip r:embed="rId3">
            <a:alphaModFix/>
          </a:blip>
          <a:stretch>
            <a:fillRect/>
          </a:stretch>
        </p:blipFill>
        <p:spPr>
          <a:xfrm>
            <a:off x="3025225" y="1695425"/>
            <a:ext cx="5010150" cy="3162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15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86" name="Google Shape;86;p18"/>
          <p:cNvSpPr txBox="1"/>
          <p:nvPr>
            <p:ph idx="1" type="body"/>
          </p:nvPr>
        </p:nvSpPr>
        <p:spPr>
          <a:xfrm>
            <a:off x="311700" y="702525"/>
            <a:ext cx="8520600" cy="380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After CMA-ES (</a:t>
            </a:r>
            <a:r>
              <a:rPr b="1" lang="en">
                <a:solidFill>
                  <a:schemeClr val="dk1"/>
                </a:solidFill>
              </a:rPr>
              <a:t>C</a:t>
            </a:r>
            <a:r>
              <a:rPr lang="en">
                <a:solidFill>
                  <a:schemeClr val="dk1"/>
                </a:solidFill>
              </a:rPr>
              <a:t>ovariance </a:t>
            </a:r>
            <a:r>
              <a:rPr b="1" lang="en">
                <a:solidFill>
                  <a:schemeClr val="dk1"/>
                </a:solidFill>
              </a:rPr>
              <a:t>M</a:t>
            </a:r>
            <a:r>
              <a:rPr lang="en">
                <a:solidFill>
                  <a:schemeClr val="dk1"/>
                </a:solidFill>
              </a:rPr>
              <a:t>atrix </a:t>
            </a:r>
            <a:r>
              <a:rPr b="1" lang="en">
                <a:solidFill>
                  <a:schemeClr val="dk1"/>
                </a:solidFill>
              </a:rPr>
              <a:t>A</a:t>
            </a:r>
            <a:r>
              <a:rPr lang="en">
                <a:solidFill>
                  <a:schemeClr val="dk1"/>
                </a:solidFill>
              </a:rPr>
              <a:t>daptation </a:t>
            </a:r>
            <a:r>
              <a:rPr b="1" lang="en">
                <a:solidFill>
                  <a:schemeClr val="dk1"/>
                </a:solidFill>
              </a:rPr>
              <a:t>E</a:t>
            </a:r>
            <a:r>
              <a:rPr lang="en">
                <a:solidFill>
                  <a:schemeClr val="dk1"/>
                </a:solidFill>
              </a:rPr>
              <a:t>volution </a:t>
            </a:r>
            <a:r>
              <a:rPr b="1" lang="en">
                <a:solidFill>
                  <a:schemeClr val="dk1"/>
                </a:solidFill>
              </a:rPr>
              <a:t>S</a:t>
            </a:r>
            <a:r>
              <a:rPr lang="en">
                <a:solidFill>
                  <a:schemeClr val="dk1"/>
                </a:solidFill>
              </a:rPr>
              <a:t>trategy) optimization step, the joint angles match better with real-world data.</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87" name="Google Shape;87;p18"/>
          <p:cNvPicPr preferRelativeResize="0"/>
          <p:nvPr/>
        </p:nvPicPr>
        <p:blipFill>
          <a:blip r:embed="rId3">
            <a:alphaModFix/>
          </a:blip>
          <a:stretch>
            <a:fillRect/>
          </a:stretch>
        </p:blipFill>
        <p:spPr>
          <a:xfrm>
            <a:off x="3025225" y="1595100"/>
            <a:ext cx="5086350" cy="3314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265500" y="1233175"/>
            <a:ext cx="4045200" cy="1482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 </a:t>
            </a:r>
            <a:endParaRPr/>
          </a:p>
        </p:txBody>
      </p:sp>
      <p:sp>
        <p:nvSpPr>
          <p:cNvPr id="93" name="Google Shape;93;p19"/>
          <p:cNvSpPr txBox="1"/>
          <p:nvPr>
            <p:ph idx="2" type="body"/>
          </p:nvPr>
        </p:nvSpPr>
        <p:spPr>
          <a:xfrm>
            <a:off x="4365700" y="724075"/>
            <a:ext cx="44109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94" name="Google Shape;94;p19"/>
          <p:cNvSpPr txBox="1"/>
          <p:nvPr>
            <p:ph idx="1" type="subTitle"/>
          </p:nvPr>
        </p:nvSpPr>
        <p:spPr>
          <a:xfrm>
            <a:off x="265500" y="1103975"/>
            <a:ext cx="3373200" cy="29343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Comparison of torque loops of a typical trajectory generated by our policy and human data at the hip of stance leg during a gait cycle. The green dots indicate the start and the black dots indicate 50% of the gait cycle. The arrows show the progression of the gait from 0% to 100%.</a:t>
            </a:r>
            <a:endParaRPr/>
          </a:p>
        </p:txBody>
      </p:sp>
      <p:pic>
        <p:nvPicPr>
          <p:cNvPr id="95" name="Google Shape;95;p19"/>
          <p:cNvPicPr preferRelativeResize="0"/>
          <p:nvPr/>
        </p:nvPicPr>
        <p:blipFill>
          <a:blip r:embed="rId3">
            <a:alphaModFix/>
          </a:blip>
          <a:stretch>
            <a:fillRect/>
          </a:stretch>
        </p:blipFill>
        <p:spPr>
          <a:xfrm>
            <a:off x="3638700" y="564525"/>
            <a:ext cx="5505300" cy="3989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18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01" name="Google Shape;101;p20"/>
          <p:cNvSpPr txBox="1"/>
          <p:nvPr>
            <p:ph idx="1" type="body"/>
          </p:nvPr>
        </p:nvSpPr>
        <p:spPr>
          <a:xfrm>
            <a:off x="311700" y="740150"/>
            <a:ext cx="8520600" cy="382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02" name="Google Shape;102;p20"/>
          <p:cNvPicPr preferRelativeResize="0"/>
          <p:nvPr/>
        </p:nvPicPr>
        <p:blipFill>
          <a:blip r:embed="rId3">
            <a:alphaModFix/>
          </a:blip>
          <a:stretch>
            <a:fillRect/>
          </a:stretch>
        </p:blipFill>
        <p:spPr>
          <a:xfrm>
            <a:off x="955300" y="792200"/>
            <a:ext cx="6320875" cy="3776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16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08" name="Google Shape;108;p21"/>
          <p:cNvSpPr txBox="1"/>
          <p:nvPr>
            <p:ph idx="1" type="body"/>
          </p:nvPr>
        </p:nvSpPr>
        <p:spPr>
          <a:xfrm>
            <a:off x="311700" y="827975"/>
            <a:ext cx="8520600" cy="374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09" name="Google Shape;109;p21"/>
          <p:cNvPicPr preferRelativeResize="0"/>
          <p:nvPr/>
        </p:nvPicPr>
        <p:blipFill>
          <a:blip r:embed="rId3">
            <a:alphaModFix/>
          </a:blip>
          <a:stretch>
            <a:fillRect/>
          </a:stretch>
        </p:blipFill>
        <p:spPr>
          <a:xfrm>
            <a:off x="1206200" y="905075"/>
            <a:ext cx="5944525" cy="3741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