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71" r:id="rId2"/>
    <p:sldId id="273" r:id="rId3"/>
    <p:sldId id="257" r:id="rId4"/>
    <p:sldId id="258" r:id="rId5"/>
    <p:sldId id="259" r:id="rId6"/>
    <p:sldId id="284" r:id="rId7"/>
    <p:sldId id="261" r:id="rId8"/>
    <p:sldId id="270" r:id="rId9"/>
    <p:sldId id="279" r:id="rId10"/>
    <p:sldId id="285" r:id="rId11"/>
    <p:sldId id="280" r:id="rId12"/>
    <p:sldId id="286" r:id="rId13"/>
    <p:sldId id="282" r:id="rId14"/>
    <p:sldId id="281" r:id="rId15"/>
    <p:sldId id="287" r:id="rId16"/>
    <p:sldId id="288" r:id="rId17"/>
    <p:sldId id="289" r:id="rId18"/>
    <p:sldId id="290" r:id="rId19"/>
    <p:sldId id="291" r:id="rId20"/>
    <p:sldId id="292" r:id="rId21"/>
    <p:sldId id="283" r:id="rId22"/>
    <p:sldId id="293" r:id="rId23"/>
    <p:sldId id="266" r:id="rId24"/>
    <p:sldId id="267" r:id="rId25"/>
    <p:sldId id="26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3987" autoAdjust="0"/>
  </p:normalViewPr>
  <p:slideViewPr>
    <p:cSldViewPr snapToGrid="0">
      <p:cViewPr varScale="1">
        <p:scale>
          <a:sx n="77" d="100"/>
          <a:sy n="77" d="100"/>
        </p:scale>
        <p:origin x="907" y="6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CA440F-BDC1-4706-87B9-C64204210DBB}" type="datetimeFigureOut">
              <a:rPr lang="en-US" smtClean="0"/>
              <a:t>02-May-25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558BC0-899E-4BBA-9559-54F6D872D407}" type="slidenum">
              <a:rPr lang="en-US" smtClean="0"/>
              <a:t>‹#›</a:t>
            </a:fld>
            <a:endParaRPr lang="en-US"/>
          </a:p>
        </p:txBody>
      </p:sp>
    </p:spTree>
    <p:extLst>
      <p:ext uri="{BB962C8B-B14F-4D97-AF65-F5344CB8AC3E}">
        <p14:creationId xmlns:p14="http://schemas.microsoft.com/office/powerpoint/2010/main" val="3909937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7BDFFE-0D41-4310-9863-0F7CCE7D2999}" type="slidenum">
              <a:rPr lang="en-US" smtClean="0"/>
              <a:t>8</a:t>
            </a:fld>
            <a:endParaRPr lang="en-US"/>
          </a:p>
        </p:txBody>
      </p:sp>
    </p:spTree>
    <p:extLst>
      <p:ext uri="{BB962C8B-B14F-4D97-AF65-F5344CB8AC3E}">
        <p14:creationId xmlns:p14="http://schemas.microsoft.com/office/powerpoint/2010/main" val="1850182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558BC0-899E-4BBA-9559-54F6D872D407}" type="slidenum">
              <a:rPr lang="en-US" smtClean="0"/>
              <a:t>20</a:t>
            </a:fld>
            <a:endParaRPr lang="en-US"/>
          </a:p>
        </p:txBody>
      </p:sp>
    </p:spTree>
    <p:extLst>
      <p:ext uri="{BB962C8B-B14F-4D97-AF65-F5344CB8AC3E}">
        <p14:creationId xmlns:p14="http://schemas.microsoft.com/office/powerpoint/2010/main" val="1097878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80047-9385-9411-5782-3250AFB87B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CC7230-1AC1-D8DB-FF38-03B205F2DC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C96E55-CCBA-D8E9-A5E8-C678A91F475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56C872-1AB1-9B10-A698-E6416F42267D}"/>
              </a:ext>
            </a:extLst>
          </p:cNvPr>
          <p:cNvSpPr>
            <a:spLocks noGrp="1"/>
          </p:cNvSpPr>
          <p:nvPr>
            <p:ph type="sldNum" sz="quarter" idx="5"/>
          </p:nvPr>
        </p:nvSpPr>
        <p:spPr/>
        <p:txBody>
          <a:bodyPr/>
          <a:lstStyle/>
          <a:p>
            <a:fld id="{8E558BC0-899E-4BBA-9559-54F6D872D407}" type="slidenum">
              <a:rPr lang="en-US" smtClean="0"/>
              <a:t>22</a:t>
            </a:fld>
            <a:endParaRPr lang="en-US"/>
          </a:p>
        </p:txBody>
      </p:sp>
    </p:spTree>
    <p:extLst>
      <p:ext uri="{BB962C8B-B14F-4D97-AF65-F5344CB8AC3E}">
        <p14:creationId xmlns:p14="http://schemas.microsoft.com/office/powerpoint/2010/main" val="640665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2D22D-EC32-B012-DF55-9396ED50B4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8C02FD-7777-B691-0C5B-B821D095CD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F947E9-662C-F899-3E53-754901F85F8D}"/>
              </a:ext>
            </a:extLst>
          </p:cNvPr>
          <p:cNvSpPr>
            <a:spLocks noGrp="1"/>
          </p:cNvSpPr>
          <p:nvPr>
            <p:ph type="dt" sz="half" idx="10"/>
          </p:nvPr>
        </p:nvSpPr>
        <p:spPr/>
        <p:txBody>
          <a:bodyPr/>
          <a:lstStyle/>
          <a:p>
            <a:fld id="{CF9E6276-59D5-4C46-9595-904200ED100A}" type="datetimeFigureOut">
              <a:rPr lang="en-US" smtClean="0"/>
              <a:t>02-May-25</a:t>
            </a:fld>
            <a:endParaRPr lang="en-US"/>
          </a:p>
        </p:txBody>
      </p:sp>
      <p:sp>
        <p:nvSpPr>
          <p:cNvPr id="5" name="Footer Placeholder 4">
            <a:extLst>
              <a:ext uri="{FF2B5EF4-FFF2-40B4-BE49-F238E27FC236}">
                <a16:creationId xmlns:a16="http://schemas.microsoft.com/office/drawing/2014/main" id="{C74D1E95-482D-E78E-338D-7F09D9A2F6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47C8AB-65B4-58A7-7419-54B308D5E030}"/>
              </a:ext>
            </a:extLst>
          </p:cNvPr>
          <p:cNvSpPr>
            <a:spLocks noGrp="1"/>
          </p:cNvSpPr>
          <p:nvPr>
            <p:ph type="sldNum" sz="quarter" idx="12"/>
          </p:nvPr>
        </p:nvSpPr>
        <p:spPr/>
        <p:txBody>
          <a:bodyPr/>
          <a:lstStyle/>
          <a:p>
            <a:fld id="{D999ACBC-7D9D-4F8D-AD4D-BEE17D31BCAE}" type="slidenum">
              <a:rPr lang="en-US" smtClean="0"/>
              <a:t>‹#›</a:t>
            </a:fld>
            <a:endParaRPr lang="en-US"/>
          </a:p>
        </p:txBody>
      </p:sp>
    </p:spTree>
    <p:extLst>
      <p:ext uri="{BB962C8B-B14F-4D97-AF65-F5344CB8AC3E}">
        <p14:creationId xmlns:p14="http://schemas.microsoft.com/office/powerpoint/2010/main" val="3074413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3AA54-82F0-966D-879F-289EE2CC11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F082D8-4C9C-FCC5-97BF-C1CAE13C22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6EF297-1121-A20E-EAF5-4D15AA02CB49}"/>
              </a:ext>
            </a:extLst>
          </p:cNvPr>
          <p:cNvSpPr>
            <a:spLocks noGrp="1"/>
          </p:cNvSpPr>
          <p:nvPr>
            <p:ph type="dt" sz="half" idx="10"/>
          </p:nvPr>
        </p:nvSpPr>
        <p:spPr/>
        <p:txBody>
          <a:bodyPr/>
          <a:lstStyle/>
          <a:p>
            <a:fld id="{CF9E6276-59D5-4C46-9595-904200ED100A}" type="datetimeFigureOut">
              <a:rPr lang="en-US" smtClean="0"/>
              <a:t>02-May-25</a:t>
            </a:fld>
            <a:endParaRPr lang="en-US"/>
          </a:p>
        </p:txBody>
      </p:sp>
      <p:sp>
        <p:nvSpPr>
          <p:cNvPr id="5" name="Footer Placeholder 4">
            <a:extLst>
              <a:ext uri="{FF2B5EF4-FFF2-40B4-BE49-F238E27FC236}">
                <a16:creationId xmlns:a16="http://schemas.microsoft.com/office/drawing/2014/main" id="{68DA916C-CC24-3C5B-7182-9D217616AC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270D15-2924-551B-B422-9BE734BB52DF}"/>
              </a:ext>
            </a:extLst>
          </p:cNvPr>
          <p:cNvSpPr>
            <a:spLocks noGrp="1"/>
          </p:cNvSpPr>
          <p:nvPr>
            <p:ph type="sldNum" sz="quarter" idx="12"/>
          </p:nvPr>
        </p:nvSpPr>
        <p:spPr/>
        <p:txBody>
          <a:bodyPr/>
          <a:lstStyle/>
          <a:p>
            <a:fld id="{D999ACBC-7D9D-4F8D-AD4D-BEE17D31BCAE}" type="slidenum">
              <a:rPr lang="en-US" smtClean="0"/>
              <a:t>‹#›</a:t>
            </a:fld>
            <a:endParaRPr lang="en-US"/>
          </a:p>
        </p:txBody>
      </p:sp>
    </p:spTree>
    <p:extLst>
      <p:ext uri="{BB962C8B-B14F-4D97-AF65-F5344CB8AC3E}">
        <p14:creationId xmlns:p14="http://schemas.microsoft.com/office/powerpoint/2010/main" val="1321286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470838-384E-FC43-4946-343E8B5D1E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4F19F4-4421-4F2B-FF67-AA3FD7EBA2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E89849-D580-D41E-BB35-2BB6DC9859AB}"/>
              </a:ext>
            </a:extLst>
          </p:cNvPr>
          <p:cNvSpPr>
            <a:spLocks noGrp="1"/>
          </p:cNvSpPr>
          <p:nvPr>
            <p:ph type="dt" sz="half" idx="10"/>
          </p:nvPr>
        </p:nvSpPr>
        <p:spPr/>
        <p:txBody>
          <a:bodyPr/>
          <a:lstStyle/>
          <a:p>
            <a:fld id="{CF9E6276-59D5-4C46-9595-904200ED100A}" type="datetimeFigureOut">
              <a:rPr lang="en-US" smtClean="0"/>
              <a:t>02-May-25</a:t>
            </a:fld>
            <a:endParaRPr lang="en-US"/>
          </a:p>
        </p:txBody>
      </p:sp>
      <p:sp>
        <p:nvSpPr>
          <p:cNvPr id="5" name="Footer Placeholder 4">
            <a:extLst>
              <a:ext uri="{FF2B5EF4-FFF2-40B4-BE49-F238E27FC236}">
                <a16:creationId xmlns:a16="http://schemas.microsoft.com/office/drawing/2014/main" id="{C3700409-6585-D0C0-21E8-30DAF3B21A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644401-2A65-E9D5-5B13-D1BDE80FED7B}"/>
              </a:ext>
            </a:extLst>
          </p:cNvPr>
          <p:cNvSpPr>
            <a:spLocks noGrp="1"/>
          </p:cNvSpPr>
          <p:nvPr>
            <p:ph type="sldNum" sz="quarter" idx="12"/>
          </p:nvPr>
        </p:nvSpPr>
        <p:spPr/>
        <p:txBody>
          <a:bodyPr/>
          <a:lstStyle/>
          <a:p>
            <a:fld id="{D999ACBC-7D9D-4F8D-AD4D-BEE17D31BCAE}" type="slidenum">
              <a:rPr lang="en-US" smtClean="0"/>
              <a:t>‹#›</a:t>
            </a:fld>
            <a:endParaRPr lang="en-US"/>
          </a:p>
        </p:txBody>
      </p:sp>
    </p:spTree>
    <p:extLst>
      <p:ext uri="{BB962C8B-B14F-4D97-AF65-F5344CB8AC3E}">
        <p14:creationId xmlns:p14="http://schemas.microsoft.com/office/powerpoint/2010/main" val="3422727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C60DCD-A1EE-D04E-A050-0D41A7407592}"/>
              </a:ext>
            </a:extLst>
          </p:cNvPr>
          <p:cNvSpPr/>
          <p:nvPr userDrawn="1"/>
        </p:nvSpPr>
        <p:spPr>
          <a:xfrm>
            <a:off x="0" y="0"/>
            <a:ext cx="12192000" cy="2743200"/>
          </a:xfrm>
          <a:prstGeom prst="rect">
            <a:avLst/>
          </a:prstGeom>
          <a:solidFill>
            <a:srgbClr val="69B3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6" name="Picture 5">
            <a:extLst>
              <a:ext uri="{FF2B5EF4-FFF2-40B4-BE49-F238E27FC236}">
                <a16:creationId xmlns:a16="http://schemas.microsoft.com/office/drawing/2014/main" id="{2E28DFAC-6C93-D941-AD4C-56B7F38F7E6E}"/>
              </a:ext>
            </a:extLst>
          </p:cNvPr>
          <p:cNvPicPr>
            <a:picLocks noChangeAspect="1"/>
          </p:cNvPicPr>
          <p:nvPr userDrawn="1"/>
        </p:nvPicPr>
        <p:blipFill>
          <a:blip r:embed="rId2">
            <a:alphaModFix amt="20000"/>
          </a:blip>
          <a:stretch>
            <a:fillRect/>
          </a:stretch>
        </p:blipFill>
        <p:spPr>
          <a:xfrm>
            <a:off x="8315291" y="-171450"/>
            <a:ext cx="4102261" cy="3076696"/>
          </a:xfrm>
          <a:prstGeom prst="rect">
            <a:avLst/>
          </a:prstGeom>
        </p:spPr>
      </p:pic>
      <p:sp>
        <p:nvSpPr>
          <p:cNvPr id="13" name="Rectangle 12">
            <a:extLst>
              <a:ext uri="{FF2B5EF4-FFF2-40B4-BE49-F238E27FC236}">
                <a16:creationId xmlns:a16="http://schemas.microsoft.com/office/drawing/2014/main" id="{156F2F19-5F1F-9540-9B80-03841B943248}"/>
              </a:ext>
            </a:extLst>
          </p:cNvPr>
          <p:cNvSpPr/>
          <p:nvPr userDrawn="1"/>
        </p:nvSpPr>
        <p:spPr>
          <a:xfrm>
            <a:off x="0" y="2651760"/>
            <a:ext cx="12192000" cy="91440"/>
          </a:xfrm>
          <a:prstGeom prst="rect">
            <a:avLst/>
          </a:prstGeom>
          <a:solidFill>
            <a:srgbClr val="FFC7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7" name="Picture 6">
            <a:extLst>
              <a:ext uri="{FF2B5EF4-FFF2-40B4-BE49-F238E27FC236}">
                <a16:creationId xmlns:a16="http://schemas.microsoft.com/office/drawing/2014/main" id="{BF006448-8A20-764C-A113-182619307853}"/>
              </a:ext>
            </a:extLst>
          </p:cNvPr>
          <p:cNvPicPr>
            <a:picLocks noChangeAspect="1"/>
          </p:cNvPicPr>
          <p:nvPr userDrawn="1"/>
        </p:nvPicPr>
        <p:blipFill>
          <a:blip r:embed="rId3"/>
          <a:stretch>
            <a:fillRect/>
          </a:stretch>
        </p:blipFill>
        <p:spPr>
          <a:xfrm>
            <a:off x="7696200" y="6176069"/>
            <a:ext cx="3657600" cy="243165"/>
          </a:xfrm>
          <a:prstGeom prst="rect">
            <a:avLst/>
          </a:prstGeom>
        </p:spPr>
      </p:pic>
    </p:spTree>
    <p:extLst>
      <p:ext uri="{BB962C8B-B14F-4D97-AF65-F5344CB8AC3E}">
        <p14:creationId xmlns:p14="http://schemas.microsoft.com/office/powerpoint/2010/main" val="3280056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6F976-48D9-6B3B-40E1-C1D651BDBE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31A753-D77A-CD83-E70B-AD1E4A14CA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842152-340E-6605-B989-99E65195D927}"/>
              </a:ext>
            </a:extLst>
          </p:cNvPr>
          <p:cNvSpPr>
            <a:spLocks noGrp="1"/>
          </p:cNvSpPr>
          <p:nvPr>
            <p:ph type="dt" sz="half" idx="10"/>
          </p:nvPr>
        </p:nvSpPr>
        <p:spPr/>
        <p:txBody>
          <a:bodyPr/>
          <a:lstStyle/>
          <a:p>
            <a:fld id="{CF9E6276-59D5-4C46-9595-904200ED100A}" type="datetimeFigureOut">
              <a:rPr lang="en-US" smtClean="0"/>
              <a:t>02-May-25</a:t>
            </a:fld>
            <a:endParaRPr lang="en-US"/>
          </a:p>
        </p:txBody>
      </p:sp>
      <p:sp>
        <p:nvSpPr>
          <p:cNvPr id="5" name="Footer Placeholder 4">
            <a:extLst>
              <a:ext uri="{FF2B5EF4-FFF2-40B4-BE49-F238E27FC236}">
                <a16:creationId xmlns:a16="http://schemas.microsoft.com/office/drawing/2014/main" id="{29CE9FF7-E09F-136D-5ACB-E80DDC2593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1DBC76-28D0-EBDA-B6DE-353D425551FF}"/>
              </a:ext>
            </a:extLst>
          </p:cNvPr>
          <p:cNvSpPr>
            <a:spLocks noGrp="1"/>
          </p:cNvSpPr>
          <p:nvPr>
            <p:ph type="sldNum" sz="quarter" idx="12"/>
          </p:nvPr>
        </p:nvSpPr>
        <p:spPr/>
        <p:txBody>
          <a:bodyPr/>
          <a:lstStyle/>
          <a:p>
            <a:fld id="{D999ACBC-7D9D-4F8D-AD4D-BEE17D31BCAE}" type="slidenum">
              <a:rPr lang="en-US" smtClean="0"/>
              <a:t>‹#›</a:t>
            </a:fld>
            <a:endParaRPr lang="en-US"/>
          </a:p>
        </p:txBody>
      </p:sp>
    </p:spTree>
    <p:extLst>
      <p:ext uri="{BB962C8B-B14F-4D97-AF65-F5344CB8AC3E}">
        <p14:creationId xmlns:p14="http://schemas.microsoft.com/office/powerpoint/2010/main" val="2514206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573A9-8EBC-8269-6F24-3AD71213A6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27D359-B360-8680-C402-DEE51DC8C3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CD2A47-3E02-ED48-0C78-EB41B2268635}"/>
              </a:ext>
            </a:extLst>
          </p:cNvPr>
          <p:cNvSpPr>
            <a:spLocks noGrp="1"/>
          </p:cNvSpPr>
          <p:nvPr>
            <p:ph type="dt" sz="half" idx="10"/>
          </p:nvPr>
        </p:nvSpPr>
        <p:spPr/>
        <p:txBody>
          <a:bodyPr/>
          <a:lstStyle/>
          <a:p>
            <a:fld id="{CF9E6276-59D5-4C46-9595-904200ED100A}" type="datetimeFigureOut">
              <a:rPr lang="en-US" smtClean="0"/>
              <a:t>02-May-25</a:t>
            </a:fld>
            <a:endParaRPr lang="en-US"/>
          </a:p>
        </p:txBody>
      </p:sp>
      <p:sp>
        <p:nvSpPr>
          <p:cNvPr id="5" name="Footer Placeholder 4">
            <a:extLst>
              <a:ext uri="{FF2B5EF4-FFF2-40B4-BE49-F238E27FC236}">
                <a16:creationId xmlns:a16="http://schemas.microsoft.com/office/drawing/2014/main" id="{268BE20A-C1A6-C2B6-F0BB-0EC6F69B1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0659A7-94B5-6CAB-C735-FE65A5BDC772}"/>
              </a:ext>
            </a:extLst>
          </p:cNvPr>
          <p:cNvSpPr>
            <a:spLocks noGrp="1"/>
          </p:cNvSpPr>
          <p:nvPr>
            <p:ph type="sldNum" sz="quarter" idx="12"/>
          </p:nvPr>
        </p:nvSpPr>
        <p:spPr/>
        <p:txBody>
          <a:bodyPr/>
          <a:lstStyle/>
          <a:p>
            <a:fld id="{D999ACBC-7D9D-4F8D-AD4D-BEE17D31BCAE}" type="slidenum">
              <a:rPr lang="en-US" smtClean="0"/>
              <a:t>‹#›</a:t>
            </a:fld>
            <a:endParaRPr lang="en-US"/>
          </a:p>
        </p:txBody>
      </p:sp>
    </p:spTree>
    <p:extLst>
      <p:ext uri="{BB962C8B-B14F-4D97-AF65-F5344CB8AC3E}">
        <p14:creationId xmlns:p14="http://schemas.microsoft.com/office/powerpoint/2010/main" val="4137022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48206-B445-CA7A-8118-660446491D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FF710F-A690-6A91-74E6-10FBFDD23D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C5F3FC-5F87-923B-669E-DC1A380C9F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BF253A-683F-9EDE-4484-DE3F1FCB191B}"/>
              </a:ext>
            </a:extLst>
          </p:cNvPr>
          <p:cNvSpPr>
            <a:spLocks noGrp="1"/>
          </p:cNvSpPr>
          <p:nvPr>
            <p:ph type="dt" sz="half" idx="10"/>
          </p:nvPr>
        </p:nvSpPr>
        <p:spPr/>
        <p:txBody>
          <a:bodyPr/>
          <a:lstStyle/>
          <a:p>
            <a:fld id="{CF9E6276-59D5-4C46-9595-904200ED100A}" type="datetimeFigureOut">
              <a:rPr lang="en-US" smtClean="0"/>
              <a:t>02-May-25</a:t>
            </a:fld>
            <a:endParaRPr lang="en-US"/>
          </a:p>
        </p:txBody>
      </p:sp>
      <p:sp>
        <p:nvSpPr>
          <p:cNvPr id="6" name="Footer Placeholder 5">
            <a:extLst>
              <a:ext uri="{FF2B5EF4-FFF2-40B4-BE49-F238E27FC236}">
                <a16:creationId xmlns:a16="http://schemas.microsoft.com/office/drawing/2014/main" id="{2B66FA91-509D-5D0F-2CD0-025E0EB71E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8E47FD-7F24-333F-7341-CC7306BCA466}"/>
              </a:ext>
            </a:extLst>
          </p:cNvPr>
          <p:cNvSpPr>
            <a:spLocks noGrp="1"/>
          </p:cNvSpPr>
          <p:nvPr>
            <p:ph type="sldNum" sz="quarter" idx="12"/>
          </p:nvPr>
        </p:nvSpPr>
        <p:spPr/>
        <p:txBody>
          <a:bodyPr/>
          <a:lstStyle/>
          <a:p>
            <a:fld id="{D999ACBC-7D9D-4F8D-AD4D-BEE17D31BCAE}" type="slidenum">
              <a:rPr lang="en-US" smtClean="0"/>
              <a:t>‹#›</a:t>
            </a:fld>
            <a:endParaRPr lang="en-US"/>
          </a:p>
        </p:txBody>
      </p:sp>
    </p:spTree>
    <p:extLst>
      <p:ext uri="{BB962C8B-B14F-4D97-AF65-F5344CB8AC3E}">
        <p14:creationId xmlns:p14="http://schemas.microsoft.com/office/powerpoint/2010/main" val="3513719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F262B-B004-DC04-ACF4-8E48C383E9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ED9DC7-D364-1525-0808-71684AF583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F6D3A1-E406-B718-2BC5-78DAE6F558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103644-4E0B-A294-E0B6-E8E1F01DA5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9C0EEF-719A-6E08-EA98-A87A5B4C21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C50BA7-CB00-D032-4B6D-401F94004125}"/>
              </a:ext>
            </a:extLst>
          </p:cNvPr>
          <p:cNvSpPr>
            <a:spLocks noGrp="1"/>
          </p:cNvSpPr>
          <p:nvPr>
            <p:ph type="dt" sz="half" idx="10"/>
          </p:nvPr>
        </p:nvSpPr>
        <p:spPr/>
        <p:txBody>
          <a:bodyPr/>
          <a:lstStyle/>
          <a:p>
            <a:fld id="{CF9E6276-59D5-4C46-9595-904200ED100A}" type="datetimeFigureOut">
              <a:rPr lang="en-US" smtClean="0"/>
              <a:t>02-May-25</a:t>
            </a:fld>
            <a:endParaRPr lang="en-US"/>
          </a:p>
        </p:txBody>
      </p:sp>
      <p:sp>
        <p:nvSpPr>
          <p:cNvPr id="8" name="Footer Placeholder 7">
            <a:extLst>
              <a:ext uri="{FF2B5EF4-FFF2-40B4-BE49-F238E27FC236}">
                <a16:creationId xmlns:a16="http://schemas.microsoft.com/office/drawing/2014/main" id="{F48DD5A8-7FD5-FFDD-25B7-AC711EB2F4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716B81-A5D5-34FB-F928-943C8B5A3EF6}"/>
              </a:ext>
            </a:extLst>
          </p:cNvPr>
          <p:cNvSpPr>
            <a:spLocks noGrp="1"/>
          </p:cNvSpPr>
          <p:nvPr>
            <p:ph type="sldNum" sz="quarter" idx="12"/>
          </p:nvPr>
        </p:nvSpPr>
        <p:spPr/>
        <p:txBody>
          <a:bodyPr/>
          <a:lstStyle/>
          <a:p>
            <a:fld id="{D999ACBC-7D9D-4F8D-AD4D-BEE17D31BCAE}" type="slidenum">
              <a:rPr lang="en-US" smtClean="0"/>
              <a:t>‹#›</a:t>
            </a:fld>
            <a:endParaRPr lang="en-US"/>
          </a:p>
        </p:txBody>
      </p:sp>
    </p:spTree>
    <p:extLst>
      <p:ext uri="{BB962C8B-B14F-4D97-AF65-F5344CB8AC3E}">
        <p14:creationId xmlns:p14="http://schemas.microsoft.com/office/powerpoint/2010/main" val="3578339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3872A-16C8-C4D6-3CEC-17C3BD50D7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40EE53-E643-9CC9-DFFE-4A2573008E41}"/>
              </a:ext>
            </a:extLst>
          </p:cNvPr>
          <p:cNvSpPr>
            <a:spLocks noGrp="1"/>
          </p:cNvSpPr>
          <p:nvPr>
            <p:ph type="dt" sz="half" idx="10"/>
          </p:nvPr>
        </p:nvSpPr>
        <p:spPr/>
        <p:txBody>
          <a:bodyPr/>
          <a:lstStyle/>
          <a:p>
            <a:fld id="{CF9E6276-59D5-4C46-9595-904200ED100A}" type="datetimeFigureOut">
              <a:rPr lang="en-US" smtClean="0"/>
              <a:t>02-May-25</a:t>
            </a:fld>
            <a:endParaRPr lang="en-US"/>
          </a:p>
        </p:txBody>
      </p:sp>
      <p:sp>
        <p:nvSpPr>
          <p:cNvPr id="4" name="Footer Placeholder 3">
            <a:extLst>
              <a:ext uri="{FF2B5EF4-FFF2-40B4-BE49-F238E27FC236}">
                <a16:creationId xmlns:a16="http://schemas.microsoft.com/office/drawing/2014/main" id="{60846051-DA80-4943-1DA5-E1B735CC47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B4B7CB-42C8-8F1B-5F4B-E7E99B91AC60}"/>
              </a:ext>
            </a:extLst>
          </p:cNvPr>
          <p:cNvSpPr>
            <a:spLocks noGrp="1"/>
          </p:cNvSpPr>
          <p:nvPr>
            <p:ph type="sldNum" sz="quarter" idx="12"/>
          </p:nvPr>
        </p:nvSpPr>
        <p:spPr/>
        <p:txBody>
          <a:bodyPr/>
          <a:lstStyle/>
          <a:p>
            <a:fld id="{D999ACBC-7D9D-4F8D-AD4D-BEE17D31BCAE}" type="slidenum">
              <a:rPr lang="en-US" smtClean="0"/>
              <a:t>‹#›</a:t>
            </a:fld>
            <a:endParaRPr lang="en-US"/>
          </a:p>
        </p:txBody>
      </p:sp>
    </p:spTree>
    <p:extLst>
      <p:ext uri="{BB962C8B-B14F-4D97-AF65-F5344CB8AC3E}">
        <p14:creationId xmlns:p14="http://schemas.microsoft.com/office/powerpoint/2010/main" val="2389870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1B95CE-8C0A-B185-5C52-FA2255E323B2}"/>
              </a:ext>
            </a:extLst>
          </p:cNvPr>
          <p:cNvSpPr>
            <a:spLocks noGrp="1"/>
          </p:cNvSpPr>
          <p:nvPr>
            <p:ph type="dt" sz="half" idx="10"/>
          </p:nvPr>
        </p:nvSpPr>
        <p:spPr/>
        <p:txBody>
          <a:bodyPr/>
          <a:lstStyle/>
          <a:p>
            <a:fld id="{CF9E6276-59D5-4C46-9595-904200ED100A}" type="datetimeFigureOut">
              <a:rPr lang="en-US" smtClean="0"/>
              <a:t>02-May-25</a:t>
            </a:fld>
            <a:endParaRPr lang="en-US"/>
          </a:p>
        </p:txBody>
      </p:sp>
      <p:sp>
        <p:nvSpPr>
          <p:cNvPr id="3" name="Footer Placeholder 2">
            <a:extLst>
              <a:ext uri="{FF2B5EF4-FFF2-40B4-BE49-F238E27FC236}">
                <a16:creationId xmlns:a16="http://schemas.microsoft.com/office/drawing/2014/main" id="{2236D0A1-FFFF-2901-8D57-26E444062A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634C81-FDBF-DB82-DA0D-DB28220D7E68}"/>
              </a:ext>
            </a:extLst>
          </p:cNvPr>
          <p:cNvSpPr>
            <a:spLocks noGrp="1"/>
          </p:cNvSpPr>
          <p:nvPr>
            <p:ph type="sldNum" sz="quarter" idx="12"/>
          </p:nvPr>
        </p:nvSpPr>
        <p:spPr/>
        <p:txBody>
          <a:bodyPr/>
          <a:lstStyle/>
          <a:p>
            <a:fld id="{D999ACBC-7D9D-4F8D-AD4D-BEE17D31BCAE}" type="slidenum">
              <a:rPr lang="en-US" smtClean="0"/>
              <a:t>‹#›</a:t>
            </a:fld>
            <a:endParaRPr lang="en-US"/>
          </a:p>
        </p:txBody>
      </p:sp>
    </p:spTree>
    <p:extLst>
      <p:ext uri="{BB962C8B-B14F-4D97-AF65-F5344CB8AC3E}">
        <p14:creationId xmlns:p14="http://schemas.microsoft.com/office/powerpoint/2010/main" val="3477594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73786-BFB9-1782-BC02-91286FA6D2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BA1EF7-17B4-E7ED-2345-BC48BEA207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C63B53-1C8F-0034-F9B6-8A5E37B8A7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BDD1AF-260B-0CA9-3412-60874B0C2760}"/>
              </a:ext>
            </a:extLst>
          </p:cNvPr>
          <p:cNvSpPr>
            <a:spLocks noGrp="1"/>
          </p:cNvSpPr>
          <p:nvPr>
            <p:ph type="dt" sz="half" idx="10"/>
          </p:nvPr>
        </p:nvSpPr>
        <p:spPr/>
        <p:txBody>
          <a:bodyPr/>
          <a:lstStyle/>
          <a:p>
            <a:fld id="{CF9E6276-59D5-4C46-9595-904200ED100A}" type="datetimeFigureOut">
              <a:rPr lang="en-US" smtClean="0"/>
              <a:t>02-May-25</a:t>
            </a:fld>
            <a:endParaRPr lang="en-US"/>
          </a:p>
        </p:txBody>
      </p:sp>
      <p:sp>
        <p:nvSpPr>
          <p:cNvPr id="6" name="Footer Placeholder 5">
            <a:extLst>
              <a:ext uri="{FF2B5EF4-FFF2-40B4-BE49-F238E27FC236}">
                <a16:creationId xmlns:a16="http://schemas.microsoft.com/office/drawing/2014/main" id="{9B3DC26A-40EC-29B3-3A43-CAF506EBF0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48F8E-58C0-EB3B-DB0D-56BA66788335}"/>
              </a:ext>
            </a:extLst>
          </p:cNvPr>
          <p:cNvSpPr>
            <a:spLocks noGrp="1"/>
          </p:cNvSpPr>
          <p:nvPr>
            <p:ph type="sldNum" sz="quarter" idx="12"/>
          </p:nvPr>
        </p:nvSpPr>
        <p:spPr/>
        <p:txBody>
          <a:bodyPr/>
          <a:lstStyle/>
          <a:p>
            <a:fld id="{D999ACBC-7D9D-4F8D-AD4D-BEE17D31BCAE}" type="slidenum">
              <a:rPr lang="en-US" smtClean="0"/>
              <a:t>‹#›</a:t>
            </a:fld>
            <a:endParaRPr lang="en-US"/>
          </a:p>
        </p:txBody>
      </p:sp>
    </p:spTree>
    <p:extLst>
      <p:ext uri="{BB962C8B-B14F-4D97-AF65-F5344CB8AC3E}">
        <p14:creationId xmlns:p14="http://schemas.microsoft.com/office/powerpoint/2010/main" val="2869702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DB7FD-D917-A9D7-6C98-7851FD8239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A8F262-19AA-3909-64A3-D55A8F291A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62BF5A-3C7B-882B-DB98-83E3309E9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14033F-B713-7BC8-5D22-0092574B970B}"/>
              </a:ext>
            </a:extLst>
          </p:cNvPr>
          <p:cNvSpPr>
            <a:spLocks noGrp="1"/>
          </p:cNvSpPr>
          <p:nvPr>
            <p:ph type="dt" sz="half" idx="10"/>
          </p:nvPr>
        </p:nvSpPr>
        <p:spPr/>
        <p:txBody>
          <a:bodyPr/>
          <a:lstStyle/>
          <a:p>
            <a:fld id="{CF9E6276-59D5-4C46-9595-904200ED100A}" type="datetimeFigureOut">
              <a:rPr lang="en-US" smtClean="0"/>
              <a:t>02-May-25</a:t>
            </a:fld>
            <a:endParaRPr lang="en-US"/>
          </a:p>
        </p:txBody>
      </p:sp>
      <p:sp>
        <p:nvSpPr>
          <p:cNvPr id="6" name="Footer Placeholder 5">
            <a:extLst>
              <a:ext uri="{FF2B5EF4-FFF2-40B4-BE49-F238E27FC236}">
                <a16:creationId xmlns:a16="http://schemas.microsoft.com/office/drawing/2014/main" id="{401E6C34-2F7E-3BEA-581C-F74E33F160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41788F-5F5E-62E6-6120-3A720D2E202E}"/>
              </a:ext>
            </a:extLst>
          </p:cNvPr>
          <p:cNvSpPr>
            <a:spLocks noGrp="1"/>
          </p:cNvSpPr>
          <p:nvPr>
            <p:ph type="sldNum" sz="quarter" idx="12"/>
          </p:nvPr>
        </p:nvSpPr>
        <p:spPr/>
        <p:txBody>
          <a:bodyPr/>
          <a:lstStyle/>
          <a:p>
            <a:fld id="{D999ACBC-7D9D-4F8D-AD4D-BEE17D31BCAE}" type="slidenum">
              <a:rPr lang="en-US" smtClean="0"/>
              <a:t>‹#›</a:t>
            </a:fld>
            <a:endParaRPr lang="en-US"/>
          </a:p>
        </p:txBody>
      </p:sp>
    </p:spTree>
    <p:extLst>
      <p:ext uri="{BB962C8B-B14F-4D97-AF65-F5344CB8AC3E}">
        <p14:creationId xmlns:p14="http://schemas.microsoft.com/office/powerpoint/2010/main" val="2370931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ACA91D-26D0-A212-4CF2-D750C3C48F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FDCCD2-C76A-CBA6-5C2B-6E09C8627E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CED590-9F96-7514-88C5-18865B676A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9E6276-59D5-4C46-9595-904200ED100A}" type="datetimeFigureOut">
              <a:rPr lang="en-US" smtClean="0"/>
              <a:t>02-May-25</a:t>
            </a:fld>
            <a:endParaRPr lang="en-US"/>
          </a:p>
        </p:txBody>
      </p:sp>
      <p:sp>
        <p:nvSpPr>
          <p:cNvPr id="5" name="Footer Placeholder 4">
            <a:extLst>
              <a:ext uri="{FF2B5EF4-FFF2-40B4-BE49-F238E27FC236}">
                <a16:creationId xmlns:a16="http://schemas.microsoft.com/office/drawing/2014/main" id="{FF9F8867-88E8-FA19-9A8F-28731441A0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1636D3-3021-09B1-A1BA-6A0DEA311A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99ACBC-7D9D-4F8D-AD4D-BEE17D31BCAE}" type="slidenum">
              <a:rPr lang="en-US" smtClean="0"/>
              <a:t>‹#›</a:t>
            </a:fld>
            <a:endParaRPr lang="en-US"/>
          </a:p>
        </p:txBody>
      </p:sp>
    </p:spTree>
    <p:extLst>
      <p:ext uri="{BB962C8B-B14F-4D97-AF65-F5344CB8AC3E}">
        <p14:creationId xmlns:p14="http://schemas.microsoft.com/office/powerpoint/2010/main" val="4079505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navoneel/brain-mri-images-for-brain-tumor-detection" TargetMode="External"/><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6E06235-B4A9-1445-B4B0-799FEB40F49A}"/>
              </a:ext>
            </a:extLst>
          </p:cNvPr>
          <p:cNvSpPr txBox="1">
            <a:spLocks noChangeArrowheads="1"/>
          </p:cNvSpPr>
          <p:nvPr/>
        </p:nvSpPr>
        <p:spPr>
          <a:xfrm>
            <a:off x="355600" y="378464"/>
            <a:ext cx="7974315" cy="18736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914446"/>
            <a:r>
              <a:rPr lang="en-US" b="1" dirty="0">
                <a:solidFill>
                  <a:srgbClr val="FFFFFF"/>
                </a:solidFill>
                <a:latin typeface="Calibri (MS) Bold"/>
                <a:ea typeface="Calibri (MS) Bold"/>
                <a:cs typeface="Calibri (MS) Bold"/>
                <a:sym typeface="Calibri (MS) Bold"/>
              </a:rPr>
              <a:t>AI-Based Brain Tumor Segmentation from MRI Scans</a:t>
            </a:r>
          </a:p>
          <a:p>
            <a:pPr defTabSz="914446"/>
            <a:endParaRPr lang="en-US" altLang="en-US" b="1" dirty="0">
              <a:solidFill>
                <a:prstClr val="white"/>
              </a:solidFill>
              <a:latin typeface="Calibri" panose="020F0502020204030204"/>
              <a:cs typeface="Arial" panose="020B0604020202020204" pitchFamily="34" charset="0"/>
            </a:endParaRPr>
          </a:p>
        </p:txBody>
      </p:sp>
      <p:sp>
        <p:nvSpPr>
          <p:cNvPr id="5" name="Rectangle 3">
            <a:extLst>
              <a:ext uri="{FF2B5EF4-FFF2-40B4-BE49-F238E27FC236}">
                <a16:creationId xmlns:a16="http://schemas.microsoft.com/office/drawing/2014/main" id="{4614B48C-432E-4046-9F84-C6EB95379FC1}"/>
              </a:ext>
            </a:extLst>
          </p:cNvPr>
          <p:cNvSpPr txBox="1">
            <a:spLocks noChangeArrowheads="1"/>
          </p:cNvSpPr>
          <p:nvPr/>
        </p:nvSpPr>
        <p:spPr>
          <a:xfrm>
            <a:off x="2280215" y="3324756"/>
            <a:ext cx="6623825" cy="19720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46">
              <a:buNone/>
            </a:pPr>
            <a:endParaRPr lang="en-US" altLang="en-US" dirty="0">
              <a:solidFill>
                <a:prstClr val="black"/>
              </a:solidFill>
              <a:latin typeface="Calibri" panose="020F0502020204030204"/>
            </a:endParaRPr>
          </a:p>
        </p:txBody>
      </p:sp>
      <p:sp>
        <p:nvSpPr>
          <p:cNvPr id="2" name="Freeform 12">
            <a:extLst>
              <a:ext uri="{FF2B5EF4-FFF2-40B4-BE49-F238E27FC236}">
                <a16:creationId xmlns:a16="http://schemas.microsoft.com/office/drawing/2014/main" id="{6BA8C113-722E-E663-E826-AFBD43FCB354}"/>
              </a:ext>
            </a:extLst>
          </p:cNvPr>
          <p:cNvSpPr/>
          <p:nvPr/>
        </p:nvSpPr>
        <p:spPr>
          <a:xfrm>
            <a:off x="1" y="2736424"/>
            <a:ext cx="7123601" cy="3044697"/>
          </a:xfrm>
          <a:custGeom>
            <a:avLst/>
            <a:gdLst/>
            <a:ahLst/>
            <a:cxnLst/>
            <a:rect l="l" t="t" r="r" b="b"/>
            <a:pathLst>
              <a:path w="11931029" h="4567045">
                <a:moveTo>
                  <a:pt x="0" y="0"/>
                </a:moveTo>
                <a:lnTo>
                  <a:pt x="11931030" y="0"/>
                </a:lnTo>
                <a:lnTo>
                  <a:pt x="11931030" y="4567045"/>
                </a:lnTo>
                <a:lnTo>
                  <a:pt x="0" y="4567045"/>
                </a:lnTo>
                <a:lnTo>
                  <a:pt x="0" y="0"/>
                </a:lnTo>
                <a:close/>
              </a:path>
            </a:pathLst>
          </a:custGeom>
          <a:blipFill>
            <a:blip r:embed="rId2"/>
            <a:stretch>
              <a:fillRect l="-12024" t="-24198" r="-5695" b="-48789"/>
            </a:stretch>
          </a:blipFill>
        </p:spPr>
        <p:txBody>
          <a:bodyPr/>
          <a:lstStyle/>
          <a:p>
            <a:endParaRPr lang="en-US" sz="1200"/>
          </a:p>
        </p:txBody>
      </p:sp>
      <p:sp>
        <p:nvSpPr>
          <p:cNvPr id="3" name="Freeform 14">
            <a:extLst>
              <a:ext uri="{FF2B5EF4-FFF2-40B4-BE49-F238E27FC236}">
                <a16:creationId xmlns:a16="http://schemas.microsoft.com/office/drawing/2014/main" id="{C1B69D82-58DA-4B9F-F485-FFEC97D1A768}"/>
              </a:ext>
            </a:extLst>
          </p:cNvPr>
          <p:cNvSpPr/>
          <p:nvPr/>
        </p:nvSpPr>
        <p:spPr>
          <a:xfrm>
            <a:off x="7115134" y="2736424"/>
            <a:ext cx="5068399" cy="3044697"/>
          </a:xfrm>
          <a:custGeom>
            <a:avLst/>
            <a:gdLst/>
            <a:ahLst/>
            <a:cxnLst/>
            <a:rect l="l" t="t" r="r" b="b"/>
            <a:pathLst>
              <a:path w="7602598" h="4567045">
                <a:moveTo>
                  <a:pt x="0" y="0"/>
                </a:moveTo>
                <a:lnTo>
                  <a:pt x="7602598" y="0"/>
                </a:lnTo>
                <a:lnTo>
                  <a:pt x="7602598" y="4567045"/>
                </a:lnTo>
                <a:lnTo>
                  <a:pt x="0" y="4567045"/>
                </a:lnTo>
                <a:lnTo>
                  <a:pt x="0" y="0"/>
                </a:lnTo>
                <a:close/>
              </a:path>
            </a:pathLst>
          </a:custGeom>
          <a:blipFill>
            <a:blip r:embed="rId3"/>
            <a:stretch>
              <a:fillRect t="-2020" b="-2020"/>
            </a:stretch>
          </a:blipFill>
        </p:spPr>
        <p:txBody>
          <a:bodyPr/>
          <a:lstStyle/>
          <a:p>
            <a:endParaRPr lang="en-US" sz="1200"/>
          </a:p>
        </p:txBody>
      </p:sp>
      <p:sp>
        <p:nvSpPr>
          <p:cNvPr id="12" name="TextBox 11">
            <a:extLst>
              <a:ext uri="{FF2B5EF4-FFF2-40B4-BE49-F238E27FC236}">
                <a16:creationId xmlns:a16="http://schemas.microsoft.com/office/drawing/2014/main" id="{70ABFC37-2994-3D32-9D19-A311153CD4A4}"/>
              </a:ext>
            </a:extLst>
          </p:cNvPr>
          <p:cNvSpPr txBox="1"/>
          <p:nvPr/>
        </p:nvSpPr>
        <p:spPr>
          <a:xfrm>
            <a:off x="8467" y="5781121"/>
            <a:ext cx="7416063" cy="1238801"/>
          </a:xfrm>
          <a:prstGeom prst="rect">
            <a:avLst/>
          </a:prstGeom>
          <a:noFill/>
        </p:spPr>
        <p:txBody>
          <a:bodyPr wrap="square" rtlCol="0">
            <a:spAutoFit/>
          </a:bodyPr>
          <a:lstStyle/>
          <a:p>
            <a:pPr>
              <a:lnSpc>
                <a:spcPts val="1504"/>
              </a:lnSpc>
            </a:pPr>
            <a:r>
              <a:rPr lang="en-US" sz="1400" b="1" dirty="0">
                <a:solidFill>
                  <a:srgbClr val="000000"/>
                </a:solidFill>
                <a:ea typeface="Calibri (MS)"/>
                <a:cs typeface="Calibri (MS)"/>
                <a:sym typeface="Calibri (MS)"/>
              </a:rPr>
              <a:t>By: Harsh Nishant Panchal (100816464), Vaishali </a:t>
            </a:r>
            <a:r>
              <a:rPr lang="en-US" sz="1400" b="1" dirty="0" err="1">
                <a:solidFill>
                  <a:srgbClr val="000000"/>
                </a:solidFill>
                <a:ea typeface="Calibri (MS)"/>
                <a:cs typeface="Calibri (MS)"/>
                <a:sym typeface="Calibri (MS)"/>
              </a:rPr>
              <a:t>Paraskar</a:t>
            </a:r>
            <a:r>
              <a:rPr lang="en-US" sz="1400" b="1" dirty="0">
                <a:solidFill>
                  <a:srgbClr val="000000"/>
                </a:solidFill>
                <a:ea typeface="Calibri (MS)"/>
                <a:cs typeface="Calibri (MS)"/>
                <a:sym typeface="Calibri (MS)"/>
              </a:rPr>
              <a:t> (100817086), Vidhi Patel (100784969)</a:t>
            </a:r>
          </a:p>
          <a:p>
            <a:pPr>
              <a:lnSpc>
                <a:spcPts val="1504"/>
              </a:lnSpc>
            </a:pPr>
            <a:endParaRPr lang="en-US" sz="1400" b="1" dirty="0">
              <a:solidFill>
                <a:srgbClr val="000000"/>
              </a:solidFill>
              <a:ea typeface="Calibri (MS)"/>
              <a:cs typeface="Calibri (MS)"/>
              <a:sym typeface="Calibri (MS)"/>
            </a:endParaRPr>
          </a:p>
          <a:p>
            <a:pPr>
              <a:lnSpc>
                <a:spcPts val="1504"/>
              </a:lnSpc>
            </a:pPr>
            <a:r>
              <a:rPr lang="en-US" sz="1400" b="1" dirty="0">
                <a:solidFill>
                  <a:srgbClr val="000000"/>
                </a:solidFill>
                <a:ea typeface="Calibri (MS)"/>
                <a:cs typeface="Calibri (MS)"/>
                <a:sym typeface="Calibri (MS)"/>
              </a:rPr>
              <a:t>Date: 05/12/2025</a:t>
            </a:r>
          </a:p>
          <a:p>
            <a:pPr>
              <a:lnSpc>
                <a:spcPts val="1504"/>
              </a:lnSpc>
              <a:spcBef>
                <a:spcPct val="0"/>
              </a:spcBef>
            </a:pPr>
            <a:endParaRPr lang="en-US" sz="1400" b="1" dirty="0">
              <a:solidFill>
                <a:srgbClr val="000000"/>
              </a:solidFill>
              <a:ea typeface="Calibri (MS)"/>
              <a:cs typeface="Calibri (MS)"/>
              <a:sym typeface="Calibri (MS)"/>
            </a:endParaRPr>
          </a:p>
          <a:p>
            <a:pPr>
              <a:lnSpc>
                <a:spcPts val="1504"/>
              </a:lnSpc>
              <a:spcBef>
                <a:spcPct val="0"/>
              </a:spcBef>
            </a:pPr>
            <a:r>
              <a:rPr lang="en-US" sz="1400" b="1" dirty="0">
                <a:solidFill>
                  <a:srgbClr val="000000"/>
                </a:solidFill>
                <a:ea typeface="Calibri (MS)"/>
                <a:cs typeface="Calibri (MS)"/>
                <a:sym typeface="Calibri (MS)"/>
              </a:rPr>
              <a:t>AI_700_SPRING2025</a:t>
            </a:r>
          </a:p>
          <a:p>
            <a:endParaRPr lang="en-US" sz="1200" dirty="0"/>
          </a:p>
        </p:txBody>
      </p:sp>
    </p:spTree>
    <p:extLst>
      <p:ext uri="{BB962C8B-B14F-4D97-AF65-F5344CB8AC3E}">
        <p14:creationId xmlns:p14="http://schemas.microsoft.com/office/powerpoint/2010/main" val="3237590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32BCA3-837D-BAA5-FA25-DBCDBFA4A75B}"/>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AEA5F76E-8DE0-45BE-B46A-1D1664CC33AA}"/>
              </a:ext>
            </a:extLst>
          </p:cNvPr>
          <p:cNvGrpSpPr/>
          <p:nvPr/>
        </p:nvGrpSpPr>
        <p:grpSpPr>
          <a:xfrm>
            <a:off x="0" y="-12700"/>
            <a:ext cx="12192000" cy="914401"/>
            <a:chOff x="0" y="0"/>
            <a:chExt cx="17339733" cy="1300481"/>
          </a:xfrm>
        </p:grpSpPr>
        <p:sp>
          <p:nvSpPr>
            <p:cNvPr id="3" name="Freeform 3">
              <a:extLst>
                <a:ext uri="{FF2B5EF4-FFF2-40B4-BE49-F238E27FC236}">
                  <a16:creationId xmlns:a16="http://schemas.microsoft.com/office/drawing/2014/main" id="{AF0FD360-4CEE-C8EE-9C1A-A8C461DE63B9}"/>
                </a:ext>
              </a:extLst>
            </p:cNvPr>
            <p:cNvSpPr/>
            <p:nvPr/>
          </p:nvSpPr>
          <p:spPr>
            <a:xfrm>
              <a:off x="0" y="0"/>
              <a:ext cx="17339734" cy="1300480"/>
            </a:xfrm>
            <a:custGeom>
              <a:avLst/>
              <a:gdLst/>
              <a:ahLst/>
              <a:cxnLst/>
              <a:rect l="l" t="t" r="r" b="b"/>
              <a:pathLst>
                <a:path w="17339734" h="1300480">
                  <a:moveTo>
                    <a:pt x="0" y="0"/>
                  </a:moveTo>
                  <a:lnTo>
                    <a:pt x="17339734" y="0"/>
                  </a:lnTo>
                  <a:lnTo>
                    <a:pt x="17339734" y="1300480"/>
                  </a:lnTo>
                  <a:lnTo>
                    <a:pt x="0" y="1300480"/>
                  </a:lnTo>
                  <a:close/>
                </a:path>
              </a:pathLst>
            </a:custGeom>
            <a:solidFill>
              <a:srgbClr val="69B3E7"/>
            </a:solidFill>
          </p:spPr>
          <p:txBody>
            <a:bodyPr/>
            <a:lstStyle/>
            <a:p>
              <a:endParaRPr lang="en-US" sz="1200"/>
            </a:p>
          </p:txBody>
        </p:sp>
      </p:grpSp>
      <p:grpSp>
        <p:nvGrpSpPr>
          <p:cNvPr id="4" name="Group 4">
            <a:extLst>
              <a:ext uri="{FF2B5EF4-FFF2-40B4-BE49-F238E27FC236}">
                <a16:creationId xmlns:a16="http://schemas.microsoft.com/office/drawing/2014/main" id="{659544C2-F940-8889-F7F8-520F90C8026A}"/>
              </a:ext>
            </a:extLst>
          </p:cNvPr>
          <p:cNvGrpSpPr/>
          <p:nvPr/>
        </p:nvGrpSpPr>
        <p:grpSpPr>
          <a:xfrm>
            <a:off x="0" y="6675120"/>
            <a:ext cx="12192000" cy="243840"/>
            <a:chOff x="0" y="0"/>
            <a:chExt cx="13004800" cy="260096"/>
          </a:xfrm>
        </p:grpSpPr>
        <p:sp>
          <p:nvSpPr>
            <p:cNvPr id="5" name="Freeform 5">
              <a:extLst>
                <a:ext uri="{FF2B5EF4-FFF2-40B4-BE49-F238E27FC236}">
                  <a16:creationId xmlns:a16="http://schemas.microsoft.com/office/drawing/2014/main" id="{F12DB519-EE47-9168-FD7F-57E7AAA9A453}"/>
                </a:ext>
              </a:extLst>
            </p:cNvPr>
            <p:cNvSpPr/>
            <p:nvPr/>
          </p:nvSpPr>
          <p:spPr>
            <a:xfrm>
              <a:off x="0" y="0"/>
              <a:ext cx="13004800" cy="260096"/>
            </a:xfrm>
            <a:custGeom>
              <a:avLst/>
              <a:gdLst/>
              <a:ahLst/>
              <a:cxnLst/>
              <a:rect l="l" t="t" r="r" b="b"/>
              <a:pathLst>
                <a:path w="13004800" h="260096">
                  <a:moveTo>
                    <a:pt x="0" y="0"/>
                  </a:moveTo>
                  <a:lnTo>
                    <a:pt x="13004800" y="0"/>
                  </a:lnTo>
                  <a:lnTo>
                    <a:pt x="13004800" y="260096"/>
                  </a:lnTo>
                  <a:lnTo>
                    <a:pt x="0" y="260096"/>
                  </a:lnTo>
                  <a:close/>
                </a:path>
              </a:pathLst>
            </a:custGeom>
            <a:solidFill>
              <a:srgbClr val="FFC72C"/>
            </a:solidFill>
          </p:spPr>
          <p:txBody>
            <a:bodyPr/>
            <a:lstStyle/>
            <a:p>
              <a:endParaRPr lang="en-US" sz="1200"/>
            </a:p>
          </p:txBody>
        </p:sp>
      </p:grpSp>
      <p:sp>
        <p:nvSpPr>
          <p:cNvPr id="6" name="Freeform 6">
            <a:extLst>
              <a:ext uri="{FF2B5EF4-FFF2-40B4-BE49-F238E27FC236}">
                <a16:creationId xmlns:a16="http://schemas.microsoft.com/office/drawing/2014/main" id="{502E00CA-1244-25B5-7FEA-9238D26D7633}"/>
              </a:ext>
            </a:extLst>
          </p:cNvPr>
          <p:cNvSpPr/>
          <p:nvPr/>
        </p:nvSpPr>
        <p:spPr>
          <a:xfrm>
            <a:off x="10932051" y="330893"/>
            <a:ext cx="667996" cy="269231"/>
          </a:xfrm>
          <a:custGeom>
            <a:avLst/>
            <a:gdLst/>
            <a:ahLst/>
            <a:cxnLst/>
            <a:rect l="l" t="t" r="r" b="b"/>
            <a:pathLst>
              <a:path w="1001994" h="403846">
                <a:moveTo>
                  <a:pt x="0" y="0"/>
                </a:moveTo>
                <a:lnTo>
                  <a:pt x="1001994" y="0"/>
                </a:lnTo>
                <a:lnTo>
                  <a:pt x="1001994" y="403847"/>
                </a:lnTo>
                <a:lnTo>
                  <a:pt x="0" y="403847"/>
                </a:lnTo>
                <a:lnTo>
                  <a:pt x="0" y="0"/>
                </a:lnTo>
                <a:close/>
              </a:path>
            </a:pathLst>
          </a:custGeom>
          <a:blipFill>
            <a:blip r:embed="rId2"/>
            <a:stretch>
              <a:fillRect l="-61" r="-61"/>
            </a:stretch>
          </a:blipFill>
        </p:spPr>
        <p:txBody>
          <a:bodyPr/>
          <a:lstStyle/>
          <a:p>
            <a:endParaRPr lang="en-US" sz="1200"/>
          </a:p>
        </p:txBody>
      </p:sp>
      <p:grpSp>
        <p:nvGrpSpPr>
          <p:cNvPr id="7" name="Group 7">
            <a:extLst>
              <a:ext uri="{FF2B5EF4-FFF2-40B4-BE49-F238E27FC236}">
                <a16:creationId xmlns:a16="http://schemas.microsoft.com/office/drawing/2014/main" id="{2B0A8B9F-B75F-2814-F8DE-053FF67C44B4}"/>
              </a:ext>
            </a:extLst>
          </p:cNvPr>
          <p:cNvGrpSpPr/>
          <p:nvPr/>
        </p:nvGrpSpPr>
        <p:grpSpPr>
          <a:xfrm>
            <a:off x="276814" y="66719"/>
            <a:ext cx="10516738" cy="870891"/>
            <a:chOff x="0" y="0"/>
            <a:chExt cx="14957139" cy="1238601"/>
          </a:xfrm>
        </p:grpSpPr>
        <p:sp>
          <p:nvSpPr>
            <p:cNvPr id="8" name="Freeform 8">
              <a:extLst>
                <a:ext uri="{FF2B5EF4-FFF2-40B4-BE49-F238E27FC236}">
                  <a16:creationId xmlns:a16="http://schemas.microsoft.com/office/drawing/2014/main" id="{2C16579D-9925-E0BA-874A-4CB490FA6231}"/>
                </a:ext>
              </a:extLst>
            </p:cNvPr>
            <p:cNvSpPr/>
            <p:nvPr/>
          </p:nvSpPr>
          <p:spPr>
            <a:xfrm>
              <a:off x="0" y="0"/>
              <a:ext cx="14957138" cy="1238601"/>
            </a:xfrm>
            <a:custGeom>
              <a:avLst/>
              <a:gdLst/>
              <a:ahLst/>
              <a:cxnLst/>
              <a:rect l="l" t="t" r="r" b="b"/>
              <a:pathLst>
                <a:path w="14957138" h="1238601">
                  <a:moveTo>
                    <a:pt x="0" y="0"/>
                  </a:moveTo>
                  <a:lnTo>
                    <a:pt x="14957138" y="0"/>
                  </a:lnTo>
                  <a:lnTo>
                    <a:pt x="14957138" y="1238601"/>
                  </a:lnTo>
                  <a:lnTo>
                    <a:pt x="0" y="1238601"/>
                  </a:lnTo>
                  <a:close/>
                </a:path>
              </a:pathLst>
            </a:custGeom>
            <a:solidFill>
              <a:srgbClr val="000000">
                <a:alpha val="0"/>
              </a:srgbClr>
            </a:solidFill>
          </p:spPr>
          <p:txBody>
            <a:bodyPr/>
            <a:lstStyle/>
            <a:p>
              <a:endParaRPr lang="en-US" sz="1200"/>
            </a:p>
          </p:txBody>
        </p:sp>
        <p:sp>
          <p:nvSpPr>
            <p:cNvPr id="9" name="TextBox 9">
              <a:extLst>
                <a:ext uri="{FF2B5EF4-FFF2-40B4-BE49-F238E27FC236}">
                  <a16:creationId xmlns:a16="http://schemas.microsoft.com/office/drawing/2014/main" id="{5C6F9C03-1A86-CCE0-4357-09D9364B9E88}"/>
                </a:ext>
              </a:extLst>
            </p:cNvPr>
            <p:cNvSpPr txBox="1"/>
            <p:nvPr/>
          </p:nvSpPr>
          <p:spPr>
            <a:xfrm>
              <a:off x="0" y="-38100"/>
              <a:ext cx="14957139" cy="1276701"/>
            </a:xfrm>
            <a:prstGeom prst="rect">
              <a:avLst/>
            </a:prstGeom>
          </p:spPr>
          <p:txBody>
            <a:bodyPr lIns="0" tIns="0" rIns="0" bIns="0" rtlCol="0" anchor="ctr"/>
            <a:lstStyle/>
            <a:p>
              <a:pPr>
                <a:lnSpc>
                  <a:spcPts val="3023"/>
                </a:lnSpc>
              </a:pPr>
              <a:r>
                <a:rPr lang="en-US" sz="2799" b="1" dirty="0">
                  <a:solidFill>
                    <a:srgbClr val="FFFFFF"/>
                  </a:solidFill>
                  <a:latin typeface="Calibri (MS) Bold"/>
                  <a:ea typeface="Calibri (MS) Bold"/>
                  <a:cs typeface="Calibri (MS) Bold"/>
                  <a:sym typeface="Calibri (MS) Bold"/>
                </a:rPr>
                <a:t>Understanding the functions</a:t>
              </a:r>
            </a:p>
          </p:txBody>
        </p:sp>
      </p:grpSp>
      <p:grpSp>
        <p:nvGrpSpPr>
          <p:cNvPr id="10" name="Group 10">
            <a:extLst>
              <a:ext uri="{FF2B5EF4-FFF2-40B4-BE49-F238E27FC236}">
                <a16:creationId xmlns:a16="http://schemas.microsoft.com/office/drawing/2014/main" id="{2AAC623C-F213-EC5C-E158-DBE01D2C5694}"/>
              </a:ext>
            </a:extLst>
          </p:cNvPr>
          <p:cNvGrpSpPr/>
          <p:nvPr/>
        </p:nvGrpSpPr>
        <p:grpSpPr>
          <a:xfrm>
            <a:off x="10007854" y="6356351"/>
            <a:ext cx="1909765" cy="414759"/>
            <a:chOff x="0" y="0"/>
            <a:chExt cx="2716110" cy="589880"/>
          </a:xfrm>
        </p:grpSpPr>
        <p:sp>
          <p:nvSpPr>
            <p:cNvPr id="11" name="Freeform 11">
              <a:extLst>
                <a:ext uri="{FF2B5EF4-FFF2-40B4-BE49-F238E27FC236}">
                  <a16:creationId xmlns:a16="http://schemas.microsoft.com/office/drawing/2014/main" id="{527CBC55-F4A8-9873-A7AB-B247D10735C5}"/>
                </a:ext>
              </a:extLst>
            </p:cNvPr>
            <p:cNvSpPr/>
            <p:nvPr/>
          </p:nvSpPr>
          <p:spPr>
            <a:xfrm>
              <a:off x="0" y="0"/>
              <a:ext cx="2716110" cy="589880"/>
            </a:xfrm>
            <a:custGeom>
              <a:avLst/>
              <a:gdLst/>
              <a:ahLst/>
              <a:cxnLst/>
              <a:rect l="l" t="t" r="r" b="b"/>
              <a:pathLst>
                <a:path w="2716110" h="589880">
                  <a:moveTo>
                    <a:pt x="0" y="0"/>
                  </a:moveTo>
                  <a:lnTo>
                    <a:pt x="2716110" y="0"/>
                  </a:lnTo>
                  <a:lnTo>
                    <a:pt x="2716110" y="589880"/>
                  </a:lnTo>
                  <a:lnTo>
                    <a:pt x="0" y="589880"/>
                  </a:lnTo>
                  <a:close/>
                </a:path>
              </a:pathLst>
            </a:custGeom>
            <a:solidFill>
              <a:srgbClr val="000000">
                <a:alpha val="0"/>
              </a:srgbClr>
            </a:solidFill>
          </p:spPr>
          <p:txBody>
            <a:bodyPr/>
            <a:lstStyle/>
            <a:p>
              <a:endParaRPr lang="en-US" sz="1200"/>
            </a:p>
          </p:txBody>
        </p:sp>
        <p:sp>
          <p:nvSpPr>
            <p:cNvPr id="12" name="TextBox 12">
              <a:extLst>
                <a:ext uri="{FF2B5EF4-FFF2-40B4-BE49-F238E27FC236}">
                  <a16:creationId xmlns:a16="http://schemas.microsoft.com/office/drawing/2014/main" id="{2AC2E683-5D0F-1B67-F55A-48AA57304BC1}"/>
                </a:ext>
              </a:extLst>
            </p:cNvPr>
            <p:cNvSpPr txBox="1"/>
            <p:nvPr/>
          </p:nvSpPr>
          <p:spPr>
            <a:xfrm>
              <a:off x="0" y="-38100"/>
              <a:ext cx="2716110" cy="627980"/>
            </a:xfrm>
            <a:prstGeom prst="rect">
              <a:avLst/>
            </a:prstGeom>
          </p:spPr>
          <p:txBody>
            <a:bodyPr lIns="0" tIns="0" rIns="0" bIns="0" rtlCol="0" anchor="ctr"/>
            <a:lstStyle/>
            <a:p>
              <a:pPr algn="r">
                <a:lnSpc>
                  <a:spcPts val="1440"/>
                </a:lnSpc>
              </a:pPr>
              <a:r>
                <a:rPr lang="en-US" sz="1200">
                  <a:solidFill>
                    <a:srgbClr val="000000"/>
                  </a:solidFill>
                  <a:latin typeface="Calibri (MS)"/>
                  <a:ea typeface="Calibri (MS)"/>
                  <a:cs typeface="Calibri (MS)"/>
                  <a:sym typeface="Calibri (MS)"/>
                </a:rPr>
                <a:t>11</a:t>
              </a:r>
            </a:p>
            <a:p>
              <a:pPr algn="r">
                <a:lnSpc>
                  <a:spcPts val="1439"/>
                </a:lnSpc>
              </a:pPr>
              <a:endParaRPr lang="en-US" sz="1200">
                <a:solidFill>
                  <a:srgbClr val="000000"/>
                </a:solidFill>
                <a:latin typeface="Calibri (MS)"/>
                <a:ea typeface="Calibri (MS)"/>
                <a:cs typeface="Calibri (MS)"/>
                <a:sym typeface="Calibri (MS)"/>
              </a:endParaRPr>
            </a:p>
          </p:txBody>
        </p:sp>
      </p:grpSp>
      <p:grpSp>
        <p:nvGrpSpPr>
          <p:cNvPr id="13" name="Group 13">
            <a:extLst>
              <a:ext uri="{FF2B5EF4-FFF2-40B4-BE49-F238E27FC236}">
                <a16:creationId xmlns:a16="http://schemas.microsoft.com/office/drawing/2014/main" id="{8DC198C0-4623-B414-A408-847673634DDA}"/>
              </a:ext>
            </a:extLst>
          </p:cNvPr>
          <p:cNvGrpSpPr/>
          <p:nvPr/>
        </p:nvGrpSpPr>
        <p:grpSpPr>
          <a:xfrm>
            <a:off x="172764" y="1093988"/>
            <a:ext cx="11744855" cy="7244942"/>
            <a:chOff x="-633996" y="-1644931"/>
            <a:chExt cx="17837589" cy="4727845"/>
          </a:xfrm>
        </p:grpSpPr>
        <p:sp>
          <p:nvSpPr>
            <p:cNvPr id="14" name="Freeform 14">
              <a:extLst>
                <a:ext uri="{FF2B5EF4-FFF2-40B4-BE49-F238E27FC236}">
                  <a16:creationId xmlns:a16="http://schemas.microsoft.com/office/drawing/2014/main" id="{425B79C4-2FEA-C1EC-4123-C99F501663E5}"/>
                </a:ext>
              </a:extLst>
            </p:cNvPr>
            <p:cNvSpPr/>
            <p:nvPr/>
          </p:nvSpPr>
          <p:spPr>
            <a:xfrm>
              <a:off x="0" y="0"/>
              <a:ext cx="17203593" cy="3082914"/>
            </a:xfrm>
            <a:custGeom>
              <a:avLst/>
              <a:gdLst/>
              <a:ahLst/>
              <a:cxnLst/>
              <a:rect l="l" t="t" r="r" b="b"/>
              <a:pathLst>
                <a:path w="17203593" h="3082914">
                  <a:moveTo>
                    <a:pt x="0" y="0"/>
                  </a:moveTo>
                  <a:lnTo>
                    <a:pt x="17203593" y="0"/>
                  </a:lnTo>
                  <a:lnTo>
                    <a:pt x="17203593" y="3082914"/>
                  </a:lnTo>
                  <a:lnTo>
                    <a:pt x="0" y="3082914"/>
                  </a:lnTo>
                  <a:close/>
                </a:path>
              </a:pathLst>
            </a:custGeom>
            <a:solidFill>
              <a:srgbClr val="00050D">
                <a:alpha val="0"/>
              </a:srgbClr>
            </a:solidFill>
          </p:spPr>
          <p:txBody>
            <a:bodyPr/>
            <a:lstStyle/>
            <a:p>
              <a:endParaRPr lang="en-US" sz="1200"/>
            </a:p>
          </p:txBody>
        </p:sp>
        <p:sp>
          <p:nvSpPr>
            <p:cNvPr id="15" name="TextBox 15">
              <a:extLst>
                <a:ext uri="{FF2B5EF4-FFF2-40B4-BE49-F238E27FC236}">
                  <a16:creationId xmlns:a16="http://schemas.microsoft.com/office/drawing/2014/main" id="{5C770CE2-C9D0-3DD2-6CDC-EB39A1BF2896}"/>
                </a:ext>
              </a:extLst>
            </p:cNvPr>
            <p:cNvSpPr txBox="1"/>
            <p:nvPr/>
          </p:nvSpPr>
          <p:spPr>
            <a:xfrm>
              <a:off x="-633996" y="-1644931"/>
              <a:ext cx="17203593" cy="3159115"/>
            </a:xfrm>
            <a:prstGeom prst="rect">
              <a:avLst/>
            </a:prstGeom>
          </p:spPr>
          <p:txBody>
            <a:bodyPr lIns="0" tIns="0" rIns="0" bIns="0" rtlCol="0" anchor="t"/>
            <a:lstStyle/>
            <a:p>
              <a:pPr marL="342900" indent="-342900">
                <a:buFont typeface="Arial" panose="020B0604020202020204" pitchFamily="34" charset="0"/>
                <a:buChar char="•"/>
              </a:pPr>
              <a:r>
                <a:rPr lang="en-US" sz="2000" dirty="0"/>
                <a:t>Cross-validation and deployment confirm robustness via 5-fold cross-validation, deploy the model with real-time capabilities and regulatory compliance and address generalization and bias challenges, supporting clinical applications like diagnosis and treatment planning, with future potential in federated learning and multi-task models.</a:t>
              </a:r>
            </a:p>
            <a:p>
              <a:pPr marL="342900" indent="-342900">
                <a:buFont typeface="Arial" panose="020B0604020202020204" pitchFamily="34" charset="0"/>
                <a:buChar char="•"/>
              </a:pPr>
              <a:r>
                <a:rPr lang="en-US" sz="2000" dirty="0"/>
                <a:t>Multimodal imaging fusion, incorporating sequences like T1, T2, FLAIR, and contrast-enhanced MRI, enhances segmentation by capturing diverse tumor characteristics, improving detection of tumor boundaries and sub-regions like edema, necrosis, and enhancing core.</a:t>
              </a:r>
            </a:p>
            <a:p>
              <a:pPr marL="342900" indent="-342900">
                <a:buFont typeface="Arial" panose="020B0604020202020204" pitchFamily="34" charset="0"/>
                <a:buChar char="•"/>
              </a:pPr>
              <a:r>
                <a:rPr lang="en-US" sz="2000" dirty="0"/>
                <a:t>Despite these advancements, challenges such as data heterogeneity, limited annotated datasets, and model generalization persist. Federated learning has emerged as a promising approach to train AI models across multiple healthcare institutions without sharing sensitive patient data, improving robustness and generalizability across diverse populations. Additionally, ensuring interpretability and trustworthiness in AI-based segmentation is crucial for clinical adoption. </a:t>
              </a:r>
            </a:p>
            <a:p>
              <a:pPr marL="342900" indent="-342900">
                <a:buFont typeface="Arial" panose="020B0604020202020204" pitchFamily="34" charset="0"/>
                <a:buChar char="•"/>
              </a:pPr>
              <a:endParaRPr lang="en-US" sz="2000" dirty="0"/>
            </a:p>
          </p:txBody>
        </p:sp>
      </p:grpSp>
    </p:spTree>
    <p:extLst>
      <p:ext uri="{BB962C8B-B14F-4D97-AF65-F5344CB8AC3E}">
        <p14:creationId xmlns:p14="http://schemas.microsoft.com/office/powerpoint/2010/main" val="4241702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8DD884-0857-F4B8-B51A-78D0F81E0FF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678E32CA-733B-E901-248D-8037C8BCD3B5}"/>
              </a:ext>
            </a:extLst>
          </p:cNvPr>
          <p:cNvGrpSpPr/>
          <p:nvPr/>
        </p:nvGrpSpPr>
        <p:grpSpPr>
          <a:xfrm>
            <a:off x="0" y="-12700"/>
            <a:ext cx="12192000" cy="914401"/>
            <a:chOff x="0" y="0"/>
            <a:chExt cx="17339733" cy="1300481"/>
          </a:xfrm>
        </p:grpSpPr>
        <p:sp>
          <p:nvSpPr>
            <p:cNvPr id="3" name="Freeform 3">
              <a:extLst>
                <a:ext uri="{FF2B5EF4-FFF2-40B4-BE49-F238E27FC236}">
                  <a16:creationId xmlns:a16="http://schemas.microsoft.com/office/drawing/2014/main" id="{A0C3E765-5E0D-5A3E-4270-AA6F307015AA}"/>
                </a:ext>
              </a:extLst>
            </p:cNvPr>
            <p:cNvSpPr/>
            <p:nvPr/>
          </p:nvSpPr>
          <p:spPr>
            <a:xfrm>
              <a:off x="0" y="0"/>
              <a:ext cx="17339734" cy="1300480"/>
            </a:xfrm>
            <a:custGeom>
              <a:avLst/>
              <a:gdLst/>
              <a:ahLst/>
              <a:cxnLst/>
              <a:rect l="l" t="t" r="r" b="b"/>
              <a:pathLst>
                <a:path w="17339734" h="1300480">
                  <a:moveTo>
                    <a:pt x="0" y="0"/>
                  </a:moveTo>
                  <a:lnTo>
                    <a:pt x="17339734" y="0"/>
                  </a:lnTo>
                  <a:lnTo>
                    <a:pt x="17339734" y="1300480"/>
                  </a:lnTo>
                  <a:lnTo>
                    <a:pt x="0" y="1300480"/>
                  </a:lnTo>
                  <a:close/>
                </a:path>
              </a:pathLst>
            </a:custGeom>
            <a:solidFill>
              <a:srgbClr val="69B3E7"/>
            </a:solidFill>
          </p:spPr>
          <p:txBody>
            <a:bodyPr/>
            <a:lstStyle/>
            <a:p>
              <a:endParaRPr lang="en-US" sz="1200"/>
            </a:p>
          </p:txBody>
        </p:sp>
      </p:grpSp>
      <p:grpSp>
        <p:nvGrpSpPr>
          <p:cNvPr id="4" name="Group 4">
            <a:extLst>
              <a:ext uri="{FF2B5EF4-FFF2-40B4-BE49-F238E27FC236}">
                <a16:creationId xmlns:a16="http://schemas.microsoft.com/office/drawing/2014/main" id="{78CAE4DC-4ED4-3321-5E93-4C475BC75824}"/>
              </a:ext>
            </a:extLst>
          </p:cNvPr>
          <p:cNvGrpSpPr/>
          <p:nvPr/>
        </p:nvGrpSpPr>
        <p:grpSpPr>
          <a:xfrm>
            <a:off x="0" y="6675120"/>
            <a:ext cx="12192000" cy="243840"/>
            <a:chOff x="0" y="0"/>
            <a:chExt cx="13004800" cy="260096"/>
          </a:xfrm>
        </p:grpSpPr>
        <p:sp>
          <p:nvSpPr>
            <p:cNvPr id="5" name="Freeform 5">
              <a:extLst>
                <a:ext uri="{FF2B5EF4-FFF2-40B4-BE49-F238E27FC236}">
                  <a16:creationId xmlns:a16="http://schemas.microsoft.com/office/drawing/2014/main" id="{59913BE6-4647-2C0A-DDCC-3E6F1ED1930A}"/>
                </a:ext>
              </a:extLst>
            </p:cNvPr>
            <p:cNvSpPr/>
            <p:nvPr/>
          </p:nvSpPr>
          <p:spPr>
            <a:xfrm>
              <a:off x="0" y="0"/>
              <a:ext cx="13004800" cy="260096"/>
            </a:xfrm>
            <a:custGeom>
              <a:avLst/>
              <a:gdLst/>
              <a:ahLst/>
              <a:cxnLst/>
              <a:rect l="l" t="t" r="r" b="b"/>
              <a:pathLst>
                <a:path w="13004800" h="260096">
                  <a:moveTo>
                    <a:pt x="0" y="0"/>
                  </a:moveTo>
                  <a:lnTo>
                    <a:pt x="13004800" y="0"/>
                  </a:lnTo>
                  <a:lnTo>
                    <a:pt x="13004800" y="260096"/>
                  </a:lnTo>
                  <a:lnTo>
                    <a:pt x="0" y="260096"/>
                  </a:lnTo>
                  <a:close/>
                </a:path>
              </a:pathLst>
            </a:custGeom>
            <a:solidFill>
              <a:srgbClr val="FFC72C"/>
            </a:solidFill>
          </p:spPr>
          <p:txBody>
            <a:bodyPr/>
            <a:lstStyle/>
            <a:p>
              <a:endParaRPr lang="en-US" sz="1200"/>
            </a:p>
          </p:txBody>
        </p:sp>
      </p:grpSp>
      <p:sp>
        <p:nvSpPr>
          <p:cNvPr id="6" name="Freeform 6">
            <a:extLst>
              <a:ext uri="{FF2B5EF4-FFF2-40B4-BE49-F238E27FC236}">
                <a16:creationId xmlns:a16="http://schemas.microsoft.com/office/drawing/2014/main" id="{4CD6B016-DE0F-0DC2-5BA0-D5CEE172D694}"/>
              </a:ext>
            </a:extLst>
          </p:cNvPr>
          <p:cNvSpPr/>
          <p:nvPr/>
        </p:nvSpPr>
        <p:spPr>
          <a:xfrm>
            <a:off x="10932051" y="330893"/>
            <a:ext cx="667996" cy="269231"/>
          </a:xfrm>
          <a:custGeom>
            <a:avLst/>
            <a:gdLst/>
            <a:ahLst/>
            <a:cxnLst/>
            <a:rect l="l" t="t" r="r" b="b"/>
            <a:pathLst>
              <a:path w="1001994" h="403846">
                <a:moveTo>
                  <a:pt x="0" y="0"/>
                </a:moveTo>
                <a:lnTo>
                  <a:pt x="1001994" y="0"/>
                </a:lnTo>
                <a:lnTo>
                  <a:pt x="1001994" y="403847"/>
                </a:lnTo>
                <a:lnTo>
                  <a:pt x="0" y="403847"/>
                </a:lnTo>
                <a:lnTo>
                  <a:pt x="0" y="0"/>
                </a:lnTo>
                <a:close/>
              </a:path>
            </a:pathLst>
          </a:custGeom>
          <a:blipFill>
            <a:blip r:embed="rId2"/>
            <a:stretch>
              <a:fillRect l="-61" r="-61"/>
            </a:stretch>
          </a:blipFill>
        </p:spPr>
        <p:txBody>
          <a:bodyPr/>
          <a:lstStyle/>
          <a:p>
            <a:endParaRPr lang="en-US" sz="1200"/>
          </a:p>
        </p:txBody>
      </p:sp>
      <p:grpSp>
        <p:nvGrpSpPr>
          <p:cNvPr id="7" name="Group 7">
            <a:extLst>
              <a:ext uri="{FF2B5EF4-FFF2-40B4-BE49-F238E27FC236}">
                <a16:creationId xmlns:a16="http://schemas.microsoft.com/office/drawing/2014/main" id="{075A97ED-C3FD-04D4-7F17-C7340B47491B}"/>
              </a:ext>
            </a:extLst>
          </p:cNvPr>
          <p:cNvGrpSpPr/>
          <p:nvPr/>
        </p:nvGrpSpPr>
        <p:grpSpPr>
          <a:xfrm>
            <a:off x="276814" y="66719"/>
            <a:ext cx="10516738" cy="870891"/>
            <a:chOff x="0" y="0"/>
            <a:chExt cx="14957139" cy="1238601"/>
          </a:xfrm>
        </p:grpSpPr>
        <p:sp>
          <p:nvSpPr>
            <p:cNvPr id="8" name="Freeform 8">
              <a:extLst>
                <a:ext uri="{FF2B5EF4-FFF2-40B4-BE49-F238E27FC236}">
                  <a16:creationId xmlns:a16="http://schemas.microsoft.com/office/drawing/2014/main" id="{9FD85814-BA3E-BA47-1C1D-49C4AC232693}"/>
                </a:ext>
              </a:extLst>
            </p:cNvPr>
            <p:cNvSpPr/>
            <p:nvPr/>
          </p:nvSpPr>
          <p:spPr>
            <a:xfrm>
              <a:off x="0" y="0"/>
              <a:ext cx="14957138" cy="1238601"/>
            </a:xfrm>
            <a:custGeom>
              <a:avLst/>
              <a:gdLst/>
              <a:ahLst/>
              <a:cxnLst/>
              <a:rect l="l" t="t" r="r" b="b"/>
              <a:pathLst>
                <a:path w="14957138" h="1238601">
                  <a:moveTo>
                    <a:pt x="0" y="0"/>
                  </a:moveTo>
                  <a:lnTo>
                    <a:pt x="14957138" y="0"/>
                  </a:lnTo>
                  <a:lnTo>
                    <a:pt x="14957138" y="1238601"/>
                  </a:lnTo>
                  <a:lnTo>
                    <a:pt x="0" y="1238601"/>
                  </a:lnTo>
                  <a:close/>
                </a:path>
              </a:pathLst>
            </a:custGeom>
            <a:solidFill>
              <a:srgbClr val="000000">
                <a:alpha val="0"/>
              </a:srgbClr>
            </a:solidFill>
          </p:spPr>
          <p:txBody>
            <a:bodyPr/>
            <a:lstStyle/>
            <a:p>
              <a:endParaRPr lang="en-US" sz="1200"/>
            </a:p>
          </p:txBody>
        </p:sp>
        <p:sp>
          <p:nvSpPr>
            <p:cNvPr id="9" name="TextBox 9">
              <a:extLst>
                <a:ext uri="{FF2B5EF4-FFF2-40B4-BE49-F238E27FC236}">
                  <a16:creationId xmlns:a16="http://schemas.microsoft.com/office/drawing/2014/main" id="{C75958E3-1A61-3BD2-3B5C-D72890480A8D}"/>
                </a:ext>
              </a:extLst>
            </p:cNvPr>
            <p:cNvSpPr txBox="1"/>
            <p:nvPr/>
          </p:nvSpPr>
          <p:spPr>
            <a:xfrm>
              <a:off x="0" y="-38100"/>
              <a:ext cx="14957139" cy="1276701"/>
            </a:xfrm>
            <a:prstGeom prst="rect">
              <a:avLst/>
            </a:prstGeom>
          </p:spPr>
          <p:txBody>
            <a:bodyPr lIns="0" tIns="0" rIns="0" bIns="0" rtlCol="0" anchor="ctr"/>
            <a:lstStyle/>
            <a:p>
              <a:pPr>
                <a:lnSpc>
                  <a:spcPts val="3023"/>
                </a:lnSpc>
              </a:pPr>
              <a:r>
                <a:rPr lang="en-US" sz="2799" b="1" dirty="0">
                  <a:solidFill>
                    <a:srgbClr val="FFFFFF"/>
                  </a:solidFill>
                  <a:latin typeface="Calibri (MS) Bold"/>
                  <a:ea typeface="Calibri (MS) Bold"/>
                  <a:cs typeface="Calibri (MS) Bold"/>
                  <a:sym typeface="Calibri (MS) Bold"/>
                </a:rPr>
                <a:t>Snapshot of the code</a:t>
              </a:r>
            </a:p>
          </p:txBody>
        </p:sp>
      </p:grpSp>
      <p:grpSp>
        <p:nvGrpSpPr>
          <p:cNvPr id="10" name="Group 10">
            <a:extLst>
              <a:ext uri="{FF2B5EF4-FFF2-40B4-BE49-F238E27FC236}">
                <a16:creationId xmlns:a16="http://schemas.microsoft.com/office/drawing/2014/main" id="{788B05C4-9E9F-0F00-FB6E-F4F5602D3D58}"/>
              </a:ext>
            </a:extLst>
          </p:cNvPr>
          <p:cNvGrpSpPr/>
          <p:nvPr/>
        </p:nvGrpSpPr>
        <p:grpSpPr>
          <a:xfrm>
            <a:off x="10007854" y="6356351"/>
            <a:ext cx="1909765" cy="414759"/>
            <a:chOff x="0" y="0"/>
            <a:chExt cx="2716110" cy="589880"/>
          </a:xfrm>
        </p:grpSpPr>
        <p:sp>
          <p:nvSpPr>
            <p:cNvPr id="11" name="Freeform 11">
              <a:extLst>
                <a:ext uri="{FF2B5EF4-FFF2-40B4-BE49-F238E27FC236}">
                  <a16:creationId xmlns:a16="http://schemas.microsoft.com/office/drawing/2014/main" id="{652CDC97-7247-7C3B-6F67-9B66D1DBBE80}"/>
                </a:ext>
              </a:extLst>
            </p:cNvPr>
            <p:cNvSpPr/>
            <p:nvPr/>
          </p:nvSpPr>
          <p:spPr>
            <a:xfrm>
              <a:off x="0" y="0"/>
              <a:ext cx="2716110" cy="589880"/>
            </a:xfrm>
            <a:custGeom>
              <a:avLst/>
              <a:gdLst/>
              <a:ahLst/>
              <a:cxnLst/>
              <a:rect l="l" t="t" r="r" b="b"/>
              <a:pathLst>
                <a:path w="2716110" h="589880">
                  <a:moveTo>
                    <a:pt x="0" y="0"/>
                  </a:moveTo>
                  <a:lnTo>
                    <a:pt x="2716110" y="0"/>
                  </a:lnTo>
                  <a:lnTo>
                    <a:pt x="2716110" y="589880"/>
                  </a:lnTo>
                  <a:lnTo>
                    <a:pt x="0" y="589880"/>
                  </a:lnTo>
                  <a:close/>
                </a:path>
              </a:pathLst>
            </a:custGeom>
            <a:solidFill>
              <a:srgbClr val="000000">
                <a:alpha val="0"/>
              </a:srgbClr>
            </a:solidFill>
          </p:spPr>
          <p:txBody>
            <a:bodyPr/>
            <a:lstStyle/>
            <a:p>
              <a:endParaRPr lang="en-US" sz="1200"/>
            </a:p>
          </p:txBody>
        </p:sp>
        <p:sp>
          <p:nvSpPr>
            <p:cNvPr id="12" name="TextBox 12">
              <a:extLst>
                <a:ext uri="{FF2B5EF4-FFF2-40B4-BE49-F238E27FC236}">
                  <a16:creationId xmlns:a16="http://schemas.microsoft.com/office/drawing/2014/main" id="{F02883BC-1610-FAE8-E5C7-7219C55E3C84}"/>
                </a:ext>
              </a:extLst>
            </p:cNvPr>
            <p:cNvSpPr txBox="1"/>
            <p:nvPr/>
          </p:nvSpPr>
          <p:spPr>
            <a:xfrm>
              <a:off x="0" y="-38100"/>
              <a:ext cx="2716110" cy="627980"/>
            </a:xfrm>
            <a:prstGeom prst="rect">
              <a:avLst/>
            </a:prstGeom>
          </p:spPr>
          <p:txBody>
            <a:bodyPr lIns="0" tIns="0" rIns="0" bIns="0" rtlCol="0" anchor="ctr"/>
            <a:lstStyle/>
            <a:p>
              <a:pPr algn="r">
                <a:lnSpc>
                  <a:spcPts val="1440"/>
                </a:lnSpc>
              </a:pPr>
              <a:r>
                <a:rPr lang="en-US" sz="1200">
                  <a:solidFill>
                    <a:srgbClr val="000000"/>
                  </a:solidFill>
                  <a:latin typeface="Calibri (MS)"/>
                  <a:ea typeface="Calibri (MS)"/>
                  <a:cs typeface="Calibri (MS)"/>
                  <a:sym typeface="Calibri (MS)"/>
                </a:rPr>
                <a:t>11</a:t>
              </a:r>
            </a:p>
            <a:p>
              <a:pPr algn="r">
                <a:lnSpc>
                  <a:spcPts val="1439"/>
                </a:lnSpc>
              </a:pPr>
              <a:endParaRPr lang="en-US" sz="1200">
                <a:solidFill>
                  <a:srgbClr val="000000"/>
                </a:solidFill>
                <a:latin typeface="Calibri (MS)"/>
                <a:ea typeface="Calibri (MS)"/>
                <a:cs typeface="Calibri (MS)"/>
                <a:sym typeface="Calibri (MS)"/>
              </a:endParaRPr>
            </a:p>
          </p:txBody>
        </p:sp>
      </p:grpSp>
      <p:grpSp>
        <p:nvGrpSpPr>
          <p:cNvPr id="13" name="Group 13">
            <a:extLst>
              <a:ext uri="{FF2B5EF4-FFF2-40B4-BE49-F238E27FC236}">
                <a16:creationId xmlns:a16="http://schemas.microsoft.com/office/drawing/2014/main" id="{EB79E769-FBB7-421B-A96B-07AE320310F9}"/>
              </a:ext>
            </a:extLst>
          </p:cNvPr>
          <p:cNvGrpSpPr/>
          <p:nvPr/>
        </p:nvGrpSpPr>
        <p:grpSpPr>
          <a:xfrm>
            <a:off x="162824" y="990240"/>
            <a:ext cx="11754795" cy="3216717"/>
            <a:chOff x="-649092" y="-1802499"/>
            <a:chExt cx="17852685" cy="4885413"/>
          </a:xfrm>
        </p:grpSpPr>
        <p:sp>
          <p:nvSpPr>
            <p:cNvPr id="14" name="Freeform 14">
              <a:extLst>
                <a:ext uri="{FF2B5EF4-FFF2-40B4-BE49-F238E27FC236}">
                  <a16:creationId xmlns:a16="http://schemas.microsoft.com/office/drawing/2014/main" id="{004918F9-0A17-B351-9039-F17268EC4DDF}"/>
                </a:ext>
              </a:extLst>
            </p:cNvPr>
            <p:cNvSpPr/>
            <p:nvPr/>
          </p:nvSpPr>
          <p:spPr>
            <a:xfrm>
              <a:off x="0" y="0"/>
              <a:ext cx="17203593" cy="3082914"/>
            </a:xfrm>
            <a:custGeom>
              <a:avLst/>
              <a:gdLst/>
              <a:ahLst/>
              <a:cxnLst/>
              <a:rect l="l" t="t" r="r" b="b"/>
              <a:pathLst>
                <a:path w="17203593" h="3082914">
                  <a:moveTo>
                    <a:pt x="0" y="0"/>
                  </a:moveTo>
                  <a:lnTo>
                    <a:pt x="17203593" y="0"/>
                  </a:lnTo>
                  <a:lnTo>
                    <a:pt x="17203593" y="3082914"/>
                  </a:lnTo>
                  <a:lnTo>
                    <a:pt x="0" y="3082914"/>
                  </a:lnTo>
                  <a:close/>
                </a:path>
              </a:pathLst>
            </a:custGeom>
            <a:solidFill>
              <a:srgbClr val="00050D">
                <a:alpha val="0"/>
              </a:srgbClr>
            </a:solidFill>
          </p:spPr>
          <p:txBody>
            <a:bodyPr/>
            <a:lstStyle/>
            <a:p>
              <a:endParaRPr lang="en-US" sz="1200"/>
            </a:p>
          </p:txBody>
        </p:sp>
        <p:sp>
          <p:nvSpPr>
            <p:cNvPr id="15" name="TextBox 15">
              <a:extLst>
                <a:ext uri="{FF2B5EF4-FFF2-40B4-BE49-F238E27FC236}">
                  <a16:creationId xmlns:a16="http://schemas.microsoft.com/office/drawing/2014/main" id="{AAB6B52A-7857-8750-BC20-85B3585D9D46}"/>
                </a:ext>
              </a:extLst>
            </p:cNvPr>
            <p:cNvSpPr txBox="1"/>
            <p:nvPr/>
          </p:nvSpPr>
          <p:spPr>
            <a:xfrm>
              <a:off x="-649092" y="-1802499"/>
              <a:ext cx="17203593" cy="3159114"/>
            </a:xfrm>
            <a:prstGeom prst="rect">
              <a:avLst/>
            </a:prstGeom>
          </p:spPr>
          <p:txBody>
            <a:bodyPr lIns="0" tIns="0" rIns="0" bIns="0" rtlCol="0" anchor="t"/>
            <a:lstStyle/>
            <a:p>
              <a:pPr algn="just"/>
              <a:r>
                <a:rPr lang="en-US" sz="2000" b="1" dirty="0">
                  <a:cs typeface="Times New Roman" panose="02020603050405020304" pitchFamily="18" charset="0"/>
                </a:rPr>
                <a:t>Dataset Description: </a:t>
              </a:r>
              <a:r>
                <a:rPr lang="en-US" sz="2000" b="0" i="0" dirty="0">
                  <a:effectLst/>
                  <a:cs typeface="Times New Roman" panose="02020603050405020304" pitchFamily="18" charset="0"/>
                </a:rPr>
                <a:t>This study's dataset consists of MRI (Magnetic Resonance Imaging) scans of the brain obtained from patients with and without brain malignancies. Each image in the collection is labeled 'yes' or 'no' to indicate the presence or absence of a tumor.</a:t>
              </a:r>
            </a:p>
            <a:p>
              <a:r>
                <a:rPr lang="en-US" sz="2000" b="1" dirty="0">
                  <a:cs typeface="Times New Roman" panose="02020603050405020304" pitchFamily="18" charset="0"/>
                </a:rPr>
                <a:t>Dataset Link:</a:t>
              </a:r>
              <a:r>
                <a:rPr lang="en-US" sz="2000" dirty="0">
                  <a:cs typeface="Times New Roman" panose="02020603050405020304" pitchFamily="18" charset="0"/>
                </a:rPr>
                <a:t> </a:t>
              </a:r>
              <a:r>
                <a:rPr lang="en-US" sz="2000" dirty="0">
                  <a:cs typeface="Times New Roman" panose="02020603050405020304" pitchFamily="18" charset="0"/>
                  <a:hlinkClick r:id="rId3"/>
                </a:rPr>
                <a:t>https://www.kaggle.com/navoneel/brain-mri-images-for-brain-tumor-detection</a:t>
              </a:r>
              <a:endParaRPr lang="en-US" sz="2000" dirty="0">
                <a:cs typeface="Times New Roman" panose="02020603050405020304" pitchFamily="18" charset="0"/>
              </a:endParaRPr>
            </a:p>
            <a:p>
              <a:endParaRPr lang="en-US" sz="2000" dirty="0">
                <a:cs typeface="Times New Roman" panose="02020603050405020304" pitchFamily="18" charset="0"/>
              </a:endParaRPr>
            </a:p>
            <a:p>
              <a:endParaRPr lang="en-US" sz="2000" dirty="0">
                <a:cs typeface="Times New Roman" panose="02020603050405020304" pitchFamily="18" charset="0"/>
              </a:endParaRPr>
            </a:p>
            <a:p>
              <a:pPr>
                <a:buNone/>
              </a:pPr>
              <a:endParaRPr lang="en-US" sz="2000" dirty="0">
                <a:solidFill>
                  <a:srgbClr val="00050D"/>
                </a:solidFill>
                <a:latin typeface="Calibri (MS)"/>
                <a:ea typeface="Calibri (MS)"/>
                <a:cs typeface="Calibri (MS)"/>
                <a:sym typeface="Calibri (MS)"/>
              </a:endParaRPr>
            </a:p>
          </p:txBody>
        </p:sp>
      </p:grpSp>
      <p:pic>
        <p:nvPicPr>
          <p:cNvPr id="16" name="Picture 15">
            <a:extLst>
              <a:ext uri="{FF2B5EF4-FFF2-40B4-BE49-F238E27FC236}">
                <a16:creationId xmlns:a16="http://schemas.microsoft.com/office/drawing/2014/main" id="{48F334C3-B241-5E0F-E04A-AF9011D1108B}"/>
              </a:ext>
            </a:extLst>
          </p:cNvPr>
          <p:cNvPicPr>
            <a:picLocks noChangeAspect="1"/>
          </p:cNvPicPr>
          <p:nvPr/>
        </p:nvPicPr>
        <p:blipFill>
          <a:blip r:embed="rId4"/>
          <a:stretch>
            <a:fillRect/>
          </a:stretch>
        </p:blipFill>
        <p:spPr>
          <a:xfrm>
            <a:off x="824948" y="2315817"/>
            <a:ext cx="10227365" cy="4192559"/>
          </a:xfrm>
          <a:prstGeom prst="rect">
            <a:avLst/>
          </a:prstGeom>
        </p:spPr>
      </p:pic>
    </p:spTree>
    <p:extLst>
      <p:ext uri="{BB962C8B-B14F-4D97-AF65-F5344CB8AC3E}">
        <p14:creationId xmlns:p14="http://schemas.microsoft.com/office/powerpoint/2010/main" val="1300210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E105D9-BB36-F452-6A8B-A88EF747CC96}"/>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B12449C9-1C50-4A69-6863-E70F121519AF}"/>
              </a:ext>
            </a:extLst>
          </p:cNvPr>
          <p:cNvGrpSpPr/>
          <p:nvPr/>
        </p:nvGrpSpPr>
        <p:grpSpPr>
          <a:xfrm>
            <a:off x="0" y="-12700"/>
            <a:ext cx="12192000" cy="914401"/>
            <a:chOff x="0" y="0"/>
            <a:chExt cx="17339733" cy="1300481"/>
          </a:xfrm>
        </p:grpSpPr>
        <p:sp>
          <p:nvSpPr>
            <p:cNvPr id="3" name="Freeform 3">
              <a:extLst>
                <a:ext uri="{FF2B5EF4-FFF2-40B4-BE49-F238E27FC236}">
                  <a16:creationId xmlns:a16="http://schemas.microsoft.com/office/drawing/2014/main" id="{21A5ECDA-9D11-2938-D207-72A8B250ECA4}"/>
                </a:ext>
              </a:extLst>
            </p:cNvPr>
            <p:cNvSpPr/>
            <p:nvPr/>
          </p:nvSpPr>
          <p:spPr>
            <a:xfrm>
              <a:off x="0" y="0"/>
              <a:ext cx="17339734" cy="1300480"/>
            </a:xfrm>
            <a:custGeom>
              <a:avLst/>
              <a:gdLst/>
              <a:ahLst/>
              <a:cxnLst/>
              <a:rect l="l" t="t" r="r" b="b"/>
              <a:pathLst>
                <a:path w="17339734" h="1300480">
                  <a:moveTo>
                    <a:pt x="0" y="0"/>
                  </a:moveTo>
                  <a:lnTo>
                    <a:pt x="17339734" y="0"/>
                  </a:lnTo>
                  <a:lnTo>
                    <a:pt x="17339734" y="1300480"/>
                  </a:lnTo>
                  <a:lnTo>
                    <a:pt x="0" y="1300480"/>
                  </a:lnTo>
                  <a:close/>
                </a:path>
              </a:pathLst>
            </a:custGeom>
            <a:solidFill>
              <a:srgbClr val="69B3E7"/>
            </a:solidFill>
          </p:spPr>
          <p:txBody>
            <a:bodyPr/>
            <a:lstStyle/>
            <a:p>
              <a:endParaRPr lang="en-US" sz="1200"/>
            </a:p>
          </p:txBody>
        </p:sp>
      </p:grpSp>
      <p:grpSp>
        <p:nvGrpSpPr>
          <p:cNvPr id="4" name="Group 4">
            <a:extLst>
              <a:ext uri="{FF2B5EF4-FFF2-40B4-BE49-F238E27FC236}">
                <a16:creationId xmlns:a16="http://schemas.microsoft.com/office/drawing/2014/main" id="{838C0DFD-F3F3-D4D7-5850-9A3F3B1A3FB6}"/>
              </a:ext>
            </a:extLst>
          </p:cNvPr>
          <p:cNvGrpSpPr/>
          <p:nvPr/>
        </p:nvGrpSpPr>
        <p:grpSpPr>
          <a:xfrm>
            <a:off x="0" y="6675120"/>
            <a:ext cx="12192000" cy="243840"/>
            <a:chOff x="0" y="0"/>
            <a:chExt cx="13004800" cy="260096"/>
          </a:xfrm>
        </p:grpSpPr>
        <p:sp>
          <p:nvSpPr>
            <p:cNvPr id="5" name="Freeform 5">
              <a:extLst>
                <a:ext uri="{FF2B5EF4-FFF2-40B4-BE49-F238E27FC236}">
                  <a16:creationId xmlns:a16="http://schemas.microsoft.com/office/drawing/2014/main" id="{7CCA3A3D-DDC8-5A9C-3DFB-1A691C2E0B90}"/>
                </a:ext>
              </a:extLst>
            </p:cNvPr>
            <p:cNvSpPr/>
            <p:nvPr/>
          </p:nvSpPr>
          <p:spPr>
            <a:xfrm>
              <a:off x="0" y="0"/>
              <a:ext cx="13004800" cy="260096"/>
            </a:xfrm>
            <a:custGeom>
              <a:avLst/>
              <a:gdLst/>
              <a:ahLst/>
              <a:cxnLst/>
              <a:rect l="l" t="t" r="r" b="b"/>
              <a:pathLst>
                <a:path w="13004800" h="260096">
                  <a:moveTo>
                    <a:pt x="0" y="0"/>
                  </a:moveTo>
                  <a:lnTo>
                    <a:pt x="13004800" y="0"/>
                  </a:lnTo>
                  <a:lnTo>
                    <a:pt x="13004800" y="260096"/>
                  </a:lnTo>
                  <a:lnTo>
                    <a:pt x="0" y="260096"/>
                  </a:lnTo>
                  <a:close/>
                </a:path>
              </a:pathLst>
            </a:custGeom>
            <a:solidFill>
              <a:srgbClr val="FFC72C"/>
            </a:solidFill>
          </p:spPr>
          <p:txBody>
            <a:bodyPr/>
            <a:lstStyle/>
            <a:p>
              <a:endParaRPr lang="en-US" sz="1200"/>
            </a:p>
          </p:txBody>
        </p:sp>
      </p:grpSp>
      <p:sp>
        <p:nvSpPr>
          <p:cNvPr id="6" name="Freeform 6">
            <a:extLst>
              <a:ext uri="{FF2B5EF4-FFF2-40B4-BE49-F238E27FC236}">
                <a16:creationId xmlns:a16="http://schemas.microsoft.com/office/drawing/2014/main" id="{4A2F131C-7652-FD8B-2200-808C752C8A30}"/>
              </a:ext>
            </a:extLst>
          </p:cNvPr>
          <p:cNvSpPr/>
          <p:nvPr/>
        </p:nvSpPr>
        <p:spPr>
          <a:xfrm>
            <a:off x="10932051" y="330893"/>
            <a:ext cx="667996" cy="269231"/>
          </a:xfrm>
          <a:custGeom>
            <a:avLst/>
            <a:gdLst/>
            <a:ahLst/>
            <a:cxnLst/>
            <a:rect l="l" t="t" r="r" b="b"/>
            <a:pathLst>
              <a:path w="1001994" h="403846">
                <a:moveTo>
                  <a:pt x="0" y="0"/>
                </a:moveTo>
                <a:lnTo>
                  <a:pt x="1001994" y="0"/>
                </a:lnTo>
                <a:lnTo>
                  <a:pt x="1001994" y="403847"/>
                </a:lnTo>
                <a:lnTo>
                  <a:pt x="0" y="403847"/>
                </a:lnTo>
                <a:lnTo>
                  <a:pt x="0" y="0"/>
                </a:lnTo>
                <a:close/>
              </a:path>
            </a:pathLst>
          </a:custGeom>
          <a:blipFill>
            <a:blip r:embed="rId2"/>
            <a:stretch>
              <a:fillRect l="-61" r="-61"/>
            </a:stretch>
          </a:blipFill>
        </p:spPr>
        <p:txBody>
          <a:bodyPr/>
          <a:lstStyle/>
          <a:p>
            <a:endParaRPr lang="en-US" sz="1200"/>
          </a:p>
        </p:txBody>
      </p:sp>
      <p:grpSp>
        <p:nvGrpSpPr>
          <p:cNvPr id="7" name="Group 7">
            <a:extLst>
              <a:ext uri="{FF2B5EF4-FFF2-40B4-BE49-F238E27FC236}">
                <a16:creationId xmlns:a16="http://schemas.microsoft.com/office/drawing/2014/main" id="{311EBC37-5230-2ACC-5AA6-A0E817EF55B2}"/>
              </a:ext>
            </a:extLst>
          </p:cNvPr>
          <p:cNvGrpSpPr/>
          <p:nvPr/>
        </p:nvGrpSpPr>
        <p:grpSpPr>
          <a:xfrm>
            <a:off x="276814" y="66719"/>
            <a:ext cx="10516738" cy="870891"/>
            <a:chOff x="0" y="0"/>
            <a:chExt cx="14957139" cy="1238601"/>
          </a:xfrm>
        </p:grpSpPr>
        <p:sp>
          <p:nvSpPr>
            <p:cNvPr id="8" name="Freeform 8">
              <a:extLst>
                <a:ext uri="{FF2B5EF4-FFF2-40B4-BE49-F238E27FC236}">
                  <a16:creationId xmlns:a16="http://schemas.microsoft.com/office/drawing/2014/main" id="{C579BDB6-D52D-4234-C112-B0369184D50F}"/>
                </a:ext>
              </a:extLst>
            </p:cNvPr>
            <p:cNvSpPr/>
            <p:nvPr/>
          </p:nvSpPr>
          <p:spPr>
            <a:xfrm>
              <a:off x="0" y="0"/>
              <a:ext cx="14957138" cy="1238601"/>
            </a:xfrm>
            <a:custGeom>
              <a:avLst/>
              <a:gdLst/>
              <a:ahLst/>
              <a:cxnLst/>
              <a:rect l="l" t="t" r="r" b="b"/>
              <a:pathLst>
                <a:path w="14957138" h="1238601">
                  <a:moveTo>
                    <a:pt x="0" y="0"/>
                  </a:moveTo>
                  <a:lnTo>
                    <a:pt x="14957138" y="0"/>
                  </a:lnTo>
                  <a:lnTo>
                    <a:pt x="14957138" y="1238601"/>
                  </a:lnTo>
                  <a:lnTo>
                    <a:pt x="0" y="1238601"/>
                  </a:lnTo>
                  <a:close/>
                </a:path>
              </a:pathLst>
            </a:custGeom>
            <a:solidFill>
              <a:srgbClr val="000000">
                <a:alpha val="0"/>
              </a:srgbClr>
            </a:solidFill>
          </p:spPr>
          <p:txBody>
            <a:bodyPr/>
            <a:lstStyle/>
            <a:p>
              <a:endParaRPr lang="en-US" sz="1200"/>
            </a:p>
          </p:txBody>
        </p:sp>
        <p:sp>
          <p:nvSpPr>
            <p:cNvPr id="9" name="TextBox 9">
              <a:extLst>
                <a:ext uri="{FF2B5EF4-FFF2-40B4-BE49-F238E27FC236}">
                  <a16:creationId xmlns:a16="http://schemas.microsoft.com/office/drawing/2014/main" id="{4DB0DC5E-E770-F917-4E26-888970C6FAC9}"/>
                </a:ext>
              </a:extLst>
            </p:cNvPr>
            <p:cNvSpPr txBox="1"/>
            <p:nvPr/>
          </p:nvSpPr>
          <p:spPr>
            <a:xfrm>
              <a:off x="0" y="-38100"/>
              <a:ext cx="14957139" cy="1276701"/>
            </a:xfrm>
            <a:prstGeom prst="rect">
              <a:avLst/>
            </a:prstGeom>
          </p:spPr>
          <p:txBody>
            <a:bodyPr lIns="0" tIns="0" rIns="0" bIns="0" rtlCol="0" anchor="ctr"/>
            <a:lstStyle/>
            <a:p>
              <a:pPr>
                <a:lnSpc>
                  <a:spcPts val="3023"/>
                </a:lnSpc>
              </a:pPr>
              <a:r>
                <a:rPr lang="en-US" sz="2799" b="1" dirty="0">
                  <a:solidFill>
                    <a:srgbClr val="FFFFFF"/>
                  </a:solidFill>
                  <a:latin typeface="Calibri (MS) Bold"/>
                  <a:ea typeface="Calibri (MS) Bold"/>
                  <a:cs typeface="Calibri (MS) Bold"/>
                  <a:sym typeface="Calibri (MS) Bold"/>
                </a:rPr>
                <a:t>Visualization of Random data</a:t>
              </a:r>
            </a:p>
          </p:txBody>
        </p:sp>
      </p:grpSp>
      <p:grpSp>
        <p:nvGrpSpPr>
          <p:cNvPr id="10" name="Group 10">
            <a:extLst>
              <a:ext uri="{FF2B5EF4-FFF2-40B4-BE49-F238E27FC236}">
                <a16:creationId xmlns:a16="http://schemas.microsoft.com/office/drawing/2014/main" id="{AECFF27F-A535-D066-F4CF-1F79173BDF8E}"/>
              </a:ext>
            </a:extLst>
          </p:cNvPr>
          <p:cNvGrpSpPr/>
          <p:nvPr/>
        </p:nvGrpSpPr>
        <p:grpSpPr>
          <a:xfrm>
            <a:off x="10007854" y="6356351"/>
            <a:ext cx="1909765" cy="414759"/>
            <a:chOff x="0" y="0"/>
            <a:chExt cx="2716110" cy="589880"/>
          </a:xfrm>
        </p:grpSpPr>
        <p:sp>
          <p:nvSpPr>
            <p:cNvPr id="11" name="Freeform 11">
              <a:extLst>
                <a:ext uri="{FF2B5EF4-FFF2-40B4-BE49-F238E27FC236}">
                  <a16:creationId xmlns:a16="http://schemas.microsoft.com/office/drawing/2014/main" id="{24515761-974D-B3ED-B7E8-00C47FF9E5D5}"/>
                </a:ext>
              </a:extLst>
            </p:cNvPr>
            <p:cNvSpPr/>
            <p:nvPr/>
          </p:nvSpPr>
          <p:spPr>
            <a:xfrm>
              <a:off x="0" y="0"/>
              <a:ext cx="2716110" cy="589880"/>
            </a:xfrm>
            <a:custGeom>
              <a:avLst/>
              <a:gdLst/>
              <a:ahLst/>
              <a:cxnLst/>
              <a:rect l="l" t="t" r="r" b="b"/>
              <a:pathLst>
                <a:path w="2716110" h="589880">
                  <a:moveTo>
                    <a:pt x="0" y="0"/>
                  </a:moveTo>
                  <a:lnTo>
                    <a:pt x="2716110" y="0"/>
                  </a:lnTo>
                  <a:lnTo>
                    <a:pt x="2716110" y="589880"/>
                  </a:lnTo>
                  <a:lnTo>
                    <a:pt x="0" y="589880"/>
                  </a:lnTo>
                  <a:close/>
                </a:path>
              </a:pathLst>
            </a:custGeom>
            <a:solidFill>
              <a:srgbClr val="000000">
                <a:alpha val="0"/>
              </a:srgbClr>
            </a:solidFill>
          </p:spPr>
          <p:txBody>
            <a:bodyPr/>
            <a:lstStyle/>
            <a:p>
              <a:endParaRPr lang="en-US" sz="1200"/>
            </a:p>
          </p:txBody>
        </p:sp>
        <p:sp>
          <p:nvSpPr>
            <p:cNvPr id="12" name="TextBox 12">
              <a:extLst>
                <a:ext uri="{FF2B5EF4-FFF2-40B4-BE49-F238E27FC236}">
                  <a16:creationId xmlns:a16="http://schemas.microsoft.com/office/drawing/2014/main" id="{62F480FD-7A0A-CECD-559F-DFEAD04B1C96}"/>
                </a:ext>
              </a:extLst>
            </p:cNvPr>
            <p:cNvSpPr txBox="1"/>
            <p:nvPr/>
          </p:nvSpPr>
          <p:spPr>
            <a:xfrm>
              <a:off x="0" y="-38100"/>
              <a:ext cx="2716110" cy="627980"/>
            </a:xfrm>
            <a:prstGeom prst="rect">
              <a:avLst/>
            </a:prstGeom>
          </p:spPr>
          <p:txBody>
            <a:bodyPr lIns="0" tIns="0" rIns="0" bIns="0" rtlCol="0" anchor="ctr"/>
            <a:lstStyle/>
            <a:p>
              <a:pPr algn="r">
                <a:lnSpc>
                  <a:spcPts val="1440"/>
                </a:lnSpc>
              </a:pPr>
              <a:r>
                <a:rPr lang="en-US" sz="1200">
                  <a:solidFill>
                    <a:srgbClr val="000000"/>
                  </a:solidFill>
                  <a:latin typeface="Calibri (MS)"/>
                  <a:ea typeface="Calibri (MS)"/>
                  <a:cs typeface="Calibri (MS)"/>
                  <a:sym typeface="Calibri (MS)"/>
                </a:rPr>
                <a:t>11</a:t>
              </a:r>
            </a:p>
            <a:p>
              <a:pPr algn="r">
                <a:lnSpc>
                  <a:spcPts val="1439"/>
                </a:lnSpc>
              </a:pPr>
              <a:endParaRPr lang="en-US" sz="1200">
                <a:solidFill>
                  <a:srgbClr val="000000"/>
                </a:solidFill>
                <a:latin typeface="Calibri (MS)"/>
                <a:ea typeface="Calibri (MS)"/>
                <a:cs typeface="Calibri (MS)"/>
                <a:sym typeface="Calibri (MS)"/>
              </a:endParaRPr>
            </a:p>
          </p:txBody>
        </p:sp>
      </p:grpSp>
      <p:grpSp>
        <p:nvGrpSpPr>
          <p:cNvPr id="13" name="Group 13">
            <a:extLst>
              <a:ext uri="{FF2B5EF4-FFF2-40B4-BE49-F238E27FC236}">
                <a16:creationId xmlns:a16="http://schemas.microsoft.com/office/drawing/2014/main" id="{A1FE7453-FFF7-F051-A2EA-85037BB8CFD6}"/>
              </a:ext>
            </a:extLst>
          </p:cNvPr>
          <p:cNvGrpSpPr/>
          <p:nvPr/>
        </p:nvGrpSpPr>
        <p:grpSpPr>
          <a:xfrm>
            <a:off x="162824" y="990240"/>
            <a:ext cx="11754795" cy="3216717"/>
            <a:chOff x="-649092" y="-1802499"/>
            <a:chExt cx="17852685" cy="4885413"/>
          </a:xfrm>
        </p:grpSpPr>
        <p:sp>
          <p:nvSpPr>
            <p:cNvPr id="14" name="Freeform 14">
              <a:extLst>
                <a:ext uri="{FF2B5EF4-FFF2-40B4-BE49-F238E27FC236}">
                  <a16:creationId xmlns:a16="http://schemas.microsoft.com/office/drawing/2014/main" id="{D9A7955E-E962-3EFB-C42B-7C7D1E512561}"/>
                </a:ext>
              </a:extLst>
            </p:cNvPr>
            <p:cNvSpPr/>
            <p:nvPr/>
          </p:nvSpPr>
          <p:spPr>
            <a:xfrm>
              <a:off x="0" y="0"/>
              <a:ext cx="17203593" cy="3082914"/>
            </a:xfrm>
            <a:custGeom>
              <a:avLst/>
              <a:gdLst/>
              <a:ahLst/>
              <a:cxnLst/>
              <a:rect l="l" t="t" r="r" b="b"/>
              <a:pathLst>
                <a:path w="17203593" h="3082914">
                  <a:moveTo>
                    <a:pt x="0" y="0"/>
                  </a:moveTo>
                  <a:lnTo>
                    <a:pt x="17203593" y="0"/>
                  </a:lnTo>
                  <a:lnTo>
                    <a:pt x="17203593" y="3082914"/>
                  </a:lnTo>
                  <a:lnTo>
                    <a:pt x="0" y="3082914"/>
                  </a:lnTo>
                  <a:close/>
                </a:path>
              </a:pathLst>
            </a:custGeom>
            <a:solidFill>
              <a:srgbClr val="00050D">
                <a:alpha val="0"/>
              </a:srgbClr>
            </a:solidFill>
          </p:spPr>
          <p:txBody>
            <a:bodyPr/>
            <a:lstStyle/>
            <a:p>
              <a:endParaRPr lang="en-US" sz="1200"/>
            </a:p>
          </p:txBody>
        </p:sp>
        <p:sp>
          <p:nvSpPr>
            <p:cNvPr id="15" name="TextBox 15">
              <a:extLst>
                <a:ext uri="{FF2B5EF4-FFF2-40B4-BE49-F238E27FC236}">
                  <a16:creationId xmlns:a16="http://schemas.microsoft.com/office/drawing/2014/main" id="{F6EBF02A-CF36-19EF-FD3A-81B358F1C690}"/>
                </a:ext>
              </a:extLst>
            </p:cNvPr>
            <p:cNvSpPr txBox="1"/>
            <p:nvPr/>
          </p:nvSpPr>
          <p:spPr>
            <a:xfrm>
              <a:off x="-649092" y="-1802499"/>
              <a:ext cx="17203593" cy="3159114"/>
            </a:xfrm>
            <a:prstGeom prst="rect">
              <a:avLst/>
            </a:prstGeom>
          </p:spPr>
          <p:txBody>
            <a:bodyPr lIns="0" tIns="0" rIns="0" bIns="0" rtlCol="0" anchor="t"/>
            <a:lstStyle/>
            <a:p>
              <a:endParaRPr lang="en-US" sz="2000" dirty="0">
                <a:cs typeface="Times New Roman" panose="02020603050405020304" pitchFamily="18" charset="0"/>
              </a:endParaRPr>
            </a:p>
            <a:p>
              <a:endParaRPr lang="en-US" sz="2000" dirty="0">
                <a:cs typeface="Times New Roman" panose="02020603050405020304" pitchFamily="18" charset="0"/>
              </a:endParaRPr>
            </a:p>
            <a:p>
              <a:pPr>
                <a:buNone/>
              </a:pPr>
              <a:endParaRPr lang="en-US" sz="2000" dirty="0">
                <a:solidFill>
                  <a:srgbClr val="00050D"/>
                </a:solidFill>
                <a:latin typeface="Calibri (MS)"/>
                <a:ea typeface="Calibri (MS)"/>
                <a:cs typeface="Calibri (MS)"/>
                <a:sym typeface="Calibri (MS)"/>
              </a:endParaRPr>
            </a:p>
          </p:txBody>
        </p:sp>
      </p:grpSp>
      <p:pic>
        <p:nvPicPr>
          <p:cNvPr id="17" name="Content Placeholder 5">
            <a:extLst>
              <a:ext uri="{FF2B5EF4-FFF2-40B4-BE49-F238E27FC236}">
                <a16:creationId xmlns:a16="http://schemas.microsoft.com/office/drawing/2014/main" id="{F8B533D4-1B1A-A034-DC8C-9A7BFC9A3518}"/>
              </a:ext>
            </a:extLst>
          </p:cNvPr>
          <p:cNvPicPr>
            <a:picLocks noChangeAspect="1"/>
          </p:cNvPicPr>
          <p:nvPr/>
        </p:nvPicPr>
        <p:blipFill>
          <a:blip r:embed="rId3"/>
          <a:stretch>
            <a:fillRect/>
          </a:stretch>
        </p:blipFill>
        <p:spPr>
          <a:xfrm>
            <a:off x="274381" y="1123121"/>
            <a:ext cx="11841419" cy="5403985"/>
          </a:xfrm>
          <a:prstGeom prst="rect">
            <a:avLst/>
          </a:prstGeom>
        </p:spPr>
      </p:pic>
    </p:spTree>
    <p:extLst>
      <p:ext uri="{BB962C8B-B14F-4D97-AF65-F5344CB8AC3E}">
        <p14:creationId xmlns:p14="http://schemas.microsoft.com/office/powerpoint/2010/main" val="3695210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572BA-6FDD-9C96-05C9-8CE8F6DE3DA5}"/>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EC590921-7D01-2515-AD72-6074BDC51160}"/>
              </a:ext>
            </a:extLst>
          </p:cNvPr>
          <p:cNvGrpSpPr/>
          <p:nvPr/>
        </p:nvGrpSpPr>
        <p:grpSpPr>
          <a:xfrm>
            <a:off x="0" y="-12700"/>
            <a:ext cx="12192000" cy="914401"/>
            <a:chOff x="0" y="0"/>
            <a:chExt cx="17339733" cy="1300481"/>
          </a:xfrm>
        </p:grpSpPr>
        <p:sp>
          <p:nvSpPr>
            <p:cNvPr id="3" name="Freeform 3">
              <a:extLst>
                <a:ext uri="{FF2B5EF4-FFF2-40B4-BE49-F238E27FC236}">
                  <a16:creationId xmlns:a16="http://schemas.microsoft.com/office/drawing/2014/main" id="{5403105E-6518-09FA-4168-395E98F87013}"/>
                </a:ext>
              </a:extLst>
            </p:cNvPr>
            <p:cNvSpPr/>
            <p:nvPr/>
          </p:nvSpPr>
          <p:spPr>
            <a:xfrm>
              <a:off x="0" y="0"/>
              <a:ext cx="17339734" cy="1300480"/>
            </a:xfrm>
            <a:custGeom>
              <a:avLst/>
              <a:gdLst/>
              <a:ahLst/>
              <a:cxnLst/>
              <a:rect l="l" t="t" r="r" b="b"/>
              <a:pathLst>
                <a:path w="17339734" h="1300480">
                  <a:moveTo>
                    <a:pt x="0" y="0"/>
                  </a:moveTo>
                  <a:lnTo>
                    <a:pt x="17339734" y="0"/>
                  </a:lnTo>
                  <a:lnTo>
                    <a:pt x="17339734" y="1300480"/>
                  </a:lnTo>
                  <a:lnTo>
                    <a:pt x="0" y="1300480"/>
                  </a:lnTo>
                  <a:close/>
                </a:path>
              </a:pathLst>
            </a:custGeom>
            <a:solidFill>
              <a:srgbClr val="69B3E7"/>
            </a:solidFill>
          </p:spPr>
          <p:txBody>
            <a:bodyPr/>
            <a:lstStyle/>
            <a:p>
              <a:endParaRPr lang="en-US" sz="1200"/>
            </a:p>
          </p:txBody>
        </p:sp>
      </p:grpSp>
      <p:grpSp>
        <p:nvGrpSpPr>
          <p:cNvPr id="4" name="Group 4">
            <a:extLst>
              <a:ext uri="{FF2B5EF4-FFF2-40B4-BE49-F238E27FC236}">
                <a16:creationId xmlns:a16="http://schemas.microsoft.com/office/drawing/2014/main" id="{9B26A764-D52E-FEB6-84E6-C9FD1B5FB662}"/>
              </a:ext>
            </a:extLst>
          </p:cNvPr>
          <p:cNvGrpSpPr/>
          <p:nvPr/>
        </p:nvGrpSpPr>
        <p:grpSpPr>
          <a:xfrm>
            <a:off x="0" y="6675120"/>
            <a:ext cx="12192000" cy="243840"/>
            <a:chOff x="0" y="0"/>
            <a:chExt cx="13004800" cy="260096"/>
          </a:xfrm>
        </p:grpSpPr>
        <p:sp>
          <p:nvSpPr>
            <p:cNvPr id="5" name="Freeform 5">
              <a:extLst>
                <a:ext uri="{FF2B5EF4-FFF2-40B4-BE49-F238E27FC236}">
                  <a16:creationId xmlns:a16="http://schemas.microsoft.com/office/drawing/2014/main" id="{967BC657-A436-E2E2-87FB-6CD5B49C3A7D}"/>
                </a:ext>
              </a:extLst>
            </p:cNvPr>
            <p:cNvSpPr/>
            <p:nvPr/>
          </p:nvSpPr>
          <p:spPr>
            <a:xfrm>
              <a:off x="0" y="0"/>
              <a:ext cx="13004800" cy="260096"/>
            </a:xfrm>
            <a:custGeom>
              <a:avLst/>
              <a:gdLst/>
              <a:ahLst/>
              <a:cxnLst/>
              <a:rect l="l" t="t" r="r" b="b"/>
              <a:pathLst>
                <a:path w="13004800" h="260096">
                  <a:moveTo>
                    <a:pt x="0" y="0"/>
                  </a:moveTo>
                  <a:lnTo>
                    <a:pt x="13004800" y="0"/>
                  </a:lnTo>
                  <a:lnTo>
                    <a:pt x="13004800" y="260096"/>
                  </a:lnTo>
                  <a:lnTo>
                    <a:pt x="0" y="260096"/>
                  </a:lnTo>
                  <a:close/>
                </a:path>
              </a:pathLst>
            </a:custGeom>
            <a:solidFill>
              <a:srgbClr val="FFC72C"/>
            </a:solidFill>
          </p:spPr>
          <p:txBody>
            <a:bodyPr/>
            <a:lstStyle/>
            <a:p>
              <a:endParaRPr lang="en-US" sz="1200"/>
            </a:p>
          </p:txBody>
        </p:sp>
      </p:grpSp>
      <p:sp>
        <p:nvSpPr>
          <p:cNvPr id="6" name="Freeform 6">
            <a:extLst>
              <a:ext uri="{FF2B5EF4-FFF2-40B4-BE49-F238E27FC236}">
                <a16:creationId xmlns:a16="http://schemas.microsoft.com/office/drawing/2014/main" id="{DC687713-B5C8-BD92-3004-F477B8A9D377}"/>
              </a:ext>
            </a:extLst>
          </p:cNvPr>
          <p:cNvSpPr/>
          <p:nvPr/>
        </p:nvSpPr>
        <p:spPr>
          <a:xfrm>
            <a:off x="10932051" y="330893"/>
            <a:ext cx="667996" cy="269231"/>
          </a:xfrm>
          <a:custGeom>
            <a:avLst/>
            <a:gdLst/>
            <a:ahLst/>
            <a:cxnLst/>
            <a:rect l="l" t="t" r="r" b="b"/>
            <a:pathLst>
              <a:path w="1001994" h="403846">
                <a:moveTo>
                  <a:pt x="0" y="0"/>
                </a:moveTo>
                <a:lnTo>
                  <a:pt x="1001994" y="0"/>
                </a:lnTo>
                <a:lnTo>
                  <a:pt x="1001994" y="403847"/>
                </a:lnTo>
                <a:lnTo>
                  <a:pt x="0" y="403847"/>
                </a:lnTo>
                <a:lnTo>
                  <a:pt x="0" y="0"/>
                </a:lnTo>
                <a:close/>
              </a:path>
            </a:pathLst>
          </a:custGeom>
          <a:blipFill>
            <a:blip r:embed="rId2"/>
            <a:stretch>
              <a:fillRect l="-61" r="-61"/>
            </a:stretch>
          </a:blipFill>
        </p:spPr>
        <p:txBody>
          <a:bodyPr/>
          <a:lstStyle/>
          <a:p>
            <a:endParaRPr lang="en-US" sz="1200"/>
          </a:p>
        </p:txBody>
      </p:sp>
      <p:grpSp>
        <p:nvGrpSpPr>
          <p:cNvPr id="7" name="Group 7">
            <a:extLst>
              <a:ext uri="{FF2B5EF4-FFF2-40B4-BE49-F238E27FC236}">
                <a16:creationId xmlns:a16="http://schemas.microsoft.com/office/drawing/2014/main" id="{6D31ACCF-AD49-8760-5C26-8D115010B9F0}"/>
              </a:ext>
            </a:extLst>
          </p:cNvPr>
          <p:cNvGrpSpPr/>
          <p:nvPr/>
        </p:nvGrpSpPr>
        <p:grpSpPr>
          <a:xfrm>
            <a:off x="276814" y="66719"/>
            <a:ext cx="10516738" cy="870891"/>
            <a:chOff x="0" y="0"/>
            <a:chExt cx="14957139" cy="1238601"/>
          </a:xfrm>
        </p:grpSpPr>
        <p:sp>
          <p:nvSpPr>
            <p:cNvPr id="8" name="Freeform 8">
              <a:extLst>
                <a:ext uri="{FF2B5EF4-FFF2-40B4-BE49-F238E27FC236}">
                  <a16:creationId xmlns:a16="http://schemas.microsoft.com/office/drawing/2014/main" id="{0234FEE1-96DF-235B-D18D-D727CDBF1203}"/>
                </a:ext>
              </a:extLst>
            </p:cNvPr>
            <p:cNvSpPr/>
            <p:nvPr/>
          </p:nvSpPr>
          <p:spPr>
            <a:xfrm>
              <a:off x="0" y="0"/>
              <a:ext cx="14957138" cy="1238601"/>
            </a:xfrm>
            <a:custGeom>
              <a:avLst/>
              <a:gdLst/>
              <a:ahLst/>
              <a:cxnLst/>
              <a:rect l="l" t="t" r="r" b="b"/>
              <a:pathLst>
                <a:path w="14957138" h="1238601">
                  <a:moveTo>
                    <a:pt x="0" y="0"/>
                  </a:moveTo>
                  <a:lnTo>
                    <a:pt x="14957138" y="0"/>
                  </a:lnTo>
                  <a:lnTo>
                    <a:pt x="14957138" y="1238601"/>
                  </a:lnTo>
                  <a:lnTo>
                    <a:pt x="0" y="1238601"/>
                  </a:lnTo>
                  <a:close/>
                </a:path>
              </a:pathLst>
            </a:custGeom>
            <a:solidFill>
              <a:srgbClr val="000000">
                <a:alpha val="0"/>
              </a:srgbClr>
            </a:solidFill>
          </p:spPr>
          <p:txBody>
            <a:bodyPr/>
            <a:lstStyle/>
            <a:p>
              <a:endParaRPr lang="en-US" sz="1200"/>
            </a:p>
          </p:txBody>
        </p:sp>
        <p:sp>
          <p:nvSpPr>
            <p:cNvPr id="9" name="TextBox 9">
              <a:extLst>
                <a:ext uri="{FF2B5EF4-FFF2-40B4-BE49-F238E27FC236}">
                  <a16:creationId xmlns:a16="http://schemas.microsoft.com/office/drawing/2014/main" id="{A59DF8B8-A15C-0E80-97B3-A40D7CC8AD97}"/>
                </a:ext>
              </a:extLst>
            </p:cNvPr>
            <p:cNvSpPr txBox="1"/>
            <p:nvPr/>
          </p:nvSpPr>
          <p:spPr>
            <a:xfrm>
              <a:off x="0" y="-38100"/>
              <a:ext cx="14957139" cy="1276701"/>
            </a:xfrm>
            <a:prstGeom prst="rect">
              <a:avLst/>
            </a:prstGeom>
          </p:spPr>
          <p:txBody>
            <a:bodyPr lIns="0" tIns="0" rIns="0" bIns="0" rtlCol="0" anchor="ctr"/>
            <a:lstStyle/>
            <a:p>
              <a:pPr>
                <a:lnSpc>
                  <a:spcPts val="3023"/>
                </a:lnSpc>
              </a:pPr>
              <a:r>
                <a:rPr lang="en-US" sz="2799" b="1" dirty="0">
                  <a:solidFill>
                    <a:srgbClr val="FFFFFF"/>
                  </a:solidFill>
                  <a:latin typeface="Calibri (MS) Bold"/>
                  <a:ea typeface="Calibri (MS) Bold"/>
                  <a:cs typeface="Calibri (MS) Bold"/>
                  <a:sym typeface="Calibri (MS) Bold"/>
                </a:rPr>
                <a:t>Snapshot of the code</a:t>
              </a:r>
            </a:p>
          </p:txBody>
        </p:sp>
      </p:grpSp>
      <p:grpSp>
        <p:nvGrpSpPr>
          <p:cNvPr id="10" name="Group 10">
            <a:extLst>
              <a:ext uri="{FF2B5EF4-FFF2-40B4-BE49-F238E27FC236}">
                <a16:creationId xmlns:a16="http://schemas.microsoft.com/office/drawing/2014/main" id="{CDE652C9-F265-43D7-662F-F02D5E190AE0}"/>
              </a:ext>
            </a:extLst>
          </p:cNvPr>
          <p:cNvGrpSpPr/>
          <p:nvPr/>
        </p:nvGrpSpPr>
        <p:grpSpPr>
          <a:xfrm>
            <a:off x="10007854" y="6356351"/>
            <a:ext cx="1909765" cy="414759"/>
            <a:chOff x="0" y="0"/>
            <a:chExt cx="2716110" cy="589880"/>
          </a:xfrm>
        </p:grpSpPr>
        <p:sp>
          <p:nvSpPr>
            <p:cNvPr id="11" name="Freeform 11">
              <a:extLst>
                <a:ext uri="{FF2B5EF4-FFF2-40B4-BE49-F238E27FC236}">
                  <a16:creationId xmlns:a16="http://schemas.microsoft.com/office/drawing/2014/main" id="{AE6420FE-F2B1-ACA3-067C-7A9194514F24}"/>
                </a:ext>
              </a:extLst>
            </p:cNvPr>
            <p:cNvSpPr/>
            <p:nvPr/>
          </p:nvSpPr>
          <p:spPr>
            <a:xfrm>
              <a:off x="0" y="0"/>
              <a:ext cx="2716110" cy="589880"/>
            </a:xfrm>
            <a:custGeom>
              <a:avLst/>
              <a:gdLst/>
              <a:ahLst/>
              <a:cxnLst/>
              <a:rect l="l" t="t" r="r" b="b"/>
              <a:pathLst>
                <a:path w="2716110" h="589880">
                  <a:moveTo>
                    <a:pt x="0" y="0"/>
                  </a:moveTo>
                  <a:lnTo>
                    <a:pt x="2716110" y="0"/>
                  </a:lnTo>
                  <a:lnTo>
                    <a:pt x="2716110" y="589880"/>
                  </a:lnTo>
                  <a:lnTo>
                    <a:pt x="0" y="589880"/>
                  </a:lnTo>
                  <a:close/>
                </a:path>
              </a:pathLst>
            </a:custGeom>
            <a:solidFill>
              <a:srgbClr val="000000">
                <a:alpha val="0"/>
              </a:srgbClr>
            </a:solidFill>
          </p:spPr>
          <p:txBody>
            <a:bodyPr/>
            <a:lstStyle/>
            <a:p>
              <a:endParaRPr lang="en-US" sz="1200"/>
            </a:p>
          </p:txBody>
        </p:sp>
        <p:sp>
          <p:nvSpPr>
            <p:cNvPr id="12" name="TextBox 12">
              <a:extLst>
                <a:ext uri="{FF2B5EF4-FFF2-40B4-BE49-F238E27FC236}">
                  <a16:creationId xmlns:a16="http://schemas.microsoft.com/office/drawing/2014/main" id="{1AB65277-4868-B59F-35B2-7036D7BECE20}"/>
                </a:ext>
              </a:extLst>
            </p:cNvPr>
            <p:cNvSpPr txBox="1"/>
            <p:nvPr/>
          </p:nvSpPr>
          <p:spPr>
            <a:xfrm>
              <a:off x="0" y="-38100"/>
              <a:ext cx="2716110" cy="627980"/>
            </a:xfrm>
            <a:prstGeom prst="rect">
              <a:avLst/>
            </a:prstGeom>
          </p:spPr>
          <p:txBody>
            <a:bodyPr lIns="0" tIns="0" rIns="0" bIns="0" rtlCol="0" anchor="ctr"/>
            <a:lstStyle/>
            <a:p>
              <a:pPr algn="r">
                <a:lnSpc>
                  <a:spcPts val="1440"/>
                </a:lnSpc>
              </a:pPr>
              <a:r>
                <a:rPr lang="en-US" sz="1200">
                  <a:solidFill>
                    <a:srgbClr val="000000"/>
                  </a:solidFill>
                  <a:latin typeface="Calibri (MS)"/>
                  <a:ea typeface="Calibri (MS)"/>
                  <a:cs typeface="Calibri (MS)"/>
                  <a:sym typeface="Calibri (MS)"/>
                </a:rPr>
                <a:t>11</a:t>
              </a:r>
            </a:p>
            <a:p>
              <a:pPr algn="r">
                <a:lnSpc>
                  <a:spcPts val="1439"/>
                </a:lnSpc>
              </a:pPr>
              <a:endParaRPr lang="en-US" sz="1200">
                <a:solidFill>
                  <a:srgbClr val="000000"/>
                </a:solidFill>
                <a:latin typeface="Calibri (MS)"/>
                <a:ea typeface="Calibri (MS)"/>
                <a:cs typeface="Calibri (MS)"/>
                <a:sym typeface="Calibri (MS)"/>
              </a:endParaRPr>
            </a:p>
          </p:txBody>
        </p:sp>
      </p:grpSp>
      <p:grpSp>
        <p:nvGrpSpPr>
          <p:cNvPr id="13" name="Group 13">
            <a:extLst>
              <a:ext uri="{FF2B5EF4-FFF2-40B4-BE49-F238E27FC236}">
                <a16:creationId xmlns:a16="http://schemas.microsoft.com/office/drawing/2014/main" id="{D40A91FB-8911-2164-F78F-0A6CC06EBB15}"/>
              </a:ext>
            </a:extLst>
          </p:cNvPr>
          <p:cNvGrpSpPr/>
          <p:nvPr/>
        </p:nvGrpSpPr>
        <p:grpSpPr>
          <a:xfrm>
            <a:off x="162824" y="990240"/>
            <a:ext cx="11754795" cy="3216717"/>
            <a:chOff x="-649092" y="-1802499"/>
            <a:chExt cx="17852685" cy="4885413"/>
          </a:xfrm>
        </p:grpSpPr>
        <p:sp>
          <p:nvSpPr>
            <p:cNvPr id="14" name="Freeform 14">
              <a:extLst>
                <a:ext uri="{FF2B5EF4-FFF2-40B4-BE49-F238E27FC236}">
                  <a16:creationId xmlns:a16="http://schemas.microsoft.com/office/drawing/2014/main" id="{23E1AD8D-3614-8788-78EB-62AB4A1E2DC4}"/>
                </a:ext>
              </a:extLst>
            </p:cNvPr>
            <p:cNvSpPr/>
            <p:nvPr/>
          </p:nvSpPr>
          <p:spPr>
            <a:xfrm>
              <a:off x="0" y="0"/>
              <a:ext cx="17203593" cy="3082914"/>
            </a:xfrm>
            <a:custGeom>
              <a:avLst/>
              <a:gdLst/>
              <a:ahLst/>
              <a:cxnLst/>
              <a:rect l="l" t="t" r="r" b="b"/>
              <a:pathLst>
                <a:path w="17203593" h="3082914">
                  <a:moveTo>
                    <a:pt x="0" y="0"/>
                  </a:moveTo>
                  <a:lnTo>
                    <a:pt x="17203593" y="0"/>
                  </a:lnTo>
                  <a:lnTo>
                    <a:pt x="17203593" y="3082914"/>
                  </a:lnTo>
                  <a:lnTo>
                    <a:pt x="0" y="3082914"/>
                  </a:lnTo>
                  <a:close/>
                </a:path>
              </a:pathLst>
            </a:custGeom>
            <a:solidFill>
              <a:srgbClr val="00050D">
                <a:alpha val="0"/>
              </a:srgbClr>
            </a:solidFill>
          </p:spPr>
          <p:txBody>
            <a:bodyPr/>
            <a:lstStyle/>
            <a:p>
              <a:endParaRPr lang="en-US" sz="1200" dirty="0"/>
            </a:p>
          </p:txBody>
        </p:sp>
        <p:sp>
          <p:nvSpPr>
            <p:cNvPr id="15" name="TextBox 15">
              <a:extLst>
                <a:ext uri="{FF2B5EF4-FFF2-40B4-BE49-F238E27FC236}">
                  <a16:creationId xmlns:a16="http://schemas.microsoft.com/office/drawing/2014/main" id="{945515F9-9F11-E46A-E39A-BE1BC705233B}"/>
                </a:ext>
              </a:extLst>
            </p:cNvPr>
            <p:cNvSpPr txBox="1"/>
            <p:nvPr/>
          </p:nvSpPr>
          <p:spPr>
            <a:xfrm>
              <a:off x="-649092" y="-1802499"/>
              <a:ext cx="17203593" cy="3159114"/>
            </a:xfrm>
            <a:prstGeom prst="rect">
              <a:avLst/>
            </a:prstGeom>
          </p:spPr>
          <p:txBody>
            <a:bodyPr lIns="0" tIns="0" rIns="0" bIns="0" rtlCol="0" anchor="t"/>
            <a:lstStyle/>
            <a:p>
              <a:endParaRPr lang="en-US" sz="2000" dirty="0">
                <a:cs typeface="Times New Roman" panose="02020603050405020304" pitchFamily="18" charset="0"/>
              </a:endParaRPr>
            </a:p>
            <a:p>
              <a:endParaRPr lang="en-US" sz="2000" dirty="0">
                <a:cs typeface="Times New Roman" panose="02020603050405020304" pitchFamily="18" charset="0"/>
              </a:endParaRPr>
            </a:p>
            <a:p>
              <a:pPr>
                <a:buNone/>
              </a:pPr>
              <a:endParaRPr lang="en-US" sz="2000" dirty="0">
                <a:solidFill>
                  <a:srgbClr val="00050D"/>
                </a:solidFill>
                <a:latin typeface="Calibri (MS)"/>
                <a:ea typeface="Calibri (MS)"/>
                <a:cs typeface="Calibri (MS)"/>
                <a:sym typeface="Calibri (MS)"/>
              </a:endParaRPr>
            </a:p>
          </p:txBody>
        </p:sp>
      </p:grpSp>
      <p:sp>
        <p:nvSpPr>
          <p:cNvPr id="16" name="TextBox 15">
            <a:extLst>
              <a:ext uri="{FF2B5EF4-FFF2-40B4-BE49-F238E27FC236}">
                <a16:creationId xmlns:a16="http://schemas.microsoft.com/office/drawing/2014/main" id="{2D2C6759-1BDF-53A3-DCDB-F411888941B8}"/>
              </a:ext>
            </a:extLst>
          </p:cNvPr>
          <p:cNvSpPr txBox="1"/>
          <p:nvPr/>
        </p:nvSpPr>
        <p:spPr>
          <a:xfrm>
            <a:off x="320370" y="1016514"/>
            <a:ext cx="1364925" cy="923330"/>
          </a:xfrm>
          <a:prstGeom prst="rect">
            <a:avLst/>
          </a:prstGeom>
          <a:noFill/>
        </p:spPr>
        <p:txBody>
          <a:bodyPr wrap="none" rtlCol="0">
            <a:spAutoFit/>
          </a:bodyPr>
          <a:lstStyle/>
          <a:p>
            <a:r>
              <a:rPr lang="en-US" sz="1800" b="1" dirty="0">
                <a:cs typeface="Times New Roman" panose="02020603050405020304" pitchFamily="18" charset="0"/>
              </a:rPr>
              <a:t>Data loader:</a:t>
            </a:r>
          </a:p>
          <a:p>
            <a:endParaRPr lang="en-US" sz="1800" b="1" dirty="0">
              <a:cs typeface="Times New Roman" panose="02020603050405020304" pitchFamily="18" charset="0"/>
            </a:endParaRPr>
          </a:p>
          <a:p>
            <a:endParaRPr lang="en-US" dirty="0"/>
          </a:p>
        </p:txBody>
      </p:sp>
      <p:pic>
        <p:nvPicPr>
          <p:cNvPr id="18" name="Picture 17">
            <a:extLst>
              <a:ext uri="{FF2B5EF4-FFF2-40B4-BE49-F238E27FC236}">
                <a16:creationId xmlns:a16="http://schemas.microsoft.com/office/drawing/2014/main" id="{CED47DF6-E958-EFC3-053C-6537F6E390C3}"/>
              </a:ext>
            </a:extLst>
          </p:cNvPr>
          <p:cNvPicPr>
            <a:picLocks noChangeAspect="1"/>
          </p:cNvPicPr>
          <p:nvPr/>
        </p:nvPicPr>
        <p:blipFill>
          <a:blip r:embed="rId3"/>
          <a:stretch>
            <a:fillRect/>
          </a:stretch>
        </p:blipFill>
        <p:spPr>
          <a:xfrm>
            <a:off x="320370" y="1432844"/>
            <a:ext cx="6637021" cy="1874682"/>
          </a:xfrm>
          <a:prstGeom prst="rect">
            <a:avLst/>
          </a:prstGeom>
        </p:spPr>
      </p:pic>
      <p:pic>
        <p:nvPicPr>
          <p:cNvPr id="19" name="Picture 18">
            <a:extLst>
              <a:ext uri="{FF2B5EF4-FFF2-40B4-BE49-F238E27FC236}">
                <a16:creationId xmlns:a16="http://schemas.microsoft.com/office/drawing/2014/main" id="{D6FC0F05-8555-8122-916D-27C184F3ACEB}"/>
              </a:ext>
            </a:extLst>
          </p:cNvPr>
          <p:cNvPicPr>
            <a:picLocks noChangeAspect="1"/>
          </p:cNvPicPr>
          <p:nvPr/>
        </p:nvPicPr>
        <p:blipFill>
          <a:blip r:embed="rId4"/>
          <a:stretch>
            <a:fillRect/>
          </a:stretch>
        </p:blipFill>
        <p:spPr>
          <a:xfrm>
            <a:off x="277906" y="3889624"/>
            <a:ext cx="2554746" cy="2402327"/>
          </a:xfrm>
          <a:prstGeom prst="rect">
            <a:avLst/>
          </a:prstGeom>
        </p:spPr>
      </p:pic>
      <p:pic>
        <p:nvPicPr>
          <p:cNvPr id="20" name="Picture 19">
            <a:extLst>
              <a:ext uri="{FF2B5EF4-FFF2-40B4-BE49-F238E27FC236}">
                <a16:creationId xmlns:a16="http://schemas.microsoft.com/office/drawing/2014/main" id="{207E856C-DD9F-A82A-BCD8-2243A4EA976F}"/>
              </a:ext>
            </a:extLst>
          </p:cNvPr>
          <p:cNvPicPr>
            <a:picLocks noChangeAspect="1"/>
          </p:cNvPicPr>
          <p:nvPr/>
        </p:nvPicPr>
        <p:blipFill>
          <a:blip r:embed="rId5"/>
          <a:stretch>
            <a:fillRect/>
          </a:stretch>
        </p:blipFill>
        <p:spPr>
          <a:xfrm>
            <a:off x="3051313" y="3780180"/>
            <a:ext cx="2901577" cy="2549382"/>
          </a:xfrm>
          <a:prstGeom prst="rect">
            <a:avLst/>
          </a:prstGeom>
        </p:spPr>
      </p:pic>
      <p:pic>
        <p:nvPicPr>
          <p:cNvPr id="21" name="Picture 20">
            <a:extLst>
              <a:ext uri="{FF2B5EF4-FFF2-40B4-BE49-F238E27FC236}">
                <a16:creationId xmlns:a16="http://schemas.microsoft.com/office/drawing/2014/main" id="{16F586CA-750C-6062-7DD4-FDB9CCFA0F50}"/>
              </a:ext>
            </a:extLst>
          </p:cNvPr>
          <p:cNvPicPr>
            <a:picLocks noChangeAspect="1"/>
          </p:cNvPicPr>
          <p:nvPr/>
        </p:nvPicPr>
        <p:blipFill>
          <a:blip r:embed="rId6"/>
          <a:stretch>
            <a:fillRect/>
          </a:stretch>
        </p:blipFill>
        <p:spPr>
          <a:xfrm>
            <a:off x="6313175" y="3920142"/>
            <a:ext cx="2598992" cy="2437556"/>
          </a:xfrm>
          <a:prstGeom prst="rect">
            <a:avLst/>
          </a:prstGeom>
        </p:spPr>
      </p:pic>
      <p:pic>
        <p:nvPicPr>
          <p:cNvPr id="22" name="Picture 21">
            <a:extLst>
              <a:ext uri="{FF2B5EF4-FFF2-40B4-BE49-F238E27FC236}">
                <a16:creationId xmlns:a16="http://schemas.microsoft.com/office/drawing/2014/main" id="{664A6362-1D52-B996-CF9B-09F2A4E32BEE}"/>
              </a:ext>
            </a:extLst>
          </p:cNvPr>
          <p:cNvPicPr>
            <a:picLocks noChangeAspect="1"/>
          </p:cNvPicPr>
          <p:nvPr/>
        </p:nvPicPr>
        <p:blipFill>
          <a:blip r:embed="rId7"/>
          <a:stretch>
            <a:fillRect/>
          </a:stretch>
        </p:blipFill>
        <p:spPr>
          <a:xfrm>
            <a:off x="8932050" y="3974460"/>
            <a:ext cx="2855759" cy="2328921"/>
          </a:xfrm>
          <a:prstGeom prst="rect">
            <a:avLst/>
          </a:prstGeom>
        </p:spPr>
      </p:pic>
    </p:spTree>
    <p:extLst>
      <p:ext uri="{BB962C8B-B14F-4D97-AF65-F5344CB8AC3E}">
        <p14:creationId xmlns:p14="http://schemas.microsoft.com/office/powerpoint/2010/main" val="2923377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A87C7-2B9B-9C66-7B01-5F32BE5A4171}"/>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49F412F2-88C0-D220-8020-AE731E8963F0}"/>
              </a:ext>
            </a:extLst>
          </p:cNvPr>
          <p:cNvGrpSpPr/>
          <p:nvPr/>
        </p:nvGrpSpPr>
        <p:grpSpPr>
          <a:xfrm>
            <a:off x="0" y="-12700"/>
            <a:ext cx="12192000" cy="914401"/>
            <a:chOff x="0" y="0"/>
            <a:chExt cx="17339733" cy="1300481"/>
          </a:xfrm>
        </p:grpSpPr>
        <p:sp>
          <p:nvSpPr>
            <p:cNvPr id="3" name="Freeform 3">
              <a:extLst>
                <a:ext uri="{FF2B5EF4-FFF2-40B4-BE49-F238E27FC236}">
                  <a16:creationId xmlns:a16="http://schemas.microsoft.com/office/drawing/2014/main" id="{75C9BE32-D58C-7217-E843-B77957FDC775}"/>
                </a:ext>
              </a:extLst>
            </p:cNvPr>
            <p:cNvSpPr/>
            <p:nvPr/>
          </p:nvSpPr>
          <p:spPr>
            <a:xfrm>
              <a:off x="0" y="0"/>
              <a:ext cx="17339734" cy="1300480"/>
            </a:xfrm>
            <a:custGeom>
              <a:avLst/>
              <a:gdLst/>
              <a:ahLst/>
              <a:cxnLst/>
              <a:rect l="l" t="t" r="r" b="b"/>
              <a:pathLst>
                <a:path w="17339734" h="1300480">
                  <a:moveTo>
                    <a:pt x="0" y="0"/>
                  </a:moveTo>
                  <a:lnTo>
                    <a:pt x="17339734" y="0"/>
                  </a:lnTo>
                  <a:lnTo>
                    <a:pt x="17339734" y="1300480"/>
                  </a:lnTo>
                  <a:lnTo>
                    <a:pt x="0" y="1300480"/>
                  </a:lnTo>
                  <a:close/>
                </a:path>
              </a:pathLst>
            </a:custGeom>
            <a:solidFill>
              <a:srgbClr val="69B3E7"/>
            </a:solidFill>
          </p:spPr>
          <p:txBody>
            <a:bodyPr/>
            <a:lstStyle/>
            <a:p>
              <a:endParaRPr lang="en-US" sz="1200"/>
            </a:p>
          </p:txBody>
        </p:sp>
      </p:grpSp>
      <p:grpSp>
        <p:nvGrpSpPr>
          <p:cNvPr id="4" name="Group 4">
            <a:extLst>
              <a:ext uri="{FF2B5EF4-FFF2-40B4-BE49-F238E27FC236}">
                <a16:creationId xmlns:a16="http://schemas.microsoft.com/office/drawing/2014/main" id="{AFCCA290-BF79-61F1-9EA4-91D0CCBFB36A}"/>
              </a:ext>
            </a:extLst>
          </p:cNvPr>
          <p:cNvGrpSpPr/>
          <p:nvPr/>
        </p:nvGrpSpPr>
        <p:grpSpPr>
          <a:xfrm>
            <a:off x="0" y="6675120"/>
            <a:ext cx="12192000" cy="243840"/>
            <a:chOff x="0" y="0"/>
            <a:chExt cx="13004800" cy="260096"/>
          </a:xfrm>
        </p:grpSpPr>
        <p:sp>
          <p:nvSpPr>
            <p:cNvPr id="5" name="Freeform 5">
              <a:extLst>
                <a:ext uri="{FF2B5EF4-FFF2-40B4-BE49-F238E27FC236}">
                  <a16:creationId xmlns:a16="http://schemas.microsoft.com/office/drawing/2014/main" id="{861590E7-7F48-70C1-C1CF-AE059E7B527A}"/>
                </a:ext>
              </a:extLst>
            </p:cNvPr>
            <p:cNvSpPr/>
            <p:nvPr/>
          </p:nvSpPr>
          <p:spPr>
            <a:xfrm>
              <a:off x="0" y="0"/>
              <a:ext cx="13004800" cy="260096"/>
            </a:xfrm>
            <a:custGeom>
              <a:avLst/>
              <a:gdLst/>
              <a:ahLst/>
              <a:cxnLst/>
              <a:rect l="l" t="t" r="r" b="b"/>
              <a:pathLst>
                <a:path w="13004800" h="260096">
                  <a:moveTo>
                    <a:pt x="0" y="0"/>
                  </a:moveTo>
                  <a:lnTo>
                    <a:pt x="13004800" y="0"/>
                  </a:lnTo>
                  <a:lnTo>
                    <a:pt x="13004800" y="260096"/>
                  </a:lnTo>
                  <a:lnTo>
                    <a:pt x="0" y="260096"/>
                  </a:lnTo>
                  <a:close/>
                </a:path>
              </a:pathLst>
            </a:custGeom>
            <a:solidFill>
              <a:srgbClr val="FFC72C"/>
            </a:solidFill>
          </p:spPr>
          <p:txBody>
            <a:bodyPr/>
            <a:lstStyle/>
            <a:p>
              <a:endParaRPr lang="en-US" sz="1200"/>
            </a:p>
          </p:txBody>
        </p:sp>
      </p:grpSp>
      <p:sp>
        <p:nvSpPr>
          <p:cNvPr id="6" name="Freeform 6">
            <a:extLst>
              <a:ext uri="{FF2B5EF4-FFF2-40B4-BE49-F238E27FC236}">
                <a16:creationId xmlns:a16="http://schemas.microsoft.com/office/drawing/2014/main" id="{033DF080-271B-E8CC-4C91-FB94A2284011}"/>
              </a:ext>
            </a:extLst>
          </p:cNvPr>
          <p:cNvSpPr/>
          <p:nvPr/>
        </p:nvSpPr>
        <p:spPr>
          <a:xfrm>
            <a:off x="10932051" y="330893"/>
            <a:ext cx="667996" cy="269231"/>
          </a:xfrm>
          <a:custGeom>
            <a:avLst/>
            <a:gdLst/>
            <a:ahLst/>
            <a:cxnLst/>
            <a:rect l="l" t="t" r="r" b="b"/>
            <a:pathLst>
              <a:path w="1001994" h="403846">
                <a:moveTo>
                  <a:pt x="0" y="0"/>
                </a:moveTo>
                <a:lnTo>
                  <a:pt x="1001994" y="0"/>
                </a:lnTo>
                <a:lnTo>
                  <a:pt x="1001994" y="403847"/>
                </a:lnTo>
                <a:lnTo>
                  <a:pt x="0" y="403847"/>
                </a:lnTo>
                <a:lnTo>
                  <a:pt x="0" y="0"/>
                </a:lnTo>
                <a:close/>
              </a:path>
            </a:pathLst>
          </a:custGeom>
          <a:blipFill>
            <a:blip r:embed="rId2"/>
            <a:stretch>
              <a:fillRect l="-61" r="-61"/>
            </a:stretch>
          </a:blipFill>
        </p:spPr>
        <p:txBody>
          <a:bodyPr/>
          <a:lstStyle/>
          <a:p>
            <a:endParaRPr lang="en-US" sz="1200"/>
          </a:p>
        </p:txBody>
      </p:sp>
      <p:grpSp>
        <p:nvGrpSpPr>
          <p:cNvPr id="7" name="Group 7">
            <a:extLst>
              <a:ext uri="{FF2B5EF4-FFF2-40B4-BE49-F238E27FC236}">
                <a16:creationId xmlns:a16="http://schemas.microsoft.com/office/drawing/2014/main" id="{E520A967-DB7B-8A98-EB1F-C7C06FD485F0}"/>
              </a:ext>
            </a:extLst>
          </p:cNvPr>
          <p:cNvGrpSpPr/>
          <p:nvPr/>
        </p:nvGrpSpPr>
        <p:grpSpPr>
          <a:xfrm>
            <a:off x="276814" y="66719"/>
            <a:ext cx="10516738" cy="870891"/>
            <a:chOff x="0" y="0"/>
            <a:chExt cx="14957139" cy="1238601"/>
          </a:xfrm>
        </p:grpSpPr>
        <p:sp>
          <p:nvSpPr>
            <p:cNvPr id="8" name="Freeform 8">
              <a:extLst>
                <a:ext uri="{FF2B5EF4-FFF2-40B4-BE49-F238E27FC236}">
                  <a16:creationId xmlns:a16="http://schemas.microsoft.com/office/drawing/2014/main" id="{8E64653D-0638-F9E0-4853-693132A0D5A7}"/>
                </a:ext>
              </a:extLst>
            </p:cNvPr>
            <p:cNvSpPr/>
            <p:nvPr/>
          </p:nvSpPr>
          <p:spPr>
            <a:xfrm>
              <a:off x="0" y="0"/>
              <a:ext cx="14957138" cy="1238601"/>
            </a:xfrm>
            <a:custGeom>
              <a:avLst/>
              <a:gdLst/>
              <a:ahLst/>
              <a:cxnLst/>
              <a:rect l="l" t="t" r="r" b="b"/>
              <a:pathLst>
                <a:path w="14957138" h="1238601">
                  <a:moveTo>
                    <a:pt x="0" y="0"/>
                  </a:moveTo>
                  <a:lnTo>
                    <a:pt x="14957138" y="0"/>
                  </a:lnTo>
                  <a:lnTo>
                    <a:pt x="14957138" y="1238601"/>
                  </a:lnTo>
                  <a:lnTo>
                    <a:pt x="0" y="1238601"/>
                  </a:lnTo>
                  <a:close/>
                </a:path>
              </a:pathLst>
            </a:custGeom>
            <a:solidFill>
              <a:srgbClr val="000000">
                <a:alpha val="0"/>
              </a:srgbClr>
            </a:solidFill>
          </p:spPr>
          <p:txBody>
            <a:bodyPr/>
            <a:lstStyle/>
            <a:p>
              <a:endParaRPr lang="en-US" sz="1200"/>
            </a:p>
          </p:txBody>
        </p:sp>
        <p:sp>
          <p:nvSpPr>
            <p:cNvPr id="9" name="TextBox 9">
              <a:extLst>
                <a:ext uri="{FF2B5EF4-FFF2-40B4-BE49-F238E27FC236}">
                  <a16:creationId xmlns:a16="http://schemas.microsoft.com/office/drawing/2014/main" id="{681F12D0-E1CB-0EC8-6A5A-597783E351C9}"/>
                </a:ext>
              </a:extLst>
            </p:cNvPr>
            <p:cNvSpPr txBox="1"/>
            <p:nvPr/>
          </p:nvSpPr>
          <p:spPr>
            <a:xfrm>
              <a:off x="0" y="-38100"/>
              <a:ext cx="14957139" cy="1276701"/>
            </a:xfrm>
            <a:prstGeom prst="rect">
              <a:avLst/>
            </a:prstGeom>
          </p:spPr>
          <p:txBody>
            <a:bodyPr lIns="0" tIns="0" rIns="0" bIns="0" rtlCol="0" anchor="ctr"/>
            <a:lstStyle/>
            <a:p>
              <a:pPr>
                <a:lnSpc>
                  <a:spcPts val="3023"/>
                </a:lnSpc>
              </a:pPr>
              <a:r>
                <a:rPr lang="en-US" sz="2799" b="1" dirty="0">
                  <a:solidFill>
                    <a:srgbClr val="FFFFFF"/>
                  </a:solidFill>
                  <a:latin typeface="Calibri (MS) Bold"/>
                  <a:ea typeface="Calibri (MS) Bold"/>
                  <a:cs typeface="Calibri (MS) Bold"/>
                  <a:sym typeface="Calibri (MS) Bold"/>
                </a:rPr>
                <a:t>Brain Cropping Function</a:t>
              </a:r>
            </a:p>
          </p:txBody>
        </p:sp>
      </p:grpSp>
      <p:grpSp>
        <p:nvGrpSpPr>
          <p:cNvPr id="10" name="Group 10">
            <a:extLst>
              <a:ext uri="{FF2B5EF4-FFF2-40B4-BE49-F238E27FC236}">
                <a16:creationId xmlns:a16="http://schemas.microsoft.com/office/drawing/2014/main" id="{474AAE82-E789-225F-3058-FD64224F13B8}"/>
              </a:ext>
            </a:extLst>
          </p:cNvPr>
          <p:cNvGrpSpPr/>
          <p:nvPr/>
        </p:nvGrpSpPr>
        <p:grpSpPr>
          <a:xfrm>
            <a:off x="10007854" y="6356351"/>
            <a:ext cx="1909765" cy="414759"/>
            <a:chOff x="0" y="0"/>
            <a:chExt cx="2716110" cy="589880"/>
          </a:xfrm>
        </p:grpSpPr>
        <p:sp>
          <p:nvSpPr>
            <p:cNvPr id="11" name="Freeform 11">
              <a:extLst>
                <a:ext uri="{FF2B5EF4-FFF2-40B4-BE49-F238E27FC236}">
                  <a16:creationId xmlns:a16="http://schemas.microsoft.com/office/drawing/2014/main" id="{7564974A-23F4-6A3E-F8C4-25D4D6567A91}"/>
                </a:ext>
              </a:extLst>
            </p:cNvPr>
            <p:cNvSpPr/>
            <p:nvPr/>
          </p:nvSpPr>
          <p:spPr>
            <a:xfrm>
              <a:off x="0" y="0"/>
              <a:ext cx="2716110" cy="589880"/>
            </a:xfrm>
            <a:custGeom>
              <a:avLst/>
              <a:gdLst/>
              <a:ahLst/>
              <a:cxnLst/>
              <a:rect l="l" t="t" r="r" b="b"/>
              <a:pathLst>
                <a:path w="2716110" h="589880">
                  <a:moveTo>
                    <a:pt x="0" y="0"/>
                  </a:moveTo>
                  <a:lnTo>
                    <a:pt x="2716110" y="0"/>
                  </a:lnTo>
                  <a:lnTo>
                    <a:pt x="2716110" y="589880"/>
                  </a:lnTo>
                  <a:lnTo>
                    <a:pt x="0" y="589880"/>
                  </a:lnTo>
                  <a:close/>
                </a:path>
              </a:pathLst>
            </a:custGeom>
            <a:solidFill>
              <a:srgbClr val="000000">
                <a:alpha val="0"/>
              </a:srgbClr>
            </a:solidFill>
          </p:spPr>
          <p:txBody>
            <a:bodyPr/>
            <a:lstStyle/>
            <a:p>
              <a:endParaRPr lang="en-US" sz="1200"/>
            </a:p>
          </p:txBody>
        </p:sp>
        <p:sp>
          <p:nvSpPr>
            <p:cNvPr id="12" name="TextBox 12">
              <a:extLst>
                <a:ext uri="{FF2B5EF4-FFF2-40B4-BE49-F238E27FC236}">
                  <a16:creationId xmlns:a16="http://schemas.microsoft.com/office/drawing/2014/main" id="{248A5E7A-5717-6283-4042-671CCFFA3D54}"/>
                </a:ext>
              </a:extLst>
            </p:cNvPr>
            <p:cNvSpPr txBox="1"/>
            <p:nvPr/>
          </p:nvSpPr>
          <p:spPr>
            <a:xfrm>
              <a:off x="0" y="-38100"/>
              <a:ext cx="2716110" cy="627980"/>
            </a:xfrm>
            <a:prstGeom prst="rect">
              <a:avLst/>
            </a:prstGeom>
          </p:spPr>
          <p:txBody>
            <a:bodyPr lIns="0" tIns="0" rIns="0" bIns="0" rtlCol="0" anchor="ctr"/>
            <a:lstStyle/>
            <a:p>
              <a:pPr algn="r">
                <a:lnSpc>
                  <a:spcPts val="1440"/>
                </a:lnSpc>
              </a:pPr>
              <a:r>
                <a:rPr lang="en-US" sz="1200">
                  <a:solidFill>
                    <a:srgbClr val="000000"/>
                  </a:solidFill>
                  <a:latin typeface="Calibri (MS)"/>
                  <a:ea typeface="Calibri (MS)"/>
                  <a:cs typeface="Calibri (MS)"/>
                  <a:sym typeface="Calibri (MS)"/>
                </a:rPr>
                <a:t>11</a:t>
              </a:r>
            </a:p>
            <a:p>
              <a:pPr algn="r">
                <a:lnSpc>
                  <a:spcPts val="1439"/>
                </a:lnSpc>
              </a:pPr>
              <a:endParaRPr lang="en-US" sz="1200">
                <a:solidFill>
                  <a:srgbClr val="000000"/>
                </a:solidFill>
                <a:latin typeface="Calibri (MS)"/>
                <a:ea typeface="Calibri (MS)"/>
                <a:cs typeface="Calibri (MS)"/>
                <a:sym typeface="Calibri (MS)"/>
              </a:endParaRPr>
            </a:p>
          </p:txBody>
        </p:sp>
      </p:grpSp>
      <p:grpSp>
        <p:nvGrpSpPr>
          <p:cNvPr id="13" name="Group 13">
            <a:extLst>
              <a:ext uri="{FF2B5EF4-FFF2-40B4-BE49-F238E27FC236}">
                <a16:creationId xmlns:a16="http://schemas.microsoft.com/office/drawing/2014/main" id="{76F0C4DB-80E8-A79F-A935-C72633ED89E8}"/>
              </a:ext>
            </a:extLst>
          </p:cNvPr>
          <p:cNvGrpSpPr/>
          <p:nvPr/>
        </p:nvGrpSpPr>
        <p:grpSpPr>
          <a:xfrm>
            <a:off x="1603998" y="918893"/>
            <a:ext cx="11754795" cy="5609343"/>
            <a:chOff x="-649092" y="-1802499"/>
            <a:chExt cx="17852685" cy="4885413"/>
          </a:xfrm>
        </p:grpSpPr>
        <p:sp>
          <p:nvSpPr>
            <p:cNvPr id="14" name="Freeform 14">
              <a:extLst>
                <a:ext uri="{FF2B5EF4-FFF2-40B4-BE49-F238E27FC236}">
                  <a16:creationId xmlns:a16="http://schemas.microsoft.com/office/drawing/2014/main" id="{16DBF424-EAB5-69D8-B75F-C6C788BC775F}"/>
                </a:ext>
              </a:extLst>
            </p:cNvPr>
            <p:cNvSpPr/>
            <p:nvPr/>
          </p:nvSpPr>
          <p:spPr>
            <a:xfrm>
              <a:off x="0" y="0"/>
              <a:ext cx="17203593" cy="3082914"/>
            </a:xfrm>
            <a:custGeom>
              <a:avLst/>
              <a:gdLst/>
              <a:ahLst/>
              <a:cxnLst/>
              <a:rect l="l" t="t" r="r" b="b"/>
              <a:pathLst>
                <a:path w="17203593" h="3082914">
                  <a:moveTo>
                    <a:pt x="0" y="0"/>
                  </a:moveTo>
                  <a:lnTo>
                    <a:pt x="17203593" y="0"/>
                  </a:lnTo>
                  <a:lnTo>
                    <a:pt x="17203593" y="3082914"/>
                  </a:lnTo>
                  <a:lnTo>
                    <a:pt x="0" y="3082914"/>
                  </a:lnTo>
                  <a:close/>
                </a:path>
              </a:pathLst>
            </a:custGeom>
            <a:solidFill>
              <a:srgbClr val="00050D">
                <a:alpha val="0"/>
              </a:srgbClr>
            </a:solidFill>
          </p:spPr>
          <p:txBody>
            <a:bodyPr/>
            <a:lstStyle/>
            <a:p>
              <a:endParaRPr lang="en-US" sz="1200"/>
            </a:p>
          </p:txBody>
        </p:sp>
        <p:sp>
          <p:nvSpPr>
            <p:cNvPr id="15" name="TextBox 15">
              <a:extLst>
                <a:ext uri="{FF2B5EF4-FFF2-40B4-BE49-F238E27FC236}">
                  <a16:creationId xmlns:a16="http://schemas.microsoft.com/office/drawing/2014/main" id="{24DE48A7-430E-65B8-BDFC-B219E5BFE485}"/>
                </a:ext>
              </a:extLst>
            </p:cNvPr>
            <p:cNvSpPr txBox="1"/>
            <p:nvPr/>
          </p:nvSpPr>
          <p:spPr>
            <a:xfrm>
              <a:off x="-649092" y="-1802499"/>
              <a:ext cx="17203593" cy="3159114"/>
            </a:xfrm>
            <a:prstGeom prst="rect">
              <a:avLst/>
            </a:prstGeom>
          </p:spPr>
          <p:txBody>
            <a:bodyPr lIns="0" tIns="0" rIns="0" bIns="0" rtlCol="0" anchor="t"/>
            <a:lstStyle/>
            <a:p>
              <a:endParaRPr lang="en-US" sz="2000" dirty="0">
                <a:cs typeface="Times New Roman" panose="02020603050405020304" pitchFamily="18" charset="0"/>
              </a:endParaRPr>
            </a:p>
            <a:p>
              <a:endParaRPr lang="en-US" sz="2000" dirty="0">
                <a:cs typeface="Times New Roman" panose="02020603050405020304" pitchFamily="18" charset="0"/>
              </a:endParaRPr>
            </a:p>
            <a:p>
              <a:pPr>
                <a:buNone/>
              </a:pPr>
              <a:endParaRPr lang="en-US" sz="2000" dirty="0">
                <a:solidFill>
                  <a:srgbClr val="00050D"/>
                </a:solidFill>
                <a:latin typeface="Calibri (MS)"/>
                <a:ea typeface="Calibri (MS)"/>
                <a:cs typeface="Calibri (MS)"/>
                <a:sym typeface="Calibri (MS)"/>
              </a:endParaRPr>
            </a:p>
          </p:txBody>
        </p:sp>
      </p:grpSp>
      <p:sp>
        <p:nvSpPr>
          <p:cNvPr id="16" name="TextBox 15">
            <a:extLst>
              <a:ext uri="{FF2B5EF4-FFF2-40B4-BE49-F238E27FC236}">
                <a16:creationId xmlns:a16="http://schemas.microsoft.com/office/drawing/2014/main" id="{55CBF6FC-612E-B218-DAD1-D221CB5A6D52}"/>
              </a:ext>
            </a:extLst>
          </p:cNvPr>
          <p:cNvSpPr txBox="1"/>
          <p:nvPr/>
        </p:nvSpPr>
        <p:spPr>
          <a:xfrm>
            <a:off x="197301" y="1525412"/>
            <a:ext cx="4679358" cy="400110"/>
          </a:xfrm>
          <a:prstGeom prst="rect">
            <a:avLst/>
          </a:prstGeom>
          <a:noFill/>
        </p:spPr>
        <p:txBody>
          <a:bodyPr wrap="none" rtlCol="0">
            <a:spAutoFit/>
          </a:bodyPr>
          <a:lstStyle/>
          <a:p>
            <a:r>
              <a:rPr lang="en-IN" sz="2000" b="1" dirty="0">
                <a:cs typeface="Times New Roman" panose="02020603050405020304" pitchFamily="18" charset="0"/>
              </a:rPr>
              <a:t>Brain Cropping Images through MRI scans:</a:t>
            </a:r>
            <a:endParaRPr lang="en-US" sz="2000" dirty="0"/>
          </a:p>
        </p:txBody>
      </p:sp>
      <p:pic>
        <p:nvPicPr>
          <p:cNvPr id="18" name="Picture 2" descr="No description has been provided for this image">
            <a:extLst>
              <a:ext uri="{FF2B5EF4-FFF2-40B4-BE49-F238E27FC236}">
                <a16:creationId xmlns:a16="http://schemas.microsoft.com/office/drawing/2014/main" id="{EA4FBC9A-CDD1-E4BF-EA8C-64934867073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0208" y="2072406"/>
            <a:ext cx="11327411" cy="4491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416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E70DB2-DA66-C229-55B1-E7BD4C4BF1ED}"/>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CC89269F-0778-605E-A2F6-9B543BAAD4A0}"/>
              </a:ext>
            </a:extLst>
          </p:cNvPr>
          <p:cNvGrpSpPr/>
          <p:nvPr/>
        </p:nvGrpSpPr>
        <p:grpSpPr>
          <a:xfrm>
            <a:off x="0" y="-12700"/>
            <a:ext cx="12192000" cy="914401"/>
            <a:chOff x="0" y="0"/>
            <a:chExt cx="17339733" cy="1300481"/>
          </a:xfrm>
        </p:grpSpPr>
        <p:sp>
          <p:nvSpPr>
            <p:cNvPr id="3" name="Freeform 3">
              <a:extLst>
                <a:ext uri="{FF2B5EF4-FFF2-40B4-BE49-F238E27FC236}">
                  <a16:creationId xmlns:a16="http://schemas.microsoft.com/office/drawing/2014/main" id="{2CCF0E99-E7DB-208A-9B81-396B26AEFC7F}"/>
                </a:ext>
              </a:extLst>
            </p:cNvPr>
            <p:cNvSpPr/>
            <p:nvPr/>
          </p:nvSpPr>
          <p:spPr>
            <a:xfrm>
              <a:off x="0" y="0"/>
              <a:ext cx="17339734" cy="1300480"/>
            </a:xfrm>
            <a:custGeom>
              <a:avLst/>
              <a:gdLst/>
              <a:ahLst/>
              <a:cxnLst/>
              <a:rect l="l" t="t" r="r" b="b"/>
              <a:pathLst>
                <a:path w="17339734" h="1300480">
                  <a:moveTo>
                    <a:pt x="0" y="0"/>
                  </a:moveTo>
                  <a:lnTo>
                    <a:pt x="17339734" y="0"/>
                  </a:lnTo>
                  <a:lnTo>
                    <a:pt x="17339734" y="1300480"/>
                  </a:lnTo>
                  <a:lnTo>
                    <a:pt x="0" y="1300480"/>
                  </a:lnTo>
                  <a:close/>
                </a:path>
              </a:pathLst>
            </a:custGeom>
            <a:solidFill>
              <a:srgbClr val="69B3E7"/>
            </a:solidFill>
          </p:spPr>
          <p:txBody>
            <a:bodyPr/>
            <a:lstStyle/>
            <a:p>
              <a:endParaRPr lang="en-US" sz="1200"/>
            </a:p>
          </p:txBody>
        </p:sp>
      </p:grpSp>
      <p:grpSp>
        <p:nvGrpSpPr>
          <p:cNvPr id="4" name="Group 4">
            <a:extLst>
              <a:ext uri="{FF2B5EF4-FFF2-40B4-BE49-F238E27FC236}">
                <a16:creationId xmlns:a16="http://schemas.microsoft.com/office/drawing/2014/main" id="{D36C5978-AF0B-1E9E-662C-A946B4A8D6F0}"/>
              </a:ext>
            </a:extLst>
          </p:cNvPr>
          <p:cNvGrpSpPr/>
          <p:nvPr/>
        </p:nvGrpSpPr>
        <p:grpSpPr>
          <a:xfrm>
            <a:off x="0" y="6675120"/>
            <a:ext cx="12192000" cy="243840"/>
            <a:chOff x="0" y="0"/>
            <a:chExt cx="13004800" cy="260096"/>
          </a:xfrm>
        </p:grpSpPr>
        <p:sp>
          <p:nvSpPr>
            <p:cNvPr id="5" name="Freeform 5">
              <a:extLst>
                <a:ext uri="{FF2B5EF4-FFF2-40B4-BE49-F238E27FC236}">
                  <a16:creationId xmlns:a16="http://schemas.microsoft.com/office/drawing/2014/main" id="{4C47F537-559D-A5DF-5FD8-776C29CA0227}"/>
                </a:ext>
              </a:extLst>
            </p:cNvPr>
            <p:cNvSpPr/>
            <p:nvPr/>
          </p:nvSpPr>
          <p:spPr>
            <a:xfrm>
              <a:off x="0" y="0"/>
              <a:ext cx="13004800" cy="260096"/>
            </a:xfrm>
            <a:custGeom>
              <a:avLst/>
              <a:gdLst/>
              <a:ahLst/>
              <a:cxnLst/>
              <a:rect l="l" t="t" r="r" b="b"/>
              <a:pathLst>
                <a:path w="13004800" h="260096">
                  <a:moveTo>
                    <a:pt x="0" y="0"/>
                  </a:moveTo>
                  <a:lnTo>
                    <a:pt x="13004800" y="0"/>
                  </a:lnTo>
                  <a:lnTo>
                    <a:pt x="13004800" y="260096"/>
                  </a:lnTo>
                  <a:lnTo>
                    <a:pt x="0" y="260096"/>
                  </a:lnTo>
                  <a:close/>
                </a:path>
              </a:pathLst>
            </a:custGeom>
            <a:solidFill>
              <a:srgbClr val="FFC72C"/>
            </a:solidFill>
          </p:spPr>
          <p:txBody>
            <a:bodyPr/>
            <a:lstStyle/>
            <a:p>
              <a:endParaRPr lang="en-US" sz="1200"/>
            </a:p>
          </p:txBody>
        </p:sp>
      </p:grpSp>
      <p:sp>
        <p:nvSpPr>
          <p:cNvPr id="6" name="Freeform 6">
            <a:extLst>
              <a:ext uri="{FF2B5EF4-FFF2-40B4-BE49-F238E27FC236}">
                <a16:creationId xmlns:a16="http://schemas.microsoft.com/office/drawing/2014/main" id="{B378A9A1-EA8A-951B-7C2C-88866E6CE657}"/>
              </a:ext>
            </a:extLst>
          </p:cNvPr>
          <p:cNvSpPr/>
          <p:nvPr/>
        </p:nvSpPr>
        <p:spPr>
          <a:xfrm>
            <a:off x="10932051" y="330893"/>
            <a:ext cx="667996" cy="269231"/>
          </a:xfrm>
          <a:custGeom>
            <a:avLst/>
            <a:gdLst/>
            <a:ahLst/>
            <a:cxnLst/>
            <a:rect l="l" t="t" r="r" b="b"/>
            <a:pathLst>
              <a:path w="1001994" h="403846">
                <a:moveTo>
                  <a:pt x="0" y="0"/>
                </a:moveTo>
                <a:lnTo>
                  <a:pt x="1001994" y="0"/>
                </a:lnTo>
                <a:lnTo>
                  <a:pt x="1001994" y="403847"/>
                </a:lnTo>
                <a:lnTo>
                  <a:pt x="0" y="403847"/>
                </a:lnTo>
                <a:lnTo>
                  <a:pt x="0" y="0"/>
                </a:lnTo>
                <a:close/>
              </a:path>
            </a:pathLst>
          </a:custGeom>
          <a:blipFill>
            <a:blip r:embed="rId2"/>
            <a:stretch>
              <a:fillRect l="-61" r="-61"/>
            </a:stretch>
          </a:blipFill>
        </p:spPr>
        <p:txBody>
          <a:bodyPr/>
          <a:lstStyle/>
          <a:p>
            <a:endParaRPr lang="en-US" sz="1200"/>
          </a:p>
        </p:txBody>
      </p:sp>
      <p:grpSp>
        <p:nvGrpSpPr>
          <p:cNvPr id="7" name="Group 7">
            <a:extLst>
              <a:ext uri="{FF2B5EF4-FFF2-40B4-BE49-F238E27FC236}">
                <a16:creationId xmlns:a16="http://schemas.microsoft.com/office/drawing/2014/main" id="{847AB29A-D123-04A9-2562-59A1EE3F0E1C}"/>
              </a:ext>
            </a:extLst>
          </p:cNvPr>
          <p:cNvGrpSpPr/>
          <p:nvPr/>
        </p:nvGrpSpPr>
        <p:grpSpPr>
          <a:xfrm>
            <a:off x="276814" y="66719"/>
            <a:ext cx="10516738" cy="870891"/>
            <a:chOff x="0" y="0"/>
            <a:chExt cx="14957139" cy="1238601"/>
          </a:xfrm>
        </p:grpSpPr>
        <p:sp>
          <p:nvSpPr>
            <p:cNvPr id="8" name="Freeform 8">
              <a:extLst>
                <a:ext uri="{FF2B5EF4-FFF2-40B4-BE49-F238E27FC236}">
                  <a16:creationId xmlns:a16="http://schemas.microsoft.com/office/drawing/2014/main" id="{229D3E00-211B-056C-347C-1EF478BB8982}"/>
                </a:ext>
              </a:extLst>
            </p:cNvPr>
            <p:cNvSpPr/>
            <p:nvPr/>
          </p:nvSpPr>
          <p:spPr>
            <a:xfrm>
              <a:off x="0" y="0"/>
              <a:ext cx="14957138" cy="1238601"/>
            </a:xfrm>
            <a:custGeom>
              <a:avLst/>
              <a:gdLst/>
              <a:ahLst/>
              <a:cxnLst/>
              <a:rect l="l" t="t" r="r" b="b"/>
              <a:pathLst>
                <a:path w="14957138" h="1238601">
                  <a:moveTo>
                    <a:pt x="0" y="0"/>
                  </a:moveTo>
                  <a:lnTo>
                    <a:pt x="14957138" y="0"/>
                  </a:lnTo>
                  <a:lnTo>
                    <a:pt x="14957138" y="1238601"/>
                  </a:lnTo>
                  <a:lnTo>
                    <a:pt x="0" y="1238601"/>
                  </a:lnTo>
                  <a:close/>
                </a:path>
              </a:pathLst>
            </a:custGeom>
            <a:solidFill>
              <a:srgbClr val="000000">
                <a:alpha val="0"/>
              </a:srgbClr>
            </a:solidFill>
          </p:spPr>
          <p:txBody>
            <a:bodyPr/>
            <a:lstStyle/>
            <a:p>
              <a:endParaRPr lang="en-US" sz="1200"/>
            </a:p>
          </p:txBody>
        </p:sp>
        <p:sp>
          <p:nvSpPr>
            <p:cNvPr id="9" name="TextBox 9">
              <a:extLst>
                <a:ext uri="{FF2B5EF4-FFF2-40B4-BE49-F238E27FC236}">
                  <a16:creationId xmlns:a16="http://schemas.microsoft.com/office/drawing/2014/main" id="{FFC91A75-7E8E-909D-3CFE-21669A631E7B}"/>
                </a:ext>
              </a:extLst>
            </p:cNvPr>
            <p:cNvSpPr txBox="1"/>
            <p:nvPr/>
          </p:nvSpPr>
          <p:spPr>
            <a:xfrm>
              <a:off x="0" y="-38100"/>
              <a:ext cx="14957139" cy="1276701"/>
            </a:xfrm>
            <a:prstGeom prst="rect">
              <a:avLst/>
            </a:prstGeom>
          </p:spPr>
          <p:txBody>
            <a:bodyPr lIns="0" tIns="0" rIns="0" bIns="0" rtlCol="0" anchor="ctr"/>
            <a:lstStyle/>
            <a:p>
              <a:r>
                <a:rPr lang="en-IN" sz="2800" b="1" dirty="0">
                  <a:solidFill>
                    <a:schemeClr val="bg1"/>
                  </a:solidFill>
                </a:rPr>
                <a:t>Convolutional Neural network (CNN)</a:t>
              </a:r>
            </a:p>
          </p:txBody>
        </p:sp>
      </p:grpSp>
      <p:grpSp>
        <p:nvGrpSpPr>
          <p:cNvPr id="10" name="Group 10">
            <a:extLst>
              <a:ext uri="{FF2B5EF4-FFF2-40B4-BE49-F238E27FC236}">
                <a16:creationId xmlns:a16="http://schemas.microsoft.com/office/drawing/2014/main" id="{26FBF1A0-C7A5-6027-1015-84472AB2FCB9}"/>
              </a:ext>
            </a:extLst>
          </p:cNvPr>
          <p:cNvGrpSpPr/>
          <p:nvPr/>
        </p:nvGrpSpPr>
        <p:grpSpPr>
          <a:xfrm>
            <a:off x="10007854" y="6356351"/>
            <a:ext cx="1909765" cy="414759"/>
            <a:chOff x="0" y="0"/>
            <a:chExt cx="2716110" cy="589880"/>
          </a:xfrm>
        </p:grpSpPr>
        <p:sp>
          <p:nvSpPr>
            <p:cNvPr id="11" name="Freeform 11">
              <a:extLst>
                <a:ext uri="{FF2B5EF4-FFF2-40B4-BE49-F238E27FC236}">
                  <a16:creationId xmlns:a16="http://schemas.microsoft.com/office/drawing/2014/main" id="{127B78CE-EDF6-E09B-B33B-AC9BA4FA9EBF}"/>
                </a:ext>
              </a:extLst>
            </p:cNvPr>
            <p:cNvSpPr/>
            <p:nvPr/>
          </p:nvSpPr>
          <p:spPr>
            <a:xfrm>
              <a:off x="0" y="0"/>
              <a:ext cx="2716110" cy="589880"/>
            </a:xfrm>
            <a:custGeom>
              <a:avLst/>
              <a:gdLst/>
              <a:ahLst/>
              <a:cxnLst/>
              <a:rect l="l" t="t" r="r" b="b"/>
              <a:pathLst>
                <a:path w="2716110" h="589880">
                  <a:moveTo>
                    <a:pt x="0" y="0"/>
                  </a:moveTo>
                  <a:lnTo>
                    <a:pt x="2716110" y="0"/>
                  </a:lnTo>
                  <a:lnTo>
                    <a:pt x="2716110" y="589880"/>
                  </a:lnTo>
                  <a:lnTo>
                    <a:pt x="0" y="589880"/>
                  </a:lnTo>
                  <a:close/>
                </a:path>
              </a:pathLst>
            </a:custGeom>
            <a:solidFill>
              <a:srgbClr val="000000">
                <a:alpha val="0"/>
              </a:srgbClr>
            </a:solidFill>
          </p:spPr>
          <p:txBody>
            <a:bodyPr/>
            <a:lstStyle/>
            <a:p>
              <a:endParaRPr lang="en-US" sz="1200"/>
            </a:p>
          </p:txBody>
        </p:sp>
        <p:sp>
          <p:nvSpPr>
            <p:cNvPr id="12" name="TextBox 12">
              <a:extLst>
                <a:ext uri="{FF2B5EF4-FFF2-40B4-BE49-F238E27FC236}">
                  <a16:creationId xmlns:a16="http://schemas.microsoft.com/office/drawing/2014/main" id="{3629D0FD-EFCC-E189-2BCF-B85CAA93798F}"/>
                </a:ext>
              </a:extLst>
            </p:cNvPr>
            <p:cNvSpPr txBox="1"/>
            <p:nvPr/>
          </p:nvSpPr>
          <p:spPr>
            <a:xfrm>
              <a:off x="0" y="-38100"/>
              <a:ext cx="2716110" cy="627980"/>
            </a:xfrm>
            <a:prstGeom prst="rect">
              <a:avLst/>
            </a:prstGeom>
          </p:spPr>
          <p:txBody>
            <a:bodyPr lIns="0" tIns="0" rIns="0" bIns="0" rtlCol="0" anchor="ctr"/>
            <a:lstStyle/>
            <a:p>
              <a:pPr algn="r">
                <a:lnSpc>
                  <a:spcPts val="1440"/>
                </a:lnSpc>
              </a:pPr>
              <a:r>
                <a:rPr lang="en-US" sz="1200">
                  <a:solidFill>
                    <a:srgbClr val="000000"/>
                  </a:solidFill>
                  <a:latin typeface="Calibri (MS)"/>
                  <a:ea typeface="Calibri (MS)"/>
                  <a:cs typeface="Calibri (MS)"/>
                  <a:sym typeface="Calibri (MS)"/>
                </a:rPr>
                <a:t>11</a:t>
              </a:r>
            </a:p>
            <a:p>
              <a:pPr algn="r">
                <a:lnSpc>
                  <a:spcPts val="1439"/>
                </a:lnSpc>
              </a:pPr>
              <a:endParaRPr lang="en-US" sz="1200">
                <a:solidFill>
                  <a:srgbClr val="000000"/>
                </a:solidFill>
                <a:latin typeface="Calibri (MS)"/>
                <a:ea typeface="Calibri (MS)"/>
                <a:cs typeface="Calibri (MS)"/>
                <a:sym typeface="Calibri (MS)"/>
              </a:endParaRPr>
            </a:p>
          </p:txBody>
        </p:sp>
      </p:grpSp>
      <p:grpSp>
        <p:nvGrpSpPr>
          <p:cNvPr id="13" name="Group 13">
            <a:extLst>
              <a:ext uri="{FF2B5EF4-FFF2-40B4-BE49-F238E27FC236}">
                <a16:creationId xmlns:a16="http://schemas.microsoft.com/office/drawing/2014/main" id="{06933351-C9D8-1CD8-2F4D-A1B4DDA51C6E}"/>
              </a:ext>
            </a:extLst>
          </p:cNvPr>
          <p:cNvGrpSpPr/>
          <p:nvPr/>
        </p:nvGrpSpPr>
        <p:grpSpPr>
          <a:xfrm>
            <a:off x="1633815" y="656136"/>
            <a:ext cx="11754795" cy="5609343"/>
            <a:chOff x="-649092" y="-1802499"/>
            <a:chExt cx="17852685" cy="4885413"/>
          </a:xfrm>
        </p:grpSpPr>
        <p:sp>
          <p:nvSpPr>
            <p:cNvPr id="14" name="Freeform 14">
              <a:extLst>
                <a:ext uri="{FF2B5EF4-FFF2-40B4-BE49-F238E27FC236}">
                  <a16:creationId xmlns:a16="http://schemas.microsoft.com/office/drawing/2014/main" id="{B0EDBC0D-B0FB-F62F-5CC1-1A9A8DBD8584}"/>
                </a:ext>
              </a:extLst>
            </p:cNvPr>
            <p:cNvSpPr/>
            <p:nvPr/>
          </p:nvSpPr>
          <p:spPr>
            <a:xfrm>
              <a:off x="0" y="0"/>
              <a:ext cx="17203593" cy="3082914"/>
            </a:xfrm>
            <a:custGeom>
              <a:avLst/>
              <a:gdLst/>
              <a:ahLst/>
              <a:cxnLst/>
              <a:rect l="l" t="t" r="r" b="b"/>
              <a:pathLst>
                <a:path w="17203593" h="3082914">
                  <a:moveTo>
                    <a:pt x="0" y="0"/>
                  </a:moveTo>
                  <a:lnTo>
                    <a:pt x="17203593" y="0"/>
                  </a:lnTo>
                  <a:lnTo>
                    <a:pt x="17203593" y="3082914"/>
                  </a:lnTo>
                  <a:lnTo>
                    <a:pt x="0" y="3082914"/>
                  </a:lnTo>
                  <a:close/>
                </a:path>
              </a:pathLst>
            </a:custGeom>
            <a:solidFill>
              <a:srgbClr val="00050D">
                <a:alpha val="0"/>
              </a:srgbClr>
            </a:solidFill>
          </p:spPr>
          <p:txBody>
            <a:bodyPr/>
            <a:lstStyle/>
            <a:p>
              <a:endParaRPr lang="en-US" sz="1200"/>
            </a:p>
          </p:txBody>
        </p:sp>
        <p:sp>
          <p:nvSpPr>
            <p:cNvPr id="15" name="TextBox 15">
              <a:extLst>
                <a:ext uri="{FF2B5EF4-FFF2-40B4-BE49-F238E27FC236}">
                  <a16:creationId xmlns:a16="http://schemas.microsoft.com/office/drawing/2014/main" id="{1F63A6D5-E57F-102C-B1AF-D48A9F708F33}"/>
                </a:ext>
              </a:extLst>
            </p:cNvPr>
            <p:cNvSpPr txBox="1"/>
            <p:nvPr/>
          </p:nvSpPr>
          <p:spPr>
            <a:xfrm>
              <a:off x="-649092" y="-1802499"/>
              <a:ext cx="17203593" cy="3159114"/>
            </a:xfrm>
            <a:prstGeom prst="rect">
              <a:avLst/>
            </a:prstGeom>
          </p:spPr>
          <p:txBody>
            <a:bodyPr lIns="0" tIns="0" rIns="0" bIns="0" rtlCol="0" anchor="t"/>
            <a:lstStyle/>
            <a:p>
              <a:endParaRPr lang="en-US" sz="2000" dirty="0">
                <a:cs typeface="Times New Roman" panose="02020603050405020304" pitchFamily="18" charset="0"/>
              </a:endParaRPr>
            </a:p>
            <a:p>
              <a:endParaRPr lang="en-US" sz="2000" dirty="0">
                <a:cs typeface="Times New Roman" panose="02020603050405020304" pitchFamily="18" charset="0"/>
              </a:endParaRPr>
            </a:p>
            <a:p>
              <a:pPr>
                <a:buNone/>
              </a:pPr>
              <a:endParaRPr lang="en-US" sz="2000" dirty="0">
                <a:solidFill>
                  <a:srgbClr val="00050D"/>
                </a:solidFill>
                <a:latin typeface="Calibri (MS)"/>
                <a:ea typeface="Calibri (MS)"/>
                <a:cs typeface="Calibri (MS)"/>
                <a:sym typeface="Calibri (MS)"/>
              </a:endParaRPr>
            </a:p>
          </p:txBody>
        </p:sp>
      </p:grpSp>
      <p:sp>
        <p:nvSpPr>
          <p:cNvPr id="16" name="TextBox 15">
            <a:extLst>
              <a:ext uri="{FF2B5EF4-FFF2-40B4-BE49-F238E27FC236}">
                <a16:creationId xmlns:a16="http://schemas.microsoft.com/office/drawing/2014/main" id="{4BED40C3-106F-5DFB-999E-AD22158E9E89}"/>
              </a:ext>
            </a:extLst>
          </p:cNvPr>
          <p:cNvSpPr txBox="1"/>
          <p:nvPr/>
        </p:nvSpPr>
        <p:spPr>
          <a:xfrm>
            <a:off x="137666" y="1084494"/>
            <a:ext cx="4239174" cy="400110"/>
          </a:xfrm>
          <a:prstGeom prst="rect">
            <a:avLst/>
          </a:prstGeom>
          <a:noFill/>
        </p:spPr>
        <p:txBody>
          <a:bodyPr wrap="none" rtlCol="0">
            <a:spAutoFit/>
          </a:bodyPr>
          <a:lstStyle/>
          <a:p>
            <a:r>
              <a:rPr lang="en-IN" sz="2000" b="1" dirty="0">
                <a:cs typeface="Times New Roman" panose="02020603050405020304" pitchFamily="18" charset="0"/>
              </a:rPr>
              <a:t>Convolutional Neural Network Model:</a:t>
            </a:r>
            <a:endParaRPr lang="en-US" sz="2000" dirty="0"/>
          </a:p>
        </p:txBody>
      </p:sp>
      <p:pic>
        <p:nvPicPr>
          <p:cNvPr id="17" name="Picture 16">
            <a:extLst>
              <a:ext uri="{FF2B5EF4-FFF2-40B4-BE49-F238E27FC236}">
                <a16:creationId xmlns:a16="http://schemas.microsoft.com/office/drawing/2014/main" id="{5E99B672-EC5A-5416-8978-B5B78F0D0D41}"/>
              </a:ext>
            </a:extLst>
          </p:cNvPr>
          <p:cNvPicPr>
            <a:picLocks noChangeAspect="1"/>
          </p:cNvPicPr>
          <p:nvPr/>
        </p:nvPicPr>
        <p:blipFill>
          <a:blip r:embed="rId3"/>
          <a:stretch>
            <a:fillRect/>
          </a:stretch>
        </p:blipFill>
        <p:spPr>
          <a:xfrm>
            <a:off x="828983" y="2779979"/>
            <a:ext cx="3373152" cy="21958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9" name="Picture 18">
            <a:extLst>
              <a:ext uri="{FF2B5EF4-FFF2-40B4-BE49-F238E27FC236}">
                <a16:creationId xmlns:a16="http://schemas.microsoft.com/office/drawing/2014/main" id="{474D96C5-7E6B-3707-62B1-01816DB19B1D}"/>
              </a:ext>
            </a:extLst>
          </p:cNvPr>
          <p:cNvPicPr>
            <a:picLocks noChangeAspect="1"/>
          </p:cNvPicPr>
          <p:nvPr/>
        </p:nvPicPr>
        <p:blipFill>
          <a:blip r:embed="rId4"/>
          <a:stretch>
            <a:fillRect/>
          </a:stretch>
        </p:blipFill>
        <p:spPr>
          <a:xfrm>
            <a:off x="5903620" y="2902303"/>
            <a:ext cx="3905451" cy="17272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0" name="TextBox 19">
            <a:extLst>
              <a:ext uri="{FF2B5EF4-FFF2-40B4-BE49-F238E27FC236}">
                <a16:creationId xmlns:a16="http://schemas.microsoft.com/office/drawing/2014/main" id="{3EE5E2A8-8438-7639-5422-91138D1FC772}"/>
              </a:ext>
            </a:extLst>
          </p:cNvPr>
          <p:cNvSpPr txBox="1"/>
          <p:nvPr/>
        </p:nvSpPr>
        <p:spPr>
          <a:xfrm>
            <a:off x="1330832" y="2152491"/>
            <a:ext cx="2050561" cy="646331"/>
          </a:xfrm>
          <a:prstGeom prst="rect">
            <a:avLst/>
          </a:prstGeom>
          <a:noFill/>
        </p:spPr>
        <p:txBody>
          <a:bodyPr wrap="none" rtlCol="0">
            <a:spAutoFit/>
          </a:bodyPr>
          <a:lstStyle/>
          <a:p>
            <a:r>
              <a:rPr lang="en-IN" sz="1800" dirty="0">
                <a:cs typeface="Times New Roman" panose="02020603050405020304" pitchFamily="18" charset="0"/>
              </a:rPr>
              <a:t>Number of Epochs: </a:t>
            </a:r>
          </a:p>
          <a:p>
            <a:endParaRPr lang="en-US" dirty="0"/>
          </a:p>
        </p:txBody>
      </p:sp>
      <p:sp>
        <p:nvSpPr>
          <p:cNvPr id="21" name="TextBox 20">
            <a:extLst>
              <a:ext uri="{FF2B5EF4-FFF2-40B4-BE49-F238E27FC236}">
                <a16:creationId xmlns:a16="http://schemas.microsoft.com/office/drawing/2014/main" id="{30632D74-F4D4-6268-C13E-ACBFC527471D}"/>
              </a:ext>
            </a:extLst>
          </p:cNvPr>
          <p:cNvSpPr txBox="1"/>
          <p:nvPr/>
        </p:nvSpPr>
        <p:spPr>
          <a:xfrm>
            <a:off x="6752148" y="2292517"/>
            <a:ext cx="2204450" cy="646331"/>
          </a:xfrm>
          <a:prstGeom prst="rect">
            <a:avLst/>
          </a:prstGeom>
          <a:noFill/>
        </p:spPr>
        <p:txBody>
          <a:bodyPr wrap="none" rtlCol="0">
            <a:spAutoFit/>
          </a:bodyPr>
          <a:lstStyle/>
          <a:p>
            <a:r>
              <a:rPr lang="en-IN" sz="1800" dirty="0">
                <a:cs typeface="Times New Roman" panose="02020603050405020304" pitchFamily="18" charset="0"/>
              </a:rPr>
              <a:t>Classification Report:</a:t>
            </a:r>
          </a:p>
          <a:p>
            <a:endParaRPr lang="en-US" dirty="0"/>
          </a:p>
        </p:txBody>
      </p:sp>
    </p:spTree>
    <p:extLst>
      <p:ext uri="{BB962C8B-B14F-4D97-AF65-F5344CB8AC3E}">
        <p14:creationId xmlns:p14="http://schemas.microsoft.com/office/powerpoint/2010/main" val="1733034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CB718-FBCC-21D4-8B7F-60D8478FBBFE}"/>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1AAC9402-68A3-B0F2-3E11-3C86F5537074}"/>
              </a:ext>
            </a:extLst>
          </p:cNvPr>
          <p:cNvGrpSpPr/>
          <p:nvPr/>
        </p:nvGrpSpPr>
        <p:grpSpPr>
          <a:xfrm>
            <a:off x="0" y="-12700"/>
            <a:ext cx="12192000" cy="914401"/>
            <a:chOff x="0" y="0"/>
            <a:chExt cx="17339733" cy="1300481"/>
          </a:xfrm>
        </p:grpSpPr>
        <p:sp>
          <p:nvSpPr>
            <p:cNvPr id="3" name="Freeform 3">
              <a:extLst>
                <a:ext uri="{FF2B5EF4-FFF2-40B4-BE49-F238E27FC236}">
                  <a16:creationId xmlns:a16="http://schemas.microsoft.com/office/drawing/2014/main" id="{5EA072C0-E76D-0682-662F-9A775DFC2E7F}"/>
                </a:ext>
              </a:extLst>
            </p:cNvPr>
            <p:cNvSpPr/>
            <p:nvPr/>
          </p:nvSpPr>
          <p:spPr>
            <a:xfrm>
              <a:off x="0" y="0"/>
              <a:ext cx="17339734" cy="1300480"/>
            </a:xfrm>
            <a:custGeom>
              <a:avLst/>
              <a:gdLst/>
              <a:ahLst/>
              <a:cxnLst/>
              <a:rect l="l" t="t" r="r" b="b"/>
              <a:pathLst>
                <a:path w="17339734" h="1300480">
                  <a:moveTo>
                    <a:pt x="0" y="0"/>
                  </a:moveTo>
                  <a:lnTo>
                    <a:pt x="17339734" y="0"/>
                  </a:lnTo>
                  <a:lnTo>
                    <a:pt x="17339734" y="1300480"/>
                  </a:lnTo>
                  <a:lnTo>
                    <a:pt x="0" y="1300480"/>
                  </a:lnTo>
                  <a:close/>
                </a:path>
              </a:pathLst>
            </a:custGeom>
            <a:solidFill>
              <a:srgbClr val="69B3E7"/>
            </a:solidFill>
          </p:spPr>
          <p:txBody>
            <a:bodyPr/>
            <a:lstStyle/>
            <a:p>
              <a:endParaRPr lang="en-US" sz="1200"/>
            </a:p>
          </p:txBody>
        </p:sp>
      </p:grpSp>
      <p:grpSp>
        <p:nvGrpSpPr>
          <p:cNvPr id="4" name="Group 4">
            <a:extLst>
              <a:ext uri="{FF2B5EF4-FFF2-40B4-BE49-F238E27FC236}">
                <a16:creationId xmlns:a16="http://schemas.microsoft.com/office/drawing/2014/main" id="{E24D9D8E-921B-3D0E-9CC2-9C24DD8238E7}"/>
              </a:ext>
            </a:extLst>
          </p:cNvPr>
          <p:cNvGrpSpPr/>
          <p:nvPr/>
        </p:nvGrpSpPr>
        <p:grpSpPr>
          <a:xfrm>
            <a:off x="0" y="6675120"/>
            <a:ext cx="12192000" cy="243840"/>
            <a:chOff x="0" y="0"/>
            <a:chExt cx="13004800" cy="260096"/>
          </a:xfrm>
        </p:grpSpPr>
        <p:sp>
          <p:nvSpPr>
            <p:cNvPr id="5" name="Freeform 5">
              <a:extLst>
                <a:ext uri="{FF2B5EF4-FFF2-40B4-BE49-F238E27FC236}">
                  <a16:creationId xmlns:a16="http://schemas.microsoft.com/office/drawing/2014/main" id="{ED2E742C-A6C4-E20A-7DE5-2A0106B6EC3F}"/>
                </a:ext>
              </a:extLst>
            </p:cNvPr>
            <p:cNvSpPr/>
            <p:nvPr/>
          </p:nvSpPr>
          <p:spPr>
            <a:xfrm>
              <a:off x="0" y="0"/>
              <a:ext cx="13004800" cy="260096"/>
            </a:xfrm>
            <a:custGeom>
              <a:avLst/>
              <a:gdLst/>
              <a:ahLst/>
              <a:cxnLst/>
              <a:rect l="l" t="t" r="r" b="b"/>
              <a:pathLst>
                <a:path w="13004800" h="260096">
                  <a:moveTo>
                    <a:pt x="0" y="0"/>
                  </a:moveTo>
                  <a:lnTo>
                    <a:pt x="13004800" y="0"/>
                  </a:lnTo>
                  <a:lnTo>
                    <a:pt x="13004800" y="260096"/>
                  </a:lnTo>
                  <a:lnTo>
                    <a:pt x="0" y="260096"/>
                  </a:lnTo>
                  <a:close/>
                </a:path>
              </a:pathLst>
            </a:custGeom>
            <a:solidFill>
              <a:srgbClr val="FFC72C"/>
            </a:solidFill>
          </p:spPr>
          <p:txBody>
            <a:bodyPr/>
            <a:lstStyle/>
            <a:p>
              <a:endParaRPr lang="en-US" sz="1200"/>
            </a:p>
          </p:txBody>
        </p:sp>
      </p:grpSp>
      <p:sp>
        <p:nvSpPr>
          <p:cNvPr id="6" name="Freeform 6">
            <a:extLst>
              <a:ext uri="{FF2B5EF4-FFF2-40B4-BE49-F238E27FC236}">
                <a16:creationId xmlns:a16="http://schemas.microsoft.com/office/drawing/2014/main" id="{5302014B-27F5-562E-1DEE-31C5E7E7CCF1}"/>
              </a:ext>
            </a:extLst>
          </p:cNvPr>
          <p:cNvSpPr/>
          <p:nvPr/>
        </p:nvSpPr>
        <p:spPr>
          <a:xfrm>
            <a:off x="10932051" y="330893"/>
            <a:ext cx="667996" cy="269231"/>
          </a:xfrm>
          <a:custGeom>
            <a:avLst/>
            <a:gdLst/>
            <a:ahLst/>
            <a:cxnLst/>
            <a:rect l="l" t="t" r="r" b="b"/>
            <a:pathLst>
              <a:path w="1001994" h="403846">
                <a:moveTo>
                  <a:pt x="0" y="0"/>
                </a:moveTo>
                <a:lnTo>
                  <a:pt x="1001994" y="0"/>
                </a:lnTo>
                <a:lnTo>
                  <a:pt x="1001994" y="403847"/>
                </a:lnTo>
                <a:lnTo>
                  <a:pt x="0" y="403847"/>
                </a:lnTo>
                <a:lnTo>
                  <a:pt x="0" y="0"/>
                </a:lnTo>
                <a:close/>
              </a:path>
            </a:pathLst>
          </a:custGeom>
          <a:blipFill>
            <a:blip r:embed="rId2"/>
            <a:stretch>
              <a:fillRect l="-61" r="-61"/>
            </a:stretch>
          </a:blipFill>
        </p:spPr>
        <p:txBody>
          <a:bodyPr/>
          <a:lstStyle/>
          <a:p>
            <a:endParaRPr lang="en-US" sz="1200"/>
          </a:p>
        </p:txBody>
      </p:sp>
      <p:grpSp>
        <p:nvGrpSpPr>
          <p:cNvPr id="7" name="Group 7">
            <a:extLst>
              <a:ext uri="{FF2B5EF4-FFF2-40B4-BE49-F238E27FC236}">
                <a16:creationId xmlns:a16="http://schemas.microsoft.com/office/drawing/2014/main" id="{4B354850-FE30-1EFF-82B4-5F214E9A1E52}"/>
              </a:ext>
            </a:extLst>
          </p:cNvPr>
          <p:cNvGrpSpPr/>
          <p:nvPr/>
        </p:nvGrpSpPr>
        <p:grpSpPr>
          <a:xfrm>
            <a:off x="276814" y="66719"/>
            <a:ext cx="10516738" cy="870891"/>
            <a:chOff x="0" y="0"/>
            <a:chExt cx="14957139" cy="1238601"/>
          </a:xfrm>
        </p:grpSpPr>
        <p:sp>
          <p:nvSpPr>
            <p:cNvPr id="8" name="Freeform 8">
              <a:extLst>
                <a:ext uri="{FF2B5EF4-FFF2-40B4-BE49-F238E27FC236}">
                  <a16:creationId xmlns:a16="http://schemas.microsoft.com/office/drawing/2014/main" id="{07979D96-DD9A-2A8D-D5E5-9A04757C1085}"/>
                </a:ext>
              </a:extLst>
            </p:cNvPr>
            <p:cNvSpPr/>
            <p:nvPr/>
          </p:nvSpPr>
          <p:spPr>
            <a:xfrm>
              <a:off x="0" y="0"/>
              <a:ext cx="14957138" cy="1238601"/>
            </a:xfrm>
            <a:custGeom>
              <a:avLst/>
              <a:gdLst/>
              <a:ahLst/>
              <a:cxnLst/>
              <a:rect l="l" t="t" r="r" b="b"/>
              <a:pathLst>
                <a:path w="14957138" h="1238601">
                  <a:moveTo>
                    <a:pt x="0" y="0"/>
                  </a:moveTo>
                  <a:lnTo>
                    <a:pt x="14957138" y="0"/>
                  </a:lnTo>
                  <a:lnTo>
                    <a:pt x="14957138" y="1238601"/>
                  </a:lnTo>
                  <a:lnTo>
                    <a:pt x="0" y="1238601"/>
                  </a:lnTo>
                  <a:close/>
                </a:path>
              </a:pathLst>
            </a:custGeom>
            <a:solidFill>
              <a:srgbClr val="000000">
                <a:alpha val="0"/>
              </a:srgbClr>
            </a:solidFill>
          </p:spPr>
          <p:txBody>
            <a:bodyPr/>
            <a:lstStyle/>
            <a:p>
              <a:endParaRPr lang="en-US" sz="1200"/>
            </a:p>
          </p:txBody>
        </p:sp>
        <p:sp>
          <p:nvSpPr>
            <p:cNvPr id="9" name="TextBox 9">
              <a:extLst>
                <a:ext uri="{FF2B5EF4-FFF2-40B4-BE49-F238E27FC236}">
                  <a16:creationId xmlns:a16="http://schemas.microsoft.com/office/drawing/2014/main" id="{F6DA2C3D-908A-6D49-B5FF-6EB88A7A7BB6}"/>
                </a:ext>
              </a:extLst>
            </p:cNvPr>
            <p:cNvSpPr txBox="1"/>
            <p:nvPr/>
          </p:nvSpPr>
          <p:spPr>
            <a:xfrm>
              <a:off x="0" y="-38100"/>
              <a:ext cx="14957139" cy="1276701"/>
            </a:xfrm>
            <a:prstGeom prst="rect">
              <a:avLst/>
            </a:prstGeom>
          </p:spPr>
          <p:txBody>
            <a:bodyPr lIns="0" tIns="0" rIns="0" bIns="0" rtlCol="0" anchor="ctr"/>
            <a:lstStyle/>
            <a:p>
              <a:r>
                <a:rPr lang="en-IN" sz="2800" b="1" dirty="0">
                  <a:solidFill>
                    <a:schemeClr val="bg1"/>
                  </a:solidFill>
                </a:rPr>
                <a:t>Convolutional Neural network (CNN)</a:t>
              </a:r>
            </a:p>
          </p:txBody>
        </p:sp>
      </p:grpSp>
      <p:grpSp>
        <p:nvGrpSpPr>
          <p:cNvPr id="10" name="Group 10">
            <a:extLst>
              <a:ext uri="{FF2B5EF4-FFF2-40B4-BE49-F238E27FC236}">
                <a16:creationId xmlns:a16="http://schemas.microsoft.com/office/drawing/2014/main" id="{1F5D9F1C-CC24-25E7-DCBD-EF15909636CF}"/>
              </a:ext>
            </a:extLst>
          </p:cNvPr>
          <p:cNvGrpSpPr/>
          <p:nvPr/>
        </p:nvGrpSpPr>
        <p:grpSpPr>
          <a:xfrm>
            <a:off x="10007854" y="6356351"/>
            <a:ext cx="1909765" cy="414759"/>
            <a:chOff x="0" y="0"/>
            <a:chExt cx="2716110" cy="589880"/>
          </a:xfrm>
        </p:grpSpPr>
        <p:sp>
          <p:nvSpPr>
            <p:cNvPr id="11" name="Freeform 11">
              <a:extLst>
                <a:ext uri="{FF2B5EF4-FFF2-40B4-BE49-F238E27FC236}">
                  <a16:creationId xmlns:a16="http://schemas.microsoft.com/office/drawing/2014/main" id="{97313A5A-BF07-1BA6-CE52-5D0EE9B59579}"/>
                </a:ext>
              </a:extLst>
            </p:cNvPr>
            <p:cNvSpPr/>
            <p:nvPr/>
          </p:nvSpPr>
          <p:spPr>
            <a:xfrm>
              <a:off x="0" y="0"/>
              <a:ext cx="2716110" cy="589880"/>
            </a:xfrm>
            <a:custGeom>
              <a:avLst/>
              <a:gdLst/>
              <a:ahLst/>
              <a:cxnLst/>
              <a:rect l="l" t="t" r="r" b="b"/>
              <a:pathLst>
                <a:path w="2716110" h="589880">
                  <a:moveTo>
                    <a:pt x="0" y="0"/>
                  </a:moveTo>
                  <a:lnTo>
                    <a:pt x="2716110" y="0"/>
                  </a:lnTo>
                  <a:lnTo>
                    <a:pt x="2716110" y="589880"/>
                  </a:lnTo>
                  <a:lnTo>
                    <a:pt x="0" y="589880"/>
                  </a:lnTo>
                  <a:close/>
                </a:path>
              </a:pathLst>
            </a:custGeom>
            <a:solidFill>
              <a:srgbClr val="000000">
                <a:alpha val="0"/>
              </a:srgbClr>
            </a:solidFill>
          </p:spPr>
          <p:txBody>
            <a:bodyPr/>
            <a:lstStyle/>
            <a:p>
              <a:endParaRPr lang="en-US" sz="1200"/>
            </a:p>
          </p:txBody>
        </p:sp>
        <p:sp>
          <p:nvSpPr>
            <p:cNvPr id="12" name="TextBox 12">
              <a:extLst>
                <a:ext uri="{FF2B5EF4-FFF2-40B4-BE49-F238E27FC236}">
                  <a16:creationId xmlns:a16="http://schemas.microsoft.com/office/drawing/2014/main" id="{E4A0A202-9A00-DD0A-758C-6412C735838A}"/>
                </a:ext>
              </a:extLst>
            </p:cNvPr>
            <p:cNvSpPr txBox="1"/>
            <p:nvPr/>
          </p:nvSpPr>
          <p:spPr>
            <a:xfrm>
              <a:off x="0" y="-38100"/>
              <a:ext cx="2716110" cy="627980"/>
            </a:xfrm>
            <a:prstGeom prst="rect">
              <a:avLst/>
            </a:prstGeom>
          </p:spPr>
          <p:txBody>
            <a:bodyPr lIns="0" tIns="0" rIns="0" bIns="0" rtlCol="0" anchor="ctr"/>
            <a:lstStyle/>
            <a:p>
              <a:pPr algn="r">
                <a:lnSpc>
                  <a:spcPts val="1440"/>
                </a:lnSpc>
              </a:pPr>
              <a:r>
                <a:rPr lang="en-US" sz="1200">
                  <a:solidFill>
                    <a:srgbClr val="000000"/>
                  </a:solidFill>
                  <a:latin typeface="Calibri (MS)"/>
                  <a:ea typeface="Calibri (MS)"/>
                  <a:cs typeface="Calibri (MS)"/>
                  <a:sym typeface="Calibri (MS)"/>
                </a:rPr>
                <a:t>11</a:t>
              </a:r>
            </a:p>
            <a:p>
              <a:pPr algn="r">
                <a:lnSpc>
                  <a:spcPts val="1439"/>
                </a:lnSpc>
              </a:pPr>
              <a:endParaRPr lang="en-US" sz="1200">
                <a:solidFill>
                  <a:srgbClr val="000000"/>
                </a:solidFill>
                <a:latin typeface="Calibri (MS)"/>
                <a:ea typeface="Calibri (MS)"/>
                <a:cs typeface="Calibri (MS)"/>
                <a:sym typeface="Calibri (MS)"/>
              </a:endParaRPr>
            </a:p>
          </p:txBody>
        </p:sp>
      </p:grpSp>
      <p:grpSp>
        <p:nvGrpSpPr>
          <p:cNvPr id="13" name="Group 13">
            <a:extLst>
              <a:ext uri="{FF2B5EF4-FFF2-40B4-BE49-F238E27FC236}">
                <a16:creationId xmlns:a16="http://schemas.microsoft.com/office/drawing/2014/main" id="{236F5144-04E2-D5A6-041C-6922081CDD1E}"/>
              </a:ext>
            </a:extLst>
          </p:cNvPr>
          <p:cNvGrpSpPr/>
          <p:nvPr/>
        </p:nvGrpSpPr>
        <p:grpSpPr>
          <a:xfrm>
            <a:off x="1633815" y="656136"/>
            <a:ext cx="11754795" cy="5609343"/>
            <a:chOff x="-649092" y="-1802499"/>
            <a:chExt cx="17852685" cy="4885413"/>
          </a:xfrm>
        </p:grpSpPr>
        <p:sp>
          <p:nvSpPr>
            <p:cNvPr id="14" name="Freeform 14">
              <a:extLst>
                <a:ext uri="{FF2B5EF4-FFF2-40B4-BE49-F238E27FC236}">
                  <a16:creationId xmlns:a16="http://schemas.microsoft.com/office/drawing/2014/main" id="{A10DEB31-4BD7-A536-64BB-34013EC5D018}"/>
                </a:ext>
              </a:extLst>
            </p:cNvPr>
            <p:cNvSpPr/>
            <p:nvPr/>
          </p:nvSpPr>
          <p:spPr>
            <a:xfrm>
              <a:off x="0" y="0"/>
              <a:ext cx="17203593" cy="3082914"/>
            </a:xfrm>
            <a:custGeom>
              <a:avLst/>
              <a:gdLst/>
              <a:ahLst/>
              <a:cxnLst/>
              <a:rect l="l" t="t" r="r" b="b"/>
              <a:pathLst>
                <a:path w="17203593" h="3082914">
                  <a:moveTo>
                    <a:pt x="0" y="0"/>
                  </a:moveTo>
                  <a:lnTo>
                    <a:pt x="17203593" y="0"/>
                  </a:lnTo>
                  <a:lnTo>
                    <a:pt x="17203593" y="3082914"/>
                  </a:lnTo>
                  <a:lnTo>
                    <a:pt x="0" y="3082914"/>
                  </a:lnTo>
                  <a:close/>
                </a:path>
              </a:pathLst>
            </a:custGeom>
            <a:solidFill>
              <a:srgbClr val="00050D">
                <a:alpha val="0"/>
              </a:srgbClr>
            </a:solidFill>
          </p:spPr>
          <p:txBody>
            <a:bodyPr/>
            <a:lstStyle/>
            <a:p>
              <a:endParaRPr lang="en-US" sz="1200"/>
            </a:p>
          </p:txBody>
        </p:sp>
        <p:sp>
          <p:nvSpPr>
            <p:cNvPr id="15" name="TextBox 15">
              <a:extLst>
                <a:ext uri="{FF2B5EF4-FFF2-40B4-BE49-F238E27FC236}">
                  <a16:creationId xmlns:a16="http://schemas.microsoft.com/office/drawing/2014/main" id="{D3D0AB7C-CC7C-82AD-4A21-A82361976A83}"/>
                </a:ext>
              </a:extLst>
            </p:cNvPr>
            <p:cNvSpPr txBox="1"/>
            <p:nvPr/>
          </p:nvSpPr>
          <p:spPr>
            <a:xfrm>
              <a:off x="-649092" y="-1802499"/>
              <a:ext cx="17203593" cy="3159114"/>
            </a:xfrm>
            <a:prstGeom prst="rect">
              <a:avLst/>
            </a:prstGeom>
          </p:spPr>
          <p:txBody>
            <a:bodyPr lIns="0" tIns="0" rIns="0" bIns="0" rtlCol="0" anchor="t"/>
            <a:lstStyle/>
            <a:p>
              <a:endParaRPr lang="en-US" sz="2000" dirty="0">
                <a:cs typeface="Times New Roman" panose="02020603050405020304" pitchFamily="18" charset="0"/>
              </a:endParaRPr>
            </a:p>
            <a:p>
              <a:endParaRPr lang="en-US" sz="2000" dirty="0">
                <a:cs typeface="Times New Roman" panose="02020603050405020304" pitchFamily="18" charset="0"/>
              </a:endParaRPr>
            </a:p>
            <a:p>
              <a:pPr>
                <a:buNone/>
              </a:pPr>
              <a:endParaRPr lang="en-US" sz="2000" dirty="0">
                <a:solidFill>
                  <a:srgbClr val="00050D"/>
                </a:solidFill>
                <a:latin typeface="Calibri (MS)"/>
                <a:ea typeface="Calibri (MS)"/>
                <a:cs typeface="Calibri (MS)"/>
                <a:sym typeface="Calibri (MS)"/>
              </a:endParaRPr>
            </a:p>
          </p:txBody>
        </p:sp>
      </p:grpSp>
      <p:sp>
        <p:nvSpPr>
          <p:cNvPr id="16" name="TextBox 15">
            <a:extLst>
              <a:ext uri="{FF2B5EF4-FFF2-40B4-BE49-F238E27FC236}">
                <a16:creationId xmlns:a16="http://schemas.microsoft.com/office/drawing/2014/main" id="{2E5ECD56-4B7F-2210-336C-7EAD298B75A5}"/>
              </a:ext>
            </a:extLst>
          </p:cNvPr>
          <p:cNvSpPr txBox="1"/>
          <p:nvPr/>
        </p:nvSpPr>
        <p:spPr>
          <a:xfrm>
            <a:off x="87970" y="1020414"/>
            <a:ext cx="8758231" cy="400110"/>
          </a:xfrm>
          <a:prstGeom prst="rect">
            <a:avLst/>
          </a:prstGeom>
          <a:noFill/>
        </p:spPr>
        <p:txBody>
          <a:bodyPr wrap="none" rtlCol="0">
            <a:spAutoFit/>
          </a:bodyPr>
          <a:lstStyle/>
          <a:p>
            <a:r>
              <a:rPr lang="en-IN" sz="2000" b="1" dirty="0">
                <a:cs typeface="Times New Roman" panose="02020603050405020304" pitchFamily="18" charset="0"/>
              </a:rPr>
              <a:t>Confusion Matrix (Heat Map) and Receiver Operating Characteristic Curve (ROC):</a:t>
            </a:r>
            <a:endParaRPr lang="en-US" sz="2000" dirty="0"/>
          </a:p>
        </p:txBody>
      </p:sp>
      <p:pic>
        <p:nvPicPr>
          <p:cNvPr id="18" name="Content Placeholder 6" descr="No description has been provided for this image">
            <a:extLst>
              <a:ext uri="{FF2B5EF4-FFF2-40B4-BE49-F238E27FC236}">
                <a16:creationId xmlns:a16="http://schemas.microsoft.com/office/drawing/2014/main" id="{2AA96506-A7DD-528B-E31C-00902148145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686" y="1546788"/>
            <a:ext cx="4631635" cy="3627238"/>
          </a:xfrm>
          <a:prstGeom prst="rect">
            <a:avLst/>
          </a:prstGeom>
          <a:noFill/>
          <a:ln>
            <a:noFill/>
          </a:ln>
        </p:spPr>
      </p:pic>
      <p:pic>
        <p:nvPicPr>
          <p:cNvPr id="22" name="Content Placeholder 7" descr="No description has been provided for this image">
            <a:extLst>
              <a:ext uri="{FF2B5EF4-FFF2-40B4-BE49-F238E27FC236}">
                <a16:creationId xmlns:a16="http://schemas.microsoft.com/office/drawing/2014/main" id="{D5D32FDD-6683-190C-C816-B09D1548100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51053" y="1612895"/>
            <a:ext cx="4631635" cy="3539746"/>
          </a:xfrm>
          <a:prstGeom prst="rect">
            <a:avLst/>
          </a:prstGeom>
          <a:noFill/>
          <a:ln>
            <a:noFill/>
          </a:ln>
        </p:spPr>
      </p:pic>
      <p:graphicFrame>
        <p:nvGraphicFramePr>
          <p:cNvPr id="23" name="Table 22">
            <a:extLst>
              <a:ext uri="{FF2B5EF4-FFF2-40B4-BE49-F238E27FC236}">
                <a16:creationId xmlns:a16="http://schemas.microsoft.com/office/drawing/2014/main" id="{B4499BC1-DDC7-82CE-4DAB-C7A76D4F5A02}"/>
              </a:ext>
            </a:extLst>
          </p:cNvPr>
          <p:cNvGraphicFramePr>
            <a:graphicFrameLocks noGrp="1"/>
          </p:cNvGraphicFramePr>
          <p:nvPr>
            <p:extLst>
              <p:ext uri="{D42A27DB-BD31-4B8C-83A1-F6EECF244321}">
                <p14:modId xmlns:p14="http://schemas.microsoft.com/office/powerpoint/2010/main" val="2717922218"/>
              </p:ext>
            </p:extLst>
          </p:nvPr>
        </p:nvGraphicFramePr>
        <p:xfrm>
          <a:off x="1887053" y="5728620"/>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98384239"/>
                    </a:ext>
                  </a:extLst>
                </a:gridCol>
                <a:gridCol w="4064000">
                  <a:extLst>
                    <a:ext uri="{9D8B030D-6E8A-4147-A177-3AD203B41FA5}">
                      <a16:colId xmlns:a16="http://schemas.microsoft.com/office/drawing/2014/main" val="1992040496"/>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AUC 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F-beta Score</a:t>
                      </a:r>
                    </a:p>
                  </a:txBody>
                  <a:tcPr/>
                </a:tc>
                <a:extLst>
                  <a:ext uri="{0D108BD9-81ED-4DB2-BD59-A6C34878D82A}">
                    <a16:rowId xmlns:a16="http://schemas.microsoft.com/office/drawing/2014/main" val="99812975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0.86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0.88</a:t>
                      </a:r>
                    </a:p>
                  </a:txBody>
                  <a:tcPr/>
                </a:tc>
                <a:extLst>
                  <a:ext uri="{0D108BD9-81ED-4DB2-BD59-A6C34878D82A}">
                    <a16:rowId xmlns:a16="http://schemas.microsoft.com/office/drawing/2014/main" val="3314646638"/>
                  </a:ext>
                </a:extLst>
              </a:tr>
            </a:tbl>
          </a:graphicData>
        </a:graphic>
      </p:graphicFrame>
    </p:spTree>
    <p:extLst>
      <p:ext uri="{BB962C8B-B14F-4D97-AF65-F5344CB8AC3E}">
        <p14:creationId xmlns:p14="http://schemas.microsoft.com/office/powerpoint/2010/main" val="1359410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3668A-49C9-731A-63BC-8E5962A67FEA}"/>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824CCFCE-784F-70DA-0710-EC4FCA4F2507}"/>
              </a:ext>
            </a:extLst>
          </p:cNvPr>
          <p:cNvGrpSpPr/>
          <p:nvPr/>
        </p:nvGrpSpPr>
        <p:grpSpPr>
          <a:xfrm>
            <a:off x="0" y="-12700"/>
            <a:ext cx="12192000" cy="914401"/>
            <a:chOff x="0" y="0"/>
            <a:chExt cx="17339733" cy="1300481"/>
          </a:xfrm>
        </p:grpSpPr>
        <p:sp>
          <p:nvSpPr>
            <p:cNvPr id="3" name="Freeform 3">
              <a:extLst>
                <a:ext uri="{FF2B5EF4-FFF2-40B4-BE49-F238E27FC236}">
                  <a16:creationId xmlns:a16="http://schemas.microsoft.com/office/drawing/2014/main" id="{48AE4A34-F463-3CB2-E2DE-14C683A41153}"/>
                </a:ext>
              </a:extLst>
            </p:cNvPr>
            <p:cNvSpPr/>
            <p:nvPr/>
          </p:nvSpPr>
          <p:spPr>
            <a:xfrm>
              <a:off x="0" y="0"/>
              <a:ext cx="17339734" cy="1300480"/>
            </a:xfrm>
            <a:custGeom>
              <a:avLst/>
              <a:gdLst/>
              <a:ahLst/>
              <a:cxnLst/>
              <a:rect l="l" t="t" r="r" b="b"/>
              <a:pathLst>
                <a:path w="17339734" h="1300480">
                  <a:moveTo>
                    <a:pt x="0" y="0"/>
                  </a:moveTo>
                  <a:lnTo>
                    <a:pt x="17339734" y="0"/>
                  </a:lnTo>
                  <a:lnTo>
                    <a:pt x="17339734" y="1300480"/>
                  </a:lnTo>
                  <a:lnTo>
                    <a:pt x="0" y="1300480"/>
                  </a:lnTo>
                  <a:close/>
                </a:path>
              </a:pathLst>
            </a:custGeom>
            <a:solidFill>
              <a:srgbClr val="69B3E7"/>
            </a:solidFill>
          </p:spPr>
          <p:txBody>
            <a:bodyPr/>
            <a:lstStyle/>
            <a:p>
              <a:endParaRPr lang="en-US" sz="1200"/>
            </a:p>
          </p:txBody>
        </p:sp>
      </p:grpSp>
      <p:grpSp>
        <p:nvGrpSpPr>
          <p:cNvPr id="4" name="Group 4">
            <a:extLst>
              <a:ext uri="{FF2B5EF4-FFF2-40B4-BE49-F238E27FC236}">
                <a16:creationId xmlns:a16="http://schemas.microsoft.com/office/drawing/2014/main" id="{9B5C384C-D048-88F4-8353-2CB5C5828ADC}"/>
              </a:ext>
            </a:extLst>
          </p:cNvPr>
          <p:cNvGrpSpPr/>
          <p:nvPr/>
        </p:nvGrpSpPr>
        <p:grpSpPr>
          <a:xfrm>
            <a:off x="0" y="6675120"/>
            <a:ext cx="12192000" cy="243840"/>
            <a:chOff x="0" y="0"/>
            <a:chExt cx="13004800" cy="260096"/>
          </a:xfrm>
        </p:grpSpPr>
        <p:sp>
          <p:nvSpPr>
            <p:cNvPr id="5" name="Freeform 5">
              <a:extLst>
                <a:ext uri="{FF2B5EF4-FFF2-40B4-BE49-F238E27FC236}">
                  <a16:creationId xmlns:a16="http://schemas.microsoft.com/office/drawing/2014/main" id="{CAD6FBB9-7B62-0F61-8A27-12047B336228}"/>
                </a:ext>
              </a:extLst>
            </p:cNvPr>
            <p:cNvSpPr/>
            <p:nvPr/>
          </p:nvSpPr>
          <p:spPr>
            <a:xfrm>
              <a:off x="0" y="0"/>
              <a:ext cx="13004800" cy="260096"/>
            </a:xfrm>
            <a:custGeom>
              <a:avLst/>
              <a:gdLst/>
              <a:ahLst/>
              <a:cxnLst/>
              <a:rect l="l" t="t" r="r" b="b"/>
              <a:pathLst>
                <a:path w="13004800" h="260096">
                  <a:moveTo>
                    <a:pt x="0" y="0"/>
                  </a:moveTo>
                  <a:lnTo>
                    <a:pt x="13004800" y="0"/>
                  </a:lnTo>
                  <a:lnTo>
                    <a:pt x="13004800" y="260096"/>
                  </a:lnTo>
                  <a:lnTo>
                    <a:pt x="0" y="260096"/>
                  </a:lnTo>
                  <a:close/>
                </a:path>
              </a:pathLst>
            </a:custGeom>
            <a:solidFill>
              <a:srgbClr val="FFC72C"/>
            </a:solidFill>
          </p:spPr>
          <p:txBody>
            <a:bodyPr/>
            <a:lstStyle/>
            <a:p>
              <a:endParaRPr lang="en-US" sz="1200"/>
            </a:p>
          </p:txBody>
        </p:sp>
      </p:grpSp>
      <p:sp>
        <p:nvSpPr>
          <p:cNvPr id="6" name="Freeform 6">
            <a:extLst>
              <a:ext uri="{FF2B5EF4-FFF2-40B4-BE49-F238E27FC236}">
                <a16:creationId xmlns:a16="http://schemas.microsoft.com/office/drawing/2014/main" id="{9E8C23F1-823B-B84A-B4D8-C67588AEE7FC}"/>
              </a:ext>
            </a:extLst>
          </p:cNvPr>
          <p:cNvSpPr/>
          <p:nvPr/>
        </p:nvSpPr>
        <p:spPr>
          <a:xfrm>
            <a:off x="10932051" y="330893"/>
            <a:ext cx="667996" cy="269231"/>
          </a:xfrm>
          <a:custGeom>
            <a:avLst/>
            <a:gdLst/>
            <a:ahLst/>
            <a:cxnLst/>
            <a:rect l="l" t="t" r="r" b="b"/>
            <a:pathLst>
              <a:path w="1001994" h="403846">
                <a:moveTo>
                  <a:pt x="0" y="0"/>
                </a:moveTo>
                <a:lnTo>
                  <a:pt x="1001994" y="0"/>
                </a:lnTo>
                <a:lnTo>
                  <a:pt x="1001994" y="403847"/>
                </a:lnTo>
                <a:lnTo>
                  <a:pt x="0" y="403847"/>
                </a:lnTo>
                <a:lnTo>
                  <a:pt x="0" y="0"/>
                </a:lnTo>
                <a:close/>
              </a:path>
            </a:pathLst>
          </a:custGeom>
          <a:blipFill>
            <a:blip r:embed="rId2"/>
            <a:stretch>
              <a:fillRect l="-61" r="-61"/>
            </a:stretch>
          </a:blipFill>
        </p:spPr>
        <p:txBody>
          <a:bodyPr/>
          <a:lstStyle/>
          <a:p>
            <a:endParaRPr lang="en-US" sz="1200"/>
          </a:p>
        </p:txBody>
      </p:sp>
      <p:grpSp>
        <p:nvGrpSpPr>
          <p:cNvPr id="7" name="Group 7">
            <a:extLst>
              <a:ext uri="{FF2B5EF4-FFF2-40B4-BE49-F238E27FC236}">
                <a16:creationId xmlns:a16="http://schemas.microsoft.com/office/drawing/2014/main" id="{79F4386C-5EAE-EBC1-C991-6CFA109B5CED}"/>
              </a:ext>
            </a:extLst>
          </p:cNvPr>
          <p:cNvGrpSpPr/>
          <p:nvPr/>
        </p:nvGrpSpPr>
        <p:grpSpPr>
          <a:xfrm>
            <a:off x="276814" y="66719"/>
            <a:ext cx="10516738" cy="870891"/>
            <a:chOff x="0" y="0"/>
            <a:chExt cx="14957139" cy="1238601"/>
          </a:xfrm>
        </p:grpSpPr>
        <p:sp>
          <p:nvSpPr>
            <p:cNvPr id="8" name="Freeform 8">
              <a:extLst>
                <a:ext uri="{FF2B5EF4-FFF2-40B4-BE49-F238E27FC236}">
                  <a16:creationId xmlns:a16="http://schemas.microsoft.com/office/drawing/2014/main" id="{CB3F113A-BD24-5FD5-3483-7C51776BE903}"/>
                </a:ext>
              </a:extLst>
            </p:cNvPr>
            <p:cNvSpPr/>
            <p:nvPr/>
          </p:nvSpPr>
          <p:spPr>
            <a:xfrm>
              <a:off x="0" y="0"/>
              <a:ext cx="14957138" cy="1238601"/>
            </a:xfrm>
            <a:custGeom>
              <a:avLst/>
              <a:gdLst/>
              <a:ahLst/>
              <a:cxnLst/>
              <a:rect l="l" t="t" r="r" b="b"/>
              <a:pathLst>
                <a:path w="14957138" h="1238601">
                  <a:moveTo>
                    <a:pt x="0" y="0"/>
                  </a:moveTo>
                  <a:lnTo>
                    <a:pt x="14957138" y="0"/>
                  </a:lnTo>
                  <a:lnTo>
                    <a:pt x="14957138" y="1238601"/>
                  </a:lnTo>
                  <a:lnTo>
                    <a:pt x="0" y="1238601"/>
                  </a:lnTo>
                  <a:close/>
                </a:path>
              </a:pathLst>
            </a:custGeom>
            <a:solidFill>
              <a:srgbClr val="000000">
                <a:alpha val="0"/>
              </a:srgbClr>
            </a:solidFill>
          </p:spPr>
          <p:txBody>
            <a:bodyPr/>
            <a:lstStyle/>
            <a:p>
              <a:endParaRPr lang="en-US" sz="1200"/>
            </a:p>
          </p:txBody>
        </p:sp>
        <p:sp>
          <p:nvSpPr>
            <p:cNvPr id="9" name="TextBox 9">
              <a:extLst>
                <a:ext uri="{FF2B5EF4-FFF2-40B4-BE49-F238E27FC236}">
                  <a16:creationId xmlns:a16="http://schemas.microsoft.com/office/drawing/2014/main" id="{4CF36C94-6DE5-46AB-3F41-26B93F69AD22}"/>
                </a:ext>
              </a:extLst>
            </p:cNvPr>
            <p:cNvSpPr txBox="1"/>
            <p:nvPr/>
          </p:nvSpPr>
          <p:spPr>
            <a:xfrm>
              <a:off x="0" y="-38100"/>
              <a:ext cx="14957139" cy="1276701"/>
            </a:xfrm>
            <a:prstGeom prst="rect">
              <a:avLst/>
            </a:prstGeom>
          </p:spPr>
          <p:txBody>
            <a:bodyPr lIns="0" tIns="0" rIns="0" bIns="0" rtlCol="0" anchor="ctr"/>
            <a:lstStyle/>
            <a:p>
              <a:r>
                <a:rPr lang="en-IN" sz="2800" b="1" dirty="0">
                  <a:solidFill>
                    <a:schemeClr val="bg1"/>
                  </a:solidFill>
                </a:rPr>
                <a:t>Random Forest Classifier</a:t>
              </a:r>
            </a:p>
          </p:txBody>
        </p:sp>
      </p:grpSp>
      <p:grpSp>
        <p:nvGrpSpPr>
          <p:cNvPr id="10" name="Group 10">
            <a:extLst>
              <a:ext uri="{FF2B5EF4-FFF2-40B4-BE49-F238E27FC236}">
                <a16:creationId xmlns:a16="http://schemas.microsoft.com/office/drawing/2014/main" id="{6043A994-8301-33A5-1567-2B3C048D602B}"/>
              </a:ext>
            </a:extLst>
          </p:cNvPr>
          <p:cNvGrpSpPr/>
          <p:nvPr/>
        </p:nvGrpSpPr>
        <p:grpSpPr>
          <a:xfrm>
            <a:off x="10007854" y="6356351"/>
            <a:ext cx="1909765" cy="414759"/>
            <a:chOff x="0" y="0"/>
            <a:chExt cx="2716110" cy="589880"/>
          </a:xfrm>
        </p:grpSpPr>
        <p:sp>
          <p:nvSpPr>
            <p:cNvPr id="11" name="Freeform 11">
              <a:extLst>
                <a:ext uri="{FF2B5EF4-FFF2-40B4-BE49-F238E27FC236}">
                  <a16:creationId xmlns:a16="http://schemas.microsoft.com/office/drawing/2014/main" id="{35B69372-D5CA-BC5C-2DDE-323A2E6925CE}"/>
                </a:ext>
              </a:extLst>
            </p:cNvPr>
            <p:cNvSpPr/>
            <p:nvPr/>
          </p:nvSpPr>
          <p:spPr>
            <a:xfrm>
              <a:off x="0" y="0"/>
              <a:ext cx="2716110" cy="589880"/>
            </a:xfrm>
            <a:custGeom>
              <a:avLst/>
              <a:gdLst/>
              <a:ahLst/>
              <a:cxnLst/>
              <a:rect l="l" t="t" r="r" b="b"/>
              <a:pathLst>
                <a:path w="2716110" h="589880">
                  <a:moveTo>
                    <a:pt x="0" y="0"/>
                  </a:moveTo>
                  <a:lnTo>
                    <a:pt x="2716110" y="0"/>
                  </a:lnTo>
                  <a:lnTo>
                    <a:pt x="2716110" y="589880"/>
                  </a:lnTo>
                  <a:lnTo>
                    <a:pt x="0" y="589880"/>
                  </a:lnTo>
                  <a:close/>
                </a:path>
              </a:pathLst>
            </a:custGeom>
            <a:solidFill>
              <a:srgbClr val="000000">
                <a:alpha val="0"/>
              </a:srgbClr>
            </a:solidFill>
          </p:spPr>
          <p:txBody>
            <a:bodyPr/>
            <a:lstStyle/>
            <a:p>
              <a:endParaRPr lang="en-US" sz="1200"/>
            </a:p>
          </p:txBody>
        </p:sp>
        <p:sp>
          <p:nvSpPr>
            <p:cNvPr id="12" name="TextBox 12">
              <a:extLst>
                <a:ext uri="{FF2B5EF4-FFF2-40B4-BE49-F238E27FC236}">
                  <a16:creationId xmlns:a16="http://schemas.microsoft.com/office/drawing/2014/main" id="{901DE7D0-832F-98E5-CE31-0EFCB078E559}"/>
                </a:ext>
              </a:extLst>
            </p:cNvPr>
            <p:cNvSpPr txBox="1"/>
            <p:nvPr/>
          </p:nvSpPr>
          <p:spPr>
            <a:xfrm>
              <a:off x="0" y="-38100"/>
              <a:ext cx="2716110" cy="627980"/>
            </a:xfrm>
            <a:prstGeom prst="rect">
              <a:avLst/>
            </a:prstGeom>
          </p:spPr>
          <p:txBody>
            <a:bodyPr lIns="0" tIns="0" rIns="0" bIns="0" rtlCol="0" anchor="ctr"/>
            <a:lstStyle/>
            <a:p>
              <a:pPr algn="r">
                <a:lnSpc>
                  <a:spcPts val="1440"/>
                </a:lnSpc>
              </a:pPr>
              <a:r>
                <a:rPr lang="en-US" sz="1200">
                  <a:solidFill>
                    <a:srgbClr val="000000"/>
                  </a:solidFill>
                  <a:latin typeface="Calibri (MS)"/>
                  <a:ea typeface="Calibri (MS)"/>
                  <a:cs typeface="Calibri (MS)"/>
                  <a:sym typeface="Calibri (MS)"/>
                </a:rPr>
                <a:t>11</a:t>
              </a:r>
            </a:p>
            <a:p>
              <a:pPr algn="r">
                <a:lnSpc>
                  <a:spcPts val="1439"/>
                </a:lnSpc>
              </a:pPr>
              <a:endParaRPr lang="en-US" sz="1200">
                <a:solidFill>
                  <a:srgbClr val="000000"/>
                </a:solidFill>
                <a:latin typeface="Calibri (MS)"/>
                <a:ea typeface="Calibri (MS)"/>
                <a:cs typeface="Calibri (MS)"/>
                <a:sym typeface="Calibri (MS)"/>
              </a:endParaRPr>
            </a:p>
          </p:txBody>
        </p:sp>
      </p:grpSp>
      <p:grpSp>
        <p:nvGrpSpPr>
          <p:cNvPr id="13" name="Group 13">
            <a:extLst>
              <a:ext uri="{FF2B5EF4-FFF2-40B4-BE49-F238E27FC236}">
                <a16:creationId xmlns:a16="http://schemas.microsoft.com/office/drawing/2014/main" id="{68AADFE2-8A62-4A2D-F04E-9C7D3514C8D3}"/>
              </a:ext>
            </a:extLst>
          </p:cNvPr>
          <p:cNvGrpSpPr/>
          <p:nvPr/>
        </p:nvGrpSpPr>
        <p:grpSpPr>
          <a:xfrm>
            <a:off x="1633815" y="656136"/>
            <a:ext cx="11754795" cy="5609343"/>
            <a:chOff x="-649092" y="-1802499"/>
            <a:chExt cx="17852685" cy="4885413"/>
          </a:xfrm>
        </p:grpSpPr>
        <p:sp>
          <p:nvSpPr>
            <p:cNvPr id="14" name="Freeform 14">
              <a:extLst>
                <a:ext uri="{FF2B5EF4-FFF2-40B4-BE49-F238E27FC236}">
                  <a16:creationId xmlns:a16="http://schemas.microsoft.com/office/drawing/2014/main" id="{9EC65C18-C156-80FF-2503-893F30E695F8}"/>
                </a:ext>
              </a:extLst>
            </p:cNvPr>
            <p:cNvSpPr/>
            <p:nvPr/>
          </p:nvSpPr>
          <p:spPr>
            <a:xfrm>
              <a:off x="0" y="0"/>
              <a:ext cx="17203593" cy="3082914"/>
            </a:xfrm>
            <a:custGeom>
              <a:avLst/>
              <a:gdLst/>
              <a:ahLst/>
              <a:cxnLst/>
              <a:rect l="l" t="t" r="r" b="b"/>
              <a:pathLst>
                <a:path w="17203593" h="3082914">
                  <a:moveTo>
                    <a:pt x="0" y="0"/>
                  </a:moveTo>
                  <a:lnTo>
                    <a:pt x="17203593" y="0"/>
                  </a:lnTo>
                  <a:lnTo>
                    <a:pt x="17203593" y="3082914"/>
                  </a:lnTo>
                  <a:lnTo>
                    <a:pt x="0" y="3082914"/>
                  </a:lnTo>
                  <a:close/>
                </a:path>
              </a:pathLst>
            </a:custGeom>
            <a:solidFill>
              <a:srgbClr val="00050D">
                <a:alpha val="0"/>
              </a:srgbClr>
            </a:solidFill>
          </p:spPr>
          <p:txBody>
            <a:bodyPr/>
            <a:lstStyle/>
            <a:p>
              <a:endParaRPr lang="en-US" sz="1200"/>
            </a:p>
          </p:txBody>
        </p:sp>
        <p:sp>
          <p:nvSpPr>
            <p:cNvPr id="15" name="TextBox 15">
              <a:extLst>
                <a:ext uri="{FF2B5EF4-FFF2-40B4-BE49-F238E27FC236}">
                  <a16:creationId xmlns:a16="http://schemas.microsoft.com/office/drawing/2014/main" id="{E387982A-7845-FC84-9011-9FC278B79B78}"/>
                </a:ext>
              </a:extLst>
            </p:cNvPr>
            <p:cNvSpPr txBox="1"/>
            <p:nvPr/>
          </p:nvSpPr>
          <p:spPr>
            <a:xfrm>
              <a:off x="-649092" y="-1802499"/>
              <a:ext cx="17203593" cy="3159114"/>
            </a:xfrm>
            <a:prstGeom prst="rect">
              <a:avLst/>
            </a:prstGeom>
          </p:spPr>
          <p:txBody>
            <a:bodyPr lIns="0" tIns="0" rIns="0" bIns="0" rtlCol="0" anchor="t"/>
            <a:lstStyle/>
            <a:p>
              <a:endParaRPr lang="en-US" sz="2000" dirty="0">
                <a:cs typeface="Times New Roman" panose="02020603050405020304" pitchFamily="18" charset="0"/>
              </a:endParaRPr>
            </a:p>
            <a:p>
              <a:endParaRPr lang="en-US" sz="2000" dirty="0">
                <a:cs typeface="Times New Roman" panose="02020603050405020304" pitchFamily="18" charset="0"/>
              </a:endParaRPr>
            </a:p>
            <a:p>
              <a:pPr>
                <a:buNone/>
              </a:pPr>
              <a:endParaRPr lang="en-US" sz="2000" dirty="0">
                <a:solidFill>
                  <a:srgbClr val="00050D"/>
                </a:solidFill>
                <a:latin typeface="Calibri (MS)"/>
                <a:ea typeface="Calibri (MS)"/>
                <a:cs typeface="Calibri (MS)"/>
                <a:sym typeface="Calibri (MS)"/>
              </a:endParaRPr>
            </a:p>
          </p:txBody>
        </p:sp>
      </p:grpSp>
      <p:sp>
        <p:nvSpPr>
          <p:cNvPr id="16" name="TextBox 15">
            <a:extLst>
              <a:ext uri="{FF2B5EF4-FFF2-40B4-BE49-F238E27FC236}">
                <a16:creationId xmlns:a16="http://schemas.microsoft.com/office/drawing/2014/main" id="{000FB019-41A4-0F36-E75F-5258A09819B4}"/>
              </a:ext>
            </a:extLst>
          </p:cNvPr>
          <p:cNvSpPr txBox="1"/>
          <p:nvPr/>
        </p:nvSpPr>
        <p:spPr>
          <a:xfrm>
            <a:off x="87970" y="1020414"/>
            <a:ext cx="3630225" cy="1323439"/>
          </a:xfrm>
          <a:prstGeom prst="rect">
            <a:avLst/>
          </a:prstGeom>
          <a:noFill/>
        </p:spPr>
        <p:txBody>
          <a:bodyPr wrap="none" rtlCol="0">
            <a:spAutoFit/>
          </a:bodyPr>
          <a:lstStyle/>
          <a:p>
            <a:r>
              <a:rPr lang="en-IN" sz="2000" b="1" dirty="0">
                <a:cs typeface="Times New Roman" panose="02020603050405020304" pitchFamily="18" charset="0"/>
              </a:rPr>
              <a:t>Random Forest Classifier Model:</a:t>
            </a:r>
          </a:p>
          <a:p>
            <a:endParaRPr lang="en-IN" sz="2000" b="1"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Classification Report:</a:t>
            </a:r>
          </a:p>
          <a:p>
            <a:endParaRPr lang="en-US" sz="2000" dirty="0"/>
          </a:p>
        </p:txBody>
      </p:sp>
      <p:pic>
        <p:nvPicPr>
          <p:cNvPr id="17" name="Picture 16">
            <a:extLst>
              <a:ext uri="{FF2B5EF4-FFF2-40B4-BE49-F238E27FC236}">
                <a16:creationId xmlns:a16="http://schemas.microsoft.com/office/drawing/2014/main" id="{3276A9B3-E2B7-4C6A-7BB9-6453BCE06CFB}"/>
              </a:ext>
            </a:extLst>
          </p:cNvPr>
          <p:cNvPicPr>
            <a:picLocks noChangeAspect="1"/>
          </p:cNvPicPr>
          <p:nvPr/>
        </p:nvPicPr>
        <p:blipFill>
          <a:blip r:embed="rId3"/>
          <a:stretch>
            <a:fillRect/>
          </a:stretch>
        </p:blipFill>
        <p:spPr>
          <a:xfrm>
            <a:off x="1206431" y="2505591"/>
            <a:ext cx="9432234" cy="33245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9150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BBE8E-78F5-044D-ABD1-9415FC3C7518}"/>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F544355C-468B-DED5-9BE7-B53377675C02}"/>
              </a:ext>
            </a:extLst>
          </p:cNvPr>
          <p:cNvGrpSpPr/>
          <p:nvPr/>
        </p:nvGrpSpPr>
        <p:grpSpPr>
          <a:xfrm>
            <a:off x="0" y="-12700"/>
            <a:ext cx="12192000" cy="914401"/>
            <a:chOff x="0" y="0"/>
            <a:chExt cx="17339733" cy="1300481"/>
          </a:xfrm>
        </p:grpSpPr>
        <p:sp>
          <p:nvSpPr>
            <p:cNvPr id="3" name="Freeform 3">
              <a:extLst>
                <a:ext uri="{FF2B5EF4-FFF2-40B4-BE49-F238E27FC236}">
                  <a16:creationId xmlns:a16="http://schemas.microsoft.com/office/drawing/2014/main" id="{4CABD2AD-C1DB-E3E9-B171-DA999C6BD7E3}"/>
                </a:ext>
              </a:extLst>
            </p:cNvPr>
            <p:cNvSpPr/>
            <p:nvPr/>
          </p:nvSpPr>
          <p:spPr>
            <a:xfrm>
              <a:off x="0" y="0"/>
              <a:ext cx="17339734" cy="1300480"/>
            </a:xfrm>
            <a:custGeom>
              <a:avLst/>
              <a:gdLst/>
              <a:ahLst/>
              <a:cxnLst/>
              <a:rect l="l" t="t" r="r" b="b"/>
              <a:pathLst>
                <a:path w="17339734" h="1300480">
                  <a:moveTo>
                    <a:pt x="0" y="0"/>
                  </a:moveTo>
                  <a:lnTo>
                    <a:pt x="17339734" y="0"/>
                  </a:lnTo>
                  <a:lnTo>
                    <a:pt x="17339734" y="1300480"/>
                  </a:lnTo>
                  <a:lnTo>
                    <a:pt x="0" y="1300480"/>
                  </a:lnTo>
                  <a:close/>
                </a:path>
              </a:pathLst>
            </a:custGeom>
            <a:solidFill>
              <a:srgbClr val="69B3E7"/>
            </a:solidFill>
          </p:spPr>
          <p:txBody>
            <a:bodyPr/>
            <a:lstStyle/>
            <a:p>
              <a:endParaRPr lang="en-US" sz="1200"/>
            </a:p>
          </p:txBody>
        </p:sp>
      </p:grpSp>
      <p:grpSp>
        <p:nvGrpSpPr>
          <p:cNvPr id="4" name="Group 4">
            <a:extLst>
              <a:ext uri="{FF2B5EF4-FFF2-40B4-BE49-F238E27FC236}">
                <a16:creationId xmlns:a16="http://schemas.microsoft.com/office/drawing/2014/main" id="{323482C1-2229-9040-07CC-D40D29AA09E1}"/>
              </a:ext>
            </a:extLst>
          </p:cNvPr>
          <p:cNvGrpSpPr/>
          <p:nvPr/>
        </p:nvGrpSpPr>
        <p:grpSpPr>
          <a:xfrm>
            <a:off x="0" y="6675120"/>
            <a:ext cx="12192000" cy="243840"/>
            <a:chOff x="0" y="0"/>
            <a:chExt cx="13004800" cy="260096"/>
          </a:xfrm>
        </p:grpSpPr>
        <p:sp>
          <p:nvSpPr>
            <p:cNvPr id="5" name="Freeform 5">
              <a:extLst>
                <a:ext uri="{FF2B5EF4-FFF2-40B4-BE49-F238E27FC236}">
                  <a16:creationId xmlns:a16="http://schemas.microsoft.com/office/drawing/2014/main" id="{301939BD-DE72-E2B0-950C-33B5EB6648FE}"/>
                </a:ext>
              </a:extLst>
            </p:cNvPr>
            <p:cNvSpPr/>
            <p:nvPr/>
          </p:nvSpPr>
          <p:spPr>
            <a:xfrm>
              <a:off x="0" y="0"/>
              <a:ext cx="13004800" cy="260096"/>
            </a:xfrm>
            <a:custGeom>
              <a:avLst/>
              <a:gdLst/>
              <a:ahLst/>
              <a:cxnLst/>
              <a:rect l="l" t="t" r="r" b="b"/>
              <a:pathLst>
                <a:path w="13004800" h="260096">
                  <a:moveTo>
                    <a:pt x="0" y="0"/>
                  </a:moveTo>
                  <a:lnTo>
                    <a:pt x="13004800" y="0"/>
                  </a:lnTo>
                  <a:lnTo>
                    <a:pt x="13004800" y="260096"/>
                  </a:lnTo>
                  <a:lnTo>
                    <a:pt x="0" y="260096"/>
                  </a:lnTo>
                  <a:close/>
                </a:path>
              </a:pathLst>
            </a:custGeom>
            <a:solidFill>
              <a:srgbClr val="FFC72C"/>
            </a:solidFill>
          </p:spPr>
          <p:txBody>
            <a:bodyPr/>
            <a:lstStyle/>
            <a:p>
              <a:endParaRPr lang="en-US" sz="1200"/>
            </a:p>
          </p:txBody>
        </p:sp>
      </p:grpSp>
      <p:sp>
        <p:nvSpPr>
          <p:cNvPr id="6" name="Freeform 6">
            <a:extLst>
              <a:ext uri="{FF2B5EF4-FFF2-40B4-BE49-F238E27FC236}">
                <a16:creationId xmlns:a16="http://schemas.microsoft.com/office/drawing/2014/main" id="{70563288-40D9-1DAD-03BB-4BB15766316F}"/>
              </a:ext>
            </a:extLst>
          </p:cNvPr>
          <p:cNvSpPr/>
          <p:nvPr/>
        </p:nvSpPr>
        <p:spPr>
          <a:xfrm>
            <a:off x="10932051" y="330893"/>
            <a:ext cx="667996" cy="269231"/>
          </a:xfrm>
          <a:custGeom>
            <a:avLst/>
            <a:gdLst/>
            <a:ahLst/>
            <a:cxnLst/>
            <a:rect l="l" t="t" r="r" b="b"/>
            <a:pathLst>
              <a:path w="1001994" h="403846">
                <a:moveTo>
                  <a:pt x="0" y="0"/>
                </a:moveTo>
                <a:lnTo>
                  <a:pt x="1001994" y="0"/>
                </a:lnTo>
                <a:lnTo>
                  <a:pt x="1001994" y="403847"/>
                </a:lnTo>
                <a:lnTo>
                  <a:pt x="0" y="403847"/>
                </a:lnTo>
                <a:lnTo>
                  <a:pt x="0" y="0"/>
                </a:lnTo>
                <a:close/>
              </a:path>
            </a:pathLst>
          </a:custGeom>
          <a:blipFill>
            <a:blip r:embed="rId2"/>
            <a:stretch>
              <a:fillRect l="-61" r="-61"/>
            </a:stretch>
          </a:blipFill>
        </p:spPr>
        <p:txBody>
          <a:bodyPr/>
          <a:lstStyle/>
          <a:p>
            <a:endParaRPr lang="en-US" sz="1200"/>
          </a:p>
        </p:txBody>
      </p:sp>
      <p:grpSp>
        <p:nvGrpSpPr>
          <p:cNvPr id="7" name="Group 7">
            <a:extLst>
              <a:ext uri="{FF2B5EF4-FFF2-40B4-BE49-F238E27FC236}">
                <a16:creationId xmlns:a16="http://schemas.microsoft.com/office/drawing/2014/main" id="{79A61223-668E-9966-FFF7-7D44C2E1638C}"/>
              </a:ext>
            </a:extLst>
          </p:cNvPr>
          <p:cNvGrpSpPr/>
          <p:nvPr/>
        </p:nvGrpSpPr>
        <p:grpSpPr>
          <a:xfrm>
            <a:off x="276814" y="66719"/>
            <a:ext cx="10516738" cy="870891"/>
            <a:chOff x="0" y="0"/>
            <a:chExt cx="14957139" cy="1238601"/>
          </a:xfrm>
        </p:grpSpPr>
        <p:sp>
          <p:nvSpPr>
            <p:cNvPr id="8" name="Freeform 8">
              <a:extLst>
                <a:ext uri="{FF2B5EF4-FFF2-40B4-BE49-F238E27FC236}">
                  <a16:creationId xmlns:a16="http://schemas.microsoft.com/office/drawing/2014/main" id="{088C8ABE-EFEC-643D-7679-AF1E263E8E4E}"/>
                </a:ext>
              </a:extLst>
            </p:cNvPr>
            <p:cNvSpPr/>
            <p:nvPr/>
          </p:nvSpPr>
          <p:spPr>
            <a:xfrm>
              <a:off x="0" y="0"/>
              <a:ext cx="14957138" cy="1238601"/>
            </a:xfrm>
            <a:custGeom>
              <a:avLst/>
              <a:gdLst/>
              <a:ahLst/>
              <a:cxnLst/>
              <a:rect l="l" t="t" r="r" b="b"/>
              <a:pathLst>
                <a:path w="14957138" h="1238601">
                  <a:moveTo>
                    <a:pt x="0" y="0"/>
                  </a:moveTo>
                  <a:lnTo>
                    <a:pt x="14957138" y="0"/>
                  </a:lnTo>
                  <a:lnTo>
                    <a:pt x="14957138" y="1238601"/>
                  </a:lnTo>
                  <a:lnTo>
                    <a:pt x="0" y="1238601"/>
                  </a:lnTo>
                  <a:close/>
                </a:path>
              </a:pathLst>
            </a:custGeom>
            <a:solidFill>
              <a:srgbClr val="000000">
                <a:alpha val="0"/>
              </a:srgbClr>
            </a:solidFill>
          </p:spPr>
          <p:txBody>
            <a:bodyPr/>
            <a:lstStyle/>
            <a:p>
              <a:endParaRPr lang="en-US" sz="1200"/>
            </a:p>
          </p:txBody>
        </p:sp>
        <p:sp>
          <p:nvSpPr>
            <p:cNvPr id="9" name="TextBox 9">
              <a:extLst>
                <a:ext uri="{FF2B5EF4-FFF2-40B4-BE49-F238E27FC236}">
                  <a16:creationId xmlns:a16="http://schemas.microsoft.com/office/drawing/2014/main" id="{24DD1974-F631-EBEF-4CCD-8E898F54BF7A}"/>
                </a:ext>
              </a:extLst>
            </p:cNvPr>
            <p:cNvSpPr txBox="1"/>
            <p:nvPr/>
          </p:nvSpPr>
          <p:spPr>
            <a:xfrm>
              <a:off x="0" y="-38100"/>
              <a:ext cx="14957139" cy="1276701"/>
            </a:xfrm>
            <a:prstGeom prst="rect">
              <a:avLst/>
            </a:prstGeom>
          </p:spPr>
          <p:txBody>
            <a:bodyPr lIns="0" tIns="0" rIns="0" bIns="0" rtlCol="0" anchor="ctr"/>
            <a:lstStyle/>
            <a:p>
              <a:r>
                <a:rPr lang="en-IN" sz="2800" b="1" dirty="0">
                  <a:solidFill>
                    <a:schemeClr val="bg1"/>
                  </a:solidFill>
                </a:rPr>
                <a:t>Random Forest Classifier</a:t>
              </a:r>
            </a:p>
          </p:txBody>
        </p:sp>
      </p:grpSp>
      <p:grpSp>
        <p:nvGrpSpPr>
          <p:cNvPr id="10" name="Group 10">
            <a:extLst>
              <a:ext uri="{FF2B5EF4-FFF2-40B4-BE49-F238E27FC236}">
                <a16:creationId xmlns:a16="http://schemas.microsoft.com/office/drawing/2014/main" id="{C1DBA07D-5BA9-D827-7477-92FA7F47A8D4}"/>
              </a:ext>
            </a:extLst>
          </p:cNvPr>
          <p:cNvGrpSpPr/>
          <p:nvPr/>
        </p:nvGrpSpPr>
        <p:grpSpPr>
          <a:xfrm>
            <a:off x="10007854" y="6356351"/>
            <a:ext cx="1909765" cy="414759"/>
            <a:chOff x="0" y="0"/>
            <a:chExt cx="2716110" cy="589880"/>
          </a:xfrm>
        </p:grpSpPr>
        <p:sp>
          <p:nvSpPr>
            <p:cNvPr id="11" name="Freeform 11">
              <a:extLst>
                <a:ext uri="{FF2B5EF4-FFF2-40B4-BE49-F238E27FC236}">
                  <a16:creationId xmlns:a16="http://schemas.microsoft.com/office/drawing/2014/main" id="{A9D1E8C4-EABA-A08C-1FA2-8B4663D389F5}"/>
                </a:ext>
              </a:extLst>
            </p:cNvPr>
            <p:cNvSpPr/>
            <p:nvPr/>
          </p:nvSpPr>
          <p:spPr>
            <a:xfrm>
              <a:off x="0" y="0"/>
              <a:ext cx="2716110" cy="589880"/>
            </a:xfrm>
            <a:custGeom>
              <a:avLst/>
              <a:gdLst/>
              <a:ahLst/>
              <a:cxnLst/>
              <a:rect l="l" t="t" r="r" b="b"/>
              <a:pathLst>
                <a:path w="2716110" h="589880">
                  <a:moveTo>
                    <a:pt x="0" y="0"/>
                  </a:moveTo>
                  <a:lnTo>
                    <a:pt x="2716110" y="0"/>
                  </a:lnTo>
                  <a:lnTo>
                    <a:pt x="2716110" y="589880"/>
                  </a:lnTo>
                  <a:lnTo>
                    <a:pt x="0" y="589880"/>
                  </a:lnTo>
                  <a:close/>
                </a:path>
              </a:pathLst>
            </a:custGeom>
            <a:solidFill>
              <a:srgbClr val="000000">
                <a:alpha val="0"/>
              </a:srgbClr>
            </a:solidFill>
          </p:spPr>
          <p:txBody>
            <a:bodyPr/>
            <a:lstStyle/>
            <a:p>
              <a:endParaRPr lang="en-US" sz="1200"/>
            </a:p>
          </p:txBody>
        </p:sp>
        <p:sp>
          <p:nvSpPr>
            <p:cNvPr id="12" name="TextBox 12">
              <a:extLst>
                <a:ext uri="{FF2B5EF4-FFF2-40B4-BE49-F238E27FC236}">
                  <a16:creationId xmlns:a16="http://schemas.microsoft.com/office/drawing/2014/main" id="{96385820-5CB1-6FA5-621C-F7CDF9012D35}"/>
                </a:ext>
              </a:extLst>
            </p:cNvPr>
            <p:cNvSpPr txBox="1"/>
            <p:nvPr/>
          </p:nvSpPr>
          <p:spPr>
            <a:xfrm>
              <a:off x="0" y="-38100"/>
              <a:ext cx="2716110" cy="627980"/>
            </a:xfrm>
            <a:prstGeom prst="rect">
              <a:avLst/>
            </a:prstGeom>
          </p:spPr>
          <p:txBody>
            <a:bodyPr lIns="0" tIns="0" rIns="0" bIns="0" rtlCol="0" anchor="ctr"/>
            <a:lstStyle/>
            <a:p>
              <a:pPr algn="r">
                <a:lnSpc>
                  <a:spcPts val="1440"/>
                </a:lnSpc>
              </a:pPr>
              <a:r>
                <a:rPr lang="en-US" sz="1200">
                  <a:solidFill>
                    <a:srgbClr val="000000"/>
                  </a:solidFill>
                  <a:latin typeface="Calibri (MS)"/>
                  <a:ea typeface="Calibri (MS)"/>
                  <a:cs typeface="Calibri (MS)"/>
                  <a:sym typeface="Calibri (MS)"/>
                </a:rPr>
                <a:t>11</a:t>
              </a:r>
            </a:p>
            <a:p>
              <a:pPr algn="r">
                <a:lnSpc>
                  <a:spcPts val="1439"/>
                </a:lnSpc>
              </a:pPr>
              <a:endParaRPr lang="en-US" sz="1200">
                <a:solidFill>
                  <a:srgbClr val="000000"/>
                </a:solidFill>
                <a:latin typeface="Calibri (MS)"/>
                <a:ea typeface="Calibri (MS)"/>
                <a:cs typeface="Calibri (MS)"/>
                <a:sym typeface="Calibri (MS)"/>
              </a:endParaRPr>
            </a:p>
          </p:txBody>
        </p:sp>
      </p:grpSp>
      <p:grpSp>
        <p:nvGrpSpPr>
          <p:cNvPr id="13" name="Group 13">
            <a:extLst>
              <a:ext uri="{FF2B5EF4-FFF2-40B4-BE49-F238E27FC236}">
                <a16:creationId xmlns:a16="http://schemas.microsoft.com/office/drawing/2014/main" id="{D9C9F3F5-2B0E-9BCB-26A7-3D1C89AD86C5}"/>
              </a:ext>
            </a:extLst>
          </p:cNvPr>
          <p:cNvGrpSpPr/>
          <p:nvPr/>
        </p:nvGrpSpPr>
        <p:grpSpPr>
          <a:xfrm>
            <a:off x="1633815" y="656136"/>
            <a:ext cx="11754795" cy="5609343"/>
            <a:chOff x="-649092" y="-1802499"/>
            <a:chExt cx="17852685" cy="4885413"/>
          </a:xfrm>
        </p:grpSpPr>
        <p:sp>
          <p:nvSpPr>
            <p:cNvPr id="14" name="Freeform 14">
              <a:extLst>
                <a:ext uri="{FF2B5EF4-FFF2-40B4-BE49-F238E27FC236}">
                  <a16:creationId xmlns:a16="http://schemas.microsoft.com/office/drawing/2014/main" id="{DA1D6FCA-07FF-0CC3-E428-FC21FFB5BA50}"/>
                </a:ext>
              </a:extLst>
            </p:cNvPr>
            <p:cNvSpPr/>
            <p:nvPr/>
          </p:nvSpPr>
          <p:spPr>
            <a:xfrm>
              <a:off x="0" y="0"/>
              <a:ext cx="17203593" cy="3082914"/>
            </a:xfrm>
            <a:custGeom>
              <a:avLst/>
              <a:gdLst/>
              <a:ahLst/>
              <a:cxnLst/>
              <a:rect l="l" t="t" r="r" b="b"/>
              <a:pathLst>
                <a:path w="17203593" h="3082914">
                  <a:moveTo>
                    <a:pt x="0" y="0"/>
                  </a:moveTo>
                  <a:lnTo>
                    <a:pt x="17203593" y="0"/>
                  </a:lnTo>
                  <a:lnTo>
                    <a:pt x="17203593" y="3082914"/>
                  </a:lnTo>
                  <a:lnTo>
                    <a:pt x="0" y="3082914"/>
                  </a:lnTo>
                  <a:close/>
                </a:path>
              </a:pathLst>
            </a:custGeom>
            <a:solidFill>
              <a:srgbClr val="00050D">
                <a:alpha val="0"/>
              </a:srgbClr>
            </a:solidFill>
          </p:spPr>
          <p:txBody>
            <a:bodyPr/>
            <a:lstStyle/>
            <a:p>
              <a:endParaRPr lang="en-US" sz="1200"/>
            </a:p>
          </p:txBody>
        </p:sp>
        <p:sp>
          <p:nvSpPr>
            <p:cNvPr id="15" name="TextBox 15">
              <a:extLst>
                <a:ext uri="{FF2B5EF4-FFF2-40B4-BE49-F238E27FC236}">
                  <a16:creationId xmlns:a16="http://schemas.microsoft.com/office/drawing/2014/main" id="{74D68C5A-4561-551F-585B-0D273A8D6B1E}"/>
                </a:ext>
              </a:extLst>
            </p:cNvPr>
            <p:cNvSpPr txBox="1"/>
            <p:nvPr/>
          </p:nvSpPr>
          <p:spPr>
            <a:xfrm>
              <a:off x="-649092" y="-1802499"/>
              <a:ext cx="17203593" cy="3159114"/>
            </a:xfrm>
            <a:prstGeom prst="rect">
              <a:avLst/>
            </a:prstGeom>
          </p:spPr>
          <p:txBody>
            <a:bodyPr lIns="0" tIns="0" rIns="0" bIns="0" rtlCol="0" anchor="t"/>
            <a:lstStyle/>
            <a:p>
              <a:endParaRPr lang="en-US" sz="2000" dirty="0">
                <a:cs typeface="Times New Roman" panose="02020603050405020304" pitchFamily="18" charset="0"/>
              </a:endParaRPr>
            </a:p>
            <a:p>
              <a:endParaRPr lang="en-US" sz="2000" dirty="0">
                <a:cs typeface="Times New Roman" panose="02020603050405020304" pitchFamily="18" charset="0"/>
              </a:endParaRPr>
            </a:p>
            <a:p>
              <a:pPr>
                <a:buNone/>
              </a:pPr>
              <a:endParaRPr lang="en-US" sz="2000" dirty="0">
                <a:solidFill>
                  <a:srgbClr val="00050D"/>
                </a:solidFill>
                <a:latin typeface="Calibri (MS)"/>
                <a:ea typeface="Calibri (MS)"/>
                <a:cs typeface="Calibri (MS)"/>
                <a:sym typeface="Calibri (MS)"/>
              </a:endParaRPr>
            </a:p>
          </p:txBody>
        </p:sp>
      </p:grpSp>
      <p:sp>
        <p:nvSpPr>
          <p:cNvPr id="16" name="TextBox 15">
            <a:extLst>
              <a:ext uri="{FF2B5EF4-FFF2-40B4-BE49-F238E27FC236}">
                <a16:creationId xmlns:a16="http://schemas.microsoft.com/office/drawing/2014/main" id="{8E951B41-3C21-84E0-30CB-AB588928A43B}"/>
              </a:ext>
            </a:extLst>
          </p:cNvPr>
          <p:cNvSpPr txBox="1"/>
          <p:nvPr/>
        </p:nvSpPr>
        <p:spPr>
          <a:xfrm>
            <a:off x="87970" y="1020414"/>
            <a:ext cx="8918532" cy="400110"/>
          </a:xfrm>
          <a:prstGeom prst="rect">
            <a:avLst/>
          </a:prstGeom>
          <a:noFill/>
        </p:spPr>
        <p:txBody>
          <a:bodyPr wrap="none" rtlCol="0">
            <a:spAutoFit/>
          </a:bodyPr>
          <a:lstStyle/>
          <a:p>
            <a:r>
              <a:rPr lang="en-IN" sz="2000" b="1" dirty="0">
                <a:cs typeface="Times New Roman" panose="02020603050405020304" pitchFamily="18" charset="0"/>
              </a:rPr>
              <a:t>Confusion Matrix (Heat Map) and Receiver Operating Characteristics Curve (ROC): </a:t>
            </a:r>
            <a:endParaRPr lang="en-US" sz="2000" dirty="0"/>
          </a:p>
        </p:txBody>
      </p:sp>
      <p:pic>
        <p:nvPicPr>
          <p:cNvPr id="17" name="Picture 2" descr="No description has been provided for this image">
            <a:extLst>
              <a:ext uri="{FF2B5EF4-FFF2-40B4-BE49-F238E27FC236}">
                <a16:creationId xmlns:a16="http://schemas.microsoft.com/office/drawing/2014/main" id="{7837D410-AB1F-FC91-5052-7D3538583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035" y="1632705"/>
            <a:ext cx="4517251" cy="339330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No description has been provided for this image">
            <a:extLst>
              <a:ext uri="{FF2B5EF4-FFF2-40B4-BE49-F238E27FC236}">
                <a16:creationId xmlns:a16="http://schemas.microsoft.com/office/drawing/2014/main" id="{7FA58A53-B03E-C2C9-E42A-FA2C2FD6FD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2451" y="1730675"/>
            <a:ext cx="4517251" cy="32711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 name="Table 19">
            <a:extLst>
              <a:ext uri="{FF2B5EF4-FFF2-40B4-BE49-F238E27FC236}">
                <a16:creationId xmlns:a16="http://schemas.microsoft.com/office/drawing/2014/main" id="{03D143C7-40D2-0C52-5E6F-9523C7042D0B}"/>
              </a:ext>
            </a:extLst>
          </p:cNvPr>
          <p:cNvGraphicFramePr>
            <a:graphicFrameLocks noGrp="1"/>
          </p:cNvGraphicFramePr>
          <p:nvPr>
            <p:extLst>
              <p:ext uri="{D42A27DB-BD31-4B8C-83A1-F6EECF244321}">
                <p14:modId xmlns:p14="http://schemas.microsoft.com/office/powerpoint/2010/main" val="4268761214"/>
              </p:ext>
            </p:extLst>
          </p:nvPr>
        </p:nvGraphicFramePr>
        <p:xfrm>
          <a:off x="1888451" y="5700657"/>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761947642"/>
                    </a:ext>
                  </a:extLst>
                </a:gridCol>
                <a:gridCol w="4064000">
                  <a:extLst>
                    <a:ext uri="{9D8B030D-6E8A-4147-A177-3AD203B41FA5}">
                      <a16:colId xmlns:a16="http://schemas.microsoft.com/office/drawing/2014/main" val="1049238287"/>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AUC 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F-beta Score</a:t>
                      </a:r>
                    </a:p>
                  </a:txBody>
                  <a:tcPr/>
                </a:tc>
                <a:extLst>
                  <a:ext uri="{0D108BD9-81ED-4DB2-BD59-A6C34878D82A}">
                    <a16:rowId xmlns:a16="http://schemas.microsoft.com/office/drawing/2014/main" val="8075283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0.80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0.90</a:t>
                      </a:r>
                    </a:p>
                  </a:txBody>
                  <a:tcPr/>
                </a:tc>
                <a:extLst>
                  <a:ext uri="{0D108BD9-81ED-4DB2-BD59-A6C34878D82A}">
                    <a16:rowId xmlns:a16="http://schemas.microsoft.com/office/drawing/2014/main" val="1680952901"/>
                  </a:ext>
                </a:extLst>
              </a:tr>
            </a:tbl>
          </a:graphicData>
        </a:graphic>
      </p:graphicFrame>
    </p:spTree>
    <p:extLst>
      <p:ext uri="{BB962C8B-B14F-4D97-AF65-F5344CB8AC3E}">
        <p14:creationId xmlns:p14="http://schemas.microsoft.com/office/powerpoint/2010/main" val="1084665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992B3B-42B0-F805-CE1C-EF9F068D1C15}"/>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B7995AEB-66A6-876C-825C-EC43B2CF4656}"/>
              </a:ext>
            </a:extLst>
          </p:cNvPr>
          <p:cNvGrpSpPr/>
          <p:nvPr/>
        </p:nvGrpSpPr>
        <p:grpSpPr>
          <a:xfrm>
            <a:off x="0" y="-12700"/>
            <a:ext cx="12192000" cy="914401"/>
            <a:chOff x="0" y="0"/>
            <a:chExt cx="17339733" cy="1300481"/>
          </a:xfrm>
        </p:grpSpPr>
        <p:sp>
          <p:nvSpPr>
            <p:cNvPr id="3" name="Freeform 3">
              <a:extLst>
                <a:ext uri="{FF2B5EF4-FFF2-40B4-BE49-F238E27FC236}">
                  <a16:creationId xmlns:a16="http://schemas.microsoft.com/office/drawing/2014/main" id="{20F17C0D-6813-1ADF-05FD-8E4D28AF5B6A}"/>
                </a:ext>
              </a:extLst>
            </p:cNvPr>
            <p:cNvSpPr/>
            <p:nvPr/>
          </p:nvSpPr>
          <p:spPr>
            <a:xfrm>
              <a:off x="0" y="0"/>
              <a:ext cx="17339734" cy="1300480"/>
            </a:xfrm>
            <a:custGeom>
              <a:avLst/>
              <a:gdLst/>
              <a:ahLst/>
              <a:cxnLst/>
              <a:rect l="l" t="t" r="r" b="b"/>
              <a:pathLst>
                <a:path w="17339734" h="1300480">
                  <a:moveTo>
                    <a:pt x="0" y="0"/>
                  </a:moveTo>
                  <a:lnTo>
                    <a:pt x="17339734" y="0"/>
                  </a:lnTo>
                  <a:lnTo>
                    <a:pt x="17339734" y="1300480"/>
                  </a:lnTo>
                  <a:lnTo>
                    <a:pt x="0" y="1300480"/>
                  </a:lnTo>
                  <a:close/>
                </a:path>
              </a:pathLst>
            </a:custGeom>
            <a:solidFill>
              <a:srgbClr val="69B3E7"/>
            </a:solidFill>
          </p:spPr>
          <p:txBody>
            <a:bodyPr/>
            <a:lstStyle/>
            <a:p>
              <a:endParaRPr lang="en-US" sz="1200"/>
            </a:p>
          </p:txBody>
        </p:sp>
      </p:grpSp>
      <p:grpSp>
        <p:nvGrpSpPr>
          <p:cNvPr id="4" name="Group 4">
            <a:extLst>
              <a:ext uri="{FF2B5EF4-FFF2-40B4-BE49-F238E27FC236}">
                <a16:creationId xmlns:a16="http://schemas.microsoft.com/office/drawing/2014/main" id="{2F976171-E54E-7F83-F84A-E4D2BCC859C1}"/>
              </a:ext>
            </a:extLst>
          </p:cNvPr>
          <p:cNvGrpSpPr/>
          <p:nvPr/>
        </p:nvGrpSpPr>
        <p:grpSpPr>
          <a:xfrm>
            <a:off x="0" y="6675120"/>
            <a:ext cx="12192000" cy="243840"/>
            <a:chOff x="0" y="0"/>
            <a:chExt cx="13004800" cy="260096"/>
          </a:xfrm>
        </p:grpSpPr>
        <p:sp>
          <p:nvSpPr>
            <p:cNvPr id="5" name="Freeform 5">
              <a:extLst>
                <a:ext uri="{FF2B5EF4-FFF2-40B4-BE49-F238E27FC236}">
                  <a16:creationId xmlns:a16="http://schemas.microsoft.com/office/drawing/2014/main" id="{D3204B8B-633B-08CD-0F29-20D87211EA92}"/>
                </a:ext>
              </a:extLst>
            </p:cNvPr>
            <p:cNvSpPr/>
            <p:nvPr/>
          </p:nvSpPr>
          <p:spPr>
            <a:xfrm>
              <a:off x="0" y="0"/>
              <a:ext cx="13004800" cy="260096"/>
            </a:xfrm>
            <a:custGeom>
              <a:avLst/>
              <a:gdLst/>
              <a:ahLst/>
              <a:cxnLst/>
              <a:rect l="l" t="t" r="r" b="b"/>
              <a:pathLst>
                <a:path w="13004800" h="260096">
                  <a:moveTo>
                    <a:pt x="0" y="0"/>
                  </a:moveTo>
                  <a:lnTo>
                    <a:pt x="13004800" y="0"/>
                  </a:lnTo>
                  <a:lnTo>
                    <a:pt x="13004800" y="260096"/>
                  </a:lnTo>
                  <a:lnTo>
                    <a:pt x="0" y="260096"/>
                  </a:lnTo>
                  <a:close/>
                </a:path>
              </a:pathLst>
            </a:custGeom>
            <a:solidFill>
              <a:srgbClr val="FFC72C"/>
            </a:solidFill>
          </p:spPr>
          <p:txBody>
            <a:bodyPr/>
            <a:lstStyle/>
            <a:p>
              <a:endParaRPr lang="en-US" sz="1200"/>
            </a:p>
          </p:txBody>
        </p:sp>
      </p:grpSp>
      <p:sp>
        <p:nvSpPr>
          <p:cNvPr id="6" name="Freeform 6">
            <a:extLst>
              <a:ext uri="{FF2B5EF4-FFF2-40B4-BE49-F238E27FC236}">
                <a16:creationId xmlns:a16="http://schemas.microsoft.com/office/drawing/2014/main" id="{E674BBA2-16BC-162F-C6D8-D18B24CF5A5F}"/>
              </a:ext>
            </a:extLst>
          </p:cNvPr>
          <p:cNvSpPr/>
          <p:nvPr/>
        </p:nvSpPr>
        <p:spPr>
          <a:xfrm>
            <a:off x="10932051" y="330893"/>
            <a:ext cx="667996" cy="269231"/>
          </a:xfrm>
          <a:custGeom>
            <a:avLst/>
            <a:gdLst/>
            <a:ahLst/>
            <a:cxnLst/>
            <a:rect l="l" t="t" r="r" b="b"/>
            <a:pathLst>
              <a:path w="1001994" h="403846">
                <a:moveTo>
                  <a:pt x="0" y="0"/>
                </a:moveTo>
                <a:lnTo>
                  <a:pt x="1001994" y="0"/>
                </a:lnTo>
                <a:lnTo>
                  <a:pt x="1001994" y="403847"/>
                </a:lnTo>
                <a:lnTo>
                  <a:pt x="0" y="403847"/>
                </a:lnTo>
                <a:lnTo>
                  <a:pt x="0" y="0"/>
                </a:lnTo>
                <a:close/>
              </a:path>
            </a:pathLst>
          </a:custGeom>
          <a:blipFill>
            <a:blip r:embed="rId2"/>
            <a:stretch>
              <a:fillRect l="-61" r="-61"/>
            </a:stretch>
          </a:blipFill>
        </p:spPr>
        <p:txBody>
          <a:bodyPr/>
          <a:lstStyle/>
          <a:p>
            <a:endParaRPr lang="en-US" sz="1200"/>
          </a:p>
        </p:txBody>
      </p:sp>
      <p:grpSp>
        <p:nvGrpSpPr>
          <p:cNvPr id="7" name="Group 7">
            <a:extLst>
              <a:ext uri="{FF2B5EF4-FFF2-40B4-BE49-F238E27FC236}">
                <a16:creationId xmlns:a16="http://schemas.microsoft.com/office/drawing/2014/main" id="{FAB43EF1-25D4-2A57-6B1A-9AFF9ED44E0E}"/>
              </a:ext>
            </a:extLst>
          </p:cNvPr>
          <p:cNvGrpSpPr/>
          <p:nvPr/>
        </p:nvGrpSpPr>
        <p:grpSpPr>
          <a:xfrm>
            <a:off x="276814" y="66719"/>
            <a:ext cx="10516738" cy="870891"/>
            <a:chOff x="0" y="0"/>
            <a:chExt cx="14957139" cy="1238601"/>
          </a:xfrm>
        </p:grpSpPr>
        <p:sp>
          <p:nvSpPr>
            <p:cNvPr id="8" name="Freeform 8">
              <a:extLst>
                <a:ext uri="{FF2B5EF4-FFF2-40B4-BE49-F238E27FC236}">
                  <a16:creationId xmlns:a16="http://schemas.microsoft.com/office/drawing/2014/main" id="{193F08FD-03D7-BF5A-40E8-BA2958BED6EC}"/>
                </a:ext>
              </a:extLst>
            </p:cNvPr>
            <p:cNvSpPr/>
            <p:nvPr/>
          </p:nvSpPr>
          <p:spPr>
            <a:xfrm>
              <a:off x="0" y="0"/>
              <a:ext cx="14957138" cy="1238601"/>
            </a:xfrm>
            <a:custGeom>
              <a:avLst/>
              <a:gdLst/>
              <a:ahLst/>
              <a:cxnLst/>
              <a:rect l="l" t="t" r="r" b="b"/>
              <a:pathLst>
                <a:path w="14957138" h="1238601">
                  <a:moveTo>
                    <a:pt x="0" y="0"/>
                  </a:moveTo>
                  <a:lnTo>
                    <a:pt x="14957138" y="0"/>
                  </a:lnTo>
                  <a:lnTo>
                    <a:pt x="14957138" y="1238601"/>
                  </a:lnTo>
                  <a:lnTo>
                    <a:pt x="0" y="1238601"/>
                  </a:lnTo>
                  <a:close/>
                </a:path>
              </a:pathLst>
            </a:custGeom>
            <a:solidFill>
              <a:srgbClr val="000000">
                <a:alpha val="0"/>
              </a:srgbClr>
            </a:solidFill>
          </p:spPr>
          <p:txBody>
            <a:bodyPr/>
            <a:lstStyle/>
            <a:p>
              <a:endParaRPr lang="en-US" sz="1200"/>
            </a:p>
          </p:txBody>
        </p:sp>
        <p:sp>
          <p:nvSpPr>
            <p:cNvPr id="9" name="TextBox 9">
              <a:extLst>
                <a:ext uri="{FF2B5EF4-FFF2-40B4-BE49-F238E27FC236}">
                  <a16:creationId xmlns:a16="http://schemas.microsoft.com/office/drawing/2014/main" id="{93C19963-6706-2D8D-6410-D791ADA2E77B}"/>
                </a:ext>
              </a:extLst>
            </p:cNvPr>
            <p:cNvSpPr txBox="1"/>
            <p:nvPr/>
          </p:nvSpPr>
          <p:spPr>
            <a:xfrm>
              <a:off x="0" y="-38100"/>
              <a:ext cx="14957139" cy="1276701"/>
            </a:xfrm>
            <a:prstGeom prst="rect">
              <a:avLst/>
            </a:prstGeom>
          </p:spPr>
          <p:txBody>
            <a:bodyPr lIns="0" tIns="0" rIns="0" bIns="0" rtlCol="0" anchor="ctr"/>
            <a:lstStyle/>
            <a:p>
              <a:r>
                <a:rPr lang="en-IN" sz="2800" b="1" dirty="0">
                  <a:solidFill>
                    <a:schemeClr val="bg1"/>
                  </a:solidFill>
                </a:rPr>
                <a:t>Support Vector Machines (SVM)</a:t>
              </a:r>
            </a:p>
          </p:txBody>
        </p:sp>
      </p:grpSp>
      <p:grpSp>
        <p:nvGrpSpPr>
          <p:cNvPr id="10" name="Group 10">
            <a:extLst>
              <a:ext uri="{FF2B5EF4-FFF2-40B4-BE49-F238E27FC236}">
                <a16:creationId xmlns:a16="http://schemas.microsoft.com/office/drawing/2014/main" id="{8BDC5C08-5925-2509-DEE7-9724864E8B74}"/>
              </a:ext>
            </a:extLst>
          </p:cNvPr>
          <p:cNvGrpSpPr/>
          <p:nvPr/>
        </p:nvGrpSpPr>
        <p:grpSpPr>
          <a:xfrm>
            <a:off x="10007854" y="6356351"/>
            <a:ext cx="1909765" cy="414759"/>
            <a:chOff x="0" y="0"/>
            <a:chExt cx="2716110" cy="589880"/>
          </a:xfrm>
        </p:grpSpPr>
        <p:sp>
          <p:nvSpPr>
            <p:cNvPr id="11" name="Freeform 11">
              <a:extLst>
                <a:ext uri="{FF2B5EF4-FFF2-40B4-BE49-F238E27FC236}">
                  <a16:creationId xmlns:a16="http://schemas.microsoft.com/office/drawing/2014/main" id="{6973B53E-8992-1D4C-46E0-FDCE38AE3854}"/>
                </a:ext>
              </a:extLst>
            </p:cNvPr>
            <p:cNvSpPr/>
            <p:nvPr/>
          </p:nvSpPr>
          <p:spPr>
            <a:xfrm>
              <a:off x="0" y="0"/>
              <a:ext cx="2716110" cy="589880"/>
            </a:xfrm>
            <a:custGeom>
              <a:avLst/>
              <a:gdLst/>
              <a:ahLst/>
              <a:cxnLst/>
              <a:rect l="l" t="t" r="r" b="b"/>
              <a:pathLst>
                <a:path w="2716110" h="589880">
                  <a:moveTo>
                    <a:pt x="0" y="0"/>
                  </a:moveTo>
                  <a:lnTo>
                    <a:pt x="2716110" y="0"/>
                  </a:lnTo>
                  <a:lnTo>
                    <a:pt x="2716110" y="589880"/>
                  </a:lnTo>
                  <a:lnTo>
                    <a:pt x="0" y="589880"/>
                  </a:lnTo>
                  <a:close/>
                </a:path>
              </a:pathLst>
            </a:custGeom>
            <a:solidFill>
              <a:srgbClr val="000000">
                <a:alpha val="0"/>
              </a:srgbClr>
            </a:solidFill>
          </p:spPr>
          <p:txBody>
            <a:bodyPr/>
            <a:lstStyle/>
            <a:p>
              <a:endParaRPr lang="en-US" sz="1200"/>
            </a:p>
          </p:txBody>
        </p:sp>
        <p:sp>
          <p:nvSpPr>
            <p:cNvPr id="12" name="TextBox 12">
              <a:extLst>
                <a:ext uri="{FF2B5EF4-FFF2-40B4-BE49-F238E27FC236}">
                  <a16:creationId xmlns:a16="http://schemas.microsoft.com/office/drawing/2014/main" id="{33F5822C-6AB1-E977-EC6F-D0B75BB0BBD0}"/>
                </a:ext>
              </a:extLst>
            </p:cNvPr>
            <p:cNvSpPr txBox="1"/>
            <p:nvPr/>
          </p:nvSpPr>
          <p:spPr>
            <a:xfrm>
              <a:off x="0" y="-38100"/>
              <a:ext cx="2716110" cy="627980"/>
            </a:xfrm>
            <a:prstGeom prst="rect">
              <a:avLst/>
            </a:prstGeom>
          </p:spPr>
          <p:txBody>
            <a:bodyPr lIns="0" tIns="0" rIns="0" bIns="0" rtlCol="0" anchor="ctr"/>
            <a:lstStyle/>
            <a:p>
              <a:pPr algn="r">
                <a:lnSpc>
                  <a:spcPts val="1440"/>
                </a:lnSpc>
              </a:pPr>
              <a:r>
                <a:rPr lang="en-US" sz="1200">
                  <a:solidFill>
                    <a:srgbClr val="000000"/>
                  </a:solidFill>
                  <a:latin typeface="Calibri (MS)"/>
                  <a:ea typeface="Calibri (MS)"/>
                  <a:cs typeface="Calibri (MS)"/>
                  <a:sym typeface="Calibri (MS)"/>
                </a:rPr>
                <a:t>11</a:t>
              </a:r>
            </a:p>
            <a:p>
              <a:pPr algn="r">
                <a:lnSpc>
                  <a:spcPts val="1439"/>
                </a:lnSpc>
              </a:pPr>
              <a:endParaRPr lang="en-US" sz="1200">
                <a:solidFill>
                  <a:srgbClr val="000000"/>
                </a:solidFill>
                <a:latin typeface="Calibri (MS)"/>
                <a:ea typeface="Calibri (MS)"/>
                <a:cs typeface="Calibri (MS)"/>
                <a:sym typeface="Calibri (MS)"/>
              </a:endParaRPr>
            </a:p>
          </p:txBody>
        </p:sp>
      </p:grpSp>
      <p:grpSp>
        <p:nvGrpSpPr>
          <p:cNvPr id="13" name="Group 13">
            <a:extLst>
              <a:ext uri="{FF2B5EF4-FFF2-40B4-BE49-F238E27FC236}">
                <a16:creationId xmlns:a16="http://schemas.microsoft.com/office/drawing/2014/main" id="{B0FCD3E3-EF9E-F219-1A0E-4AD9565A3730}"/>
              </a:ext>
            </a:extLst>
          </p:cNvPr>
          <p:cNvGrpSpPr/>
          <p:nvPr/>
        </p:nvGrpSpPr>
        <p:grpSpPr>
          <a:xfrm>
            <a:off x="1633815" y="656136"/>
            <a:ext cx="11754795" cy="5609343"/>
            <a:chOff x="-649092" y="-1802499"/>
            <a:chExt cx="17852685" cy="4885413"/>
          </a:xfrm>
        </p:grpSpPr>
        <p:sp>
          <p:nvSpPr>
            <p:cNvPr id="14" name="Freeform 14">
              <a:extLst>
                <a:ext uri="{FF2B5EF4-FFF2-40B4-BE49-F238E27FC236}">
                  <a16:creationId xmlns:a16="http://schemas.microsoft.com/office/drawing/2014/main" id="{9E662F9D-10FD-DF7F-637B-217772F67E77}"/>
                </a:ext>
              </a:extLst>
            </p:cNvPr>
            <p:cNvSpPr/>
            <p:nvPr/>
          </p:nvSpPr>
          <p:spPr>
            <a:xfrm>
              <a:off x="0" y="0"/>
              <a:ext cx="17203593" cy="3082914"/>
            </a:xfrm>
            <a:custGeom>
              <a:avLst/>
              <a:gdLst/>
              <a:ahLst/>
              <a:cxnLst/>
              <a:rect l="l" t="t" r="r" b="b"/>
              <a:pathLst>
                <a:path w="17203593" h="3082914">
                  <a:moveTo>
                    <a:pt x="0" y="0"/>
                  </a:moveTo>
                  <a:lnTo>
                    <a:pt x="17203593" y="0"/>
                  </a:lnTo>
                  <a:lnTo>
                    <a:pt x="17203593" y="3082914"/>
                  </a:lnTo>
                  <a:lnTo>
                    <a:pt x="0" y="3082914"/>
                  </a:lnTo>
                  <a:close/>
                </a:path>
              </a:pathLst>
            </a:custGeom>
            <a:solidFill>
              <a:srgbClr val="00050D">
                <a:alpha val="0"/>
              </a:srgbClr>
            </a:solidFill>
          </p:spPr>
          <p:txBody>
            <a:bodyPr/>
            <a:lstStyle/>
            <a:p>
              <a:endParaRPr lang="en-US" sz="1200"/>
            </a:p>
          </p:txBody>
        </p:sp>
        <p:sp>
          <p:nvSpPr>
            <p:cNvPr id="15" name="TextBox 15">
              <a:extLst>
                <a:ext uri="{FF2B5EF4-FFF2-40B4-BE49-F238E27FC236}">
                  <a16:creationId xmlns:a16="http://schemas.microsoft.com/office/drawing/2014/main" id="{E353E8B1-7725-1474-CC6A-ECE5972FD88F}"/>
                </a:ext>
              </a:extLst>
            </p:cNvPr>
            <p:cNvSpPr txBox="1"/>
            <p:nvPr/>
          </p:nvSpPr>
          <p:spPr>
            <a:xfrm>
              <a:off x="-649092" y="-1802499"/>
              <a:ext cx="17203593" cy="3159114"/>
            </a:xfrm>
            <a:prstGeom prst="rect">
              <a:avLst/>
            </a:prstGeom>
          </p:spPr>
          <p:txBody>
            <a:bodyPr lIns="0" tIns="0" rIns="0" bIns="0" rtlCol="0" anchor="t"/>
            <a:lstStyle/>
            <a:p>
              <a:endParaRPr lang="en-US" sz="2000" dirty="0">
                <a:cs typeface="Times New Roman" panose="02020603050405020304" pitchFamily="18" charset="0"/>
              </a:endParaRPr>
            </a:p>
            <a:p>
              <a:endParaRPr lang="en-US" sz="2000" dirty="0">
                <a:cs typeface="Times New Roman" panose="02020603050405020304" pitchFamily="18" charset="0"/>
              </a:endParaRPr>
            </a:p>
            <a:p>
              <a:pPr>
                <a:buNone/>
              </a:pPr>
              <a:endParaRPr lang="en-US" sz="2000" dirty="0">
                <a:solidFill>
                  <a:srgbClr val="00050D"/>
                </a:solidFill>
                <a:latin typeface="Calibri (MS)"/>
                <a:ea typeface="Calibri (MS)"/>
                <a:cs typeface="Calibri (MS)"/>
                <a:sym typeface="Calibri (MS)"/>
              </a:endParaRPr>
            </a:p>
          </p:txBody>
        </p:sp>
      </p:grpSp>
      <p:sp>
        <p:nvSpPr>
          <p:cNvPr id="16" name="TextBox 15">
            <a:extLst>
              <a:ext uri="{FF2B5EF4-FFF2-40B4-BE49-F238E27FC236}">
                <a16:creationId xmlns:a16="http://schemas.microsoft.com/office/drawing/2014/main" id="{F99E3839-9FF3-0232-0E50-8D809EE4C6E0}"/>
              </a:ext>
            </a:extLst>
          </p:cNvPr>
          <p:cNvSpPr txBox="1"/>
          <p:nvPr/>
        </p:nvSpPr>
        <p:spPr>
          <a:xfrm>
            <a:off x="87970" y="1020414"/>
            <a:ext cx="3718582" cy="1323439"/>
          </a:xfrm>
          <a:prstGeom prst="rect">
            <a:avLst/>
          </a:prstGeom>
          <a:noFill/>
        </p:spPr>
        <p:txBody>
          <a:bodyPr wrap="none" rtlCol="0">
            <a:spAutoFit/>
          </a:bodyPr>
          <a:lstStyle/>
          <a:p>
            <a:r>
              <a:rPr lang="en-IN" sz="2000" b="1" dirty="0">
                <a:cs typeface="Times New Roman" panose="02020603050405020304" pitchFamily="18" charset="0"/>
              </a:rPr>
              <a:t>Support Vector Machine Model:</a:t>
            </a:r>
          </a:p>
          <a:p>
            <a:endParaRPr lang="en-IN" sz="2000" b="1"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Classification Report:</a:t>
            </a:r>
          </a:p>
          <a:p>
            <a:endParaRPr lang="en-US" sz="2000" dirty="0"/>
          </a:p>
        </p:txBody>
      </p:sp>
      <p:pic>
        <p:nvPicPr>
          <p:cNvPr id="18" name="Picture 17">
            <a:extLst>
              <a:ext uri="{FF2B5EF4-FFF2-40B4-BE49-F238E27FC236}">
                <a16:creationId xmlns:a16="http://schemas.microsoft.com/office/drawing/2014/main" id="{A853EF45-A38B-54EE-1223-690CCD506E45}"/>
              </a:ext>
            </a:extLst>
          </p:cNvPr>
          <p:cNvPicPr>
            <a:picLocks noChangeAspect="1"/>
          </p:cNvPicPr>
          <p:nvPr/>
        </p:nvPicPr>
        <p:blipFill>
          <a:blip r:embed="rId3"/>
          <a:stretch>
            <a:fillRect/>
          </a:stretch>
        </p:blipFill>
        <p:spPr>
          <a:xfrm>
            <a:off x="1206431" y="2196547"/>
            <a:ext cx="9351754" cy="39108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04840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44273D-C842-C02A-3D8E-EBC55D6AA901}"/>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0F226723-69C8-9B66-FB82-2AB38D43FD31}"/>
              </a:ext>
            </a:extLst>
          </p:cNvPr>
          <p:cNvGrpSpPr/>
          <p:nvPr/>
        </p:nvGrpSpPr>
        <p:grpSpPr>
          <a:xfrm>
            <a:off x="0" y="-12700"/>
            <a:ext cx="12192000" cy="914401"/>
            <a:chOff x="0" y="0"/>
            <a:chExt cx="17339733" cy="1300481"/>
          </a:xfrm>
        </p:grpSpPr>
        <p:sp>
          <p:nvSpPr>
            <p:cNvPr id="3" name="Freeform 3">
              <a:extLst>
                <a:ext uri="{FF2B5EF4-FFF2-40B4-BE49-F238E27FC236}">
                  <a16:creationId xmlns:a16="http://schemas.microsoft.com/office/drawing/2014/main" id="{07AD41F0-0719-641D-C513-F825F0E6DF51}"/>
                </a:ext>
              </a:extLst>
            </p:cNvPr>
            <p:cNvSpPr/>
            <p:nvPr/>
          </p:nvSpPr>
          <p:spPr>
            <a:xfrm>
              <a:off x="0" y="0"/>
              <a:ext cx="17339734" cy="1300480"/>
            </a:xfrm>
            <a:custGeom>
              <a:avLst/>
              <a:gdLst/>
              <a:ahLst/>
              <a:cxnLst/>
              <a:rect l="l" t="t" r="r" b="b"/>
              <a:pathLst>
                <a:path w="17339734" h="1300480">
                  <a:moveTo>
                    <a:pt x="0" y="0"/>
                  </a:moveTo>
                  <a:lnTo>
                    <a:pt x="17339734" y="0"/>
                  </a:lnTo>
                  <a:lnTo>
                    <a:pt x="17339734" y="1300480"/>
                  </a:lnTo>
                  <a:lnTo>
                    <a:pt x="0" y="1300480"/>
                  </a:lnTo>
                  <a:close/>
                </a:path>
              </a:pathLst>
            </a:custGeom>
            <a:solidFill>
              <a:srgbClr val="69B3E7"/>
            </a:solidFill>
          </p:spPr>
          <p:txBody>
            <a:bodyPr/>
            <a:lstStyle/>
            <a:p>
              <a:endParaRPr lang="en-US" sz="1200"/>
            </a:p>
          </p:txBody>
        </p:sp>
      </p:grpSp>
      <p:grpSp>
        <p:nvGrpSpPr>
          <p:cNvPr id="4" name="Group 4">
            <a:extLst>
              <a:ext uri="{FF2B5EF4-FFF2-40B4-BE49-F238E27FC236}">
                <a16:creationId xmlns:a16="http://schemas.microsoft.com/office/drawing/2014/main" id="{AB946CC7-AFE9-E26D-2D75-2F5F6A9D4AE2}"/>
              </a:ext>
            </a:extLst>
          </p:cNvPr>
          <p:cNvGrpSpPr/>
          <p:nvPr/>
        </p:nvGrpSpPr>
        <p:grpSpPr>
          <a:xfrm>
            <a:off x="0" y="6675120"/>
            <a:ext cx="12192000" cy="243840"/>
            <a:chOff x="0" y="0"/>
            <a:chExt cx="13004800" cy="260096"/>
          </a:xfrm>
        </p:grpSpPr>
        <p:sp>
          <p:nvSpPr>
            <p:cNvPr id="5" name="Freeform 5">
              <a:extLst>
                <a:ext uri="{FF2B5EF4-FFF2-40B4-BE49-F238E27FC236}">
                  <a16:creationId xmlns:a16="http://schemas.microsoft.com/office/drawing/2014/main" id="{6BB32C54-77FF-3317-12F1-9F65906ADFD6}"/>
                </a:ext>
              </a:extLst>
            </p:cNvPr>
            <p:cNvSpPr/>
            <p:nvPr/>
          </p:nvSpPr>
          <p:spPr>
            <a:xfrm>
              <a:off x="0" y="0"/>
              <a:ext cx="13004800" cy="260096"/>
            </a:xfrm>
            <a:custGeom>
              <a:avLst/>
              <a:gdLst/>
              <a:ahLst/>
              <a:cxnLst/>
              <a:rect l="l" t="t" r="r" b="b"/>
              <a:pathLst>
                <a:path w="13004800" h="260096">
                  <a:moveTo>
                    <a:pt x="0" y="0"/>
                  </a:moveTo>
                  <a:lnTo>
                    <a:pt x="13004800" y="0"/>
                  </a:lnTo>
                  <a:lnTo>
                    <a:pt x="13004800" y="260096"/>
                  </a:lnTo>
                  <a:lnTo>
                    <a:pt x="0" y="260096"/>
                  </a:lnTo>
                  <a:close/>
                </a:path>
              </a:pathLst>
            </a:custGeom>
            <a:solidFill>
              <a:srgbClr val="FFC72C"/>
            </a:solidFill>
          </p:spPr>
          <p:txBody>
            <a:bodyPr/>
            <a:lstStyle/>
            <a:p>
              <a:endParaRPr lang="en-US" sz="1200"/>
            </a:p>
          </p:txBody>
        </p:sp>
      </p:grpSp>
      <p:sp>
        <p:nvSpPr>
          <p:cNvPr id="6" name="Freeform 6">
            <a:extLst>
              <a:ext uri="{FF2B5EF4-FFF2-40B4-BE49-F238E27FC236}">
                <a16:creationId xmlns:a16="http://schemas.microsoft.com/office/drawing/2014/main" id="{58BBC00B-C23C-5F78-CB0A-7CE889454EAB}"/>
              </a:ext>
            </a:extLst>
          </p:cNvPr>
          <p:cNvSpPr/>
          <p:nvPr/>
        </p:nvSpPr>
        <p:spPr>
          <a:xfrm>
            <a:off x="10932051" y="330893"/>
            <a:ext cx="667996" cy="269231"/>
          </a:xfrm>
          <a:custGeom>
            <a:avLst/>
            <a:gdLst/>
            <a:ahLst/>
            <a:cxnLst/>
            <a:rect l="l" t="t" r="r" b="b"/>
            <a:pathLst>
              <a:path w="1001994" h="403846">
                <a:moveTo>
                  <a:pt x="0" y="0"/>
                </a:moveTo>
                <a:lnTo>
                  <a:pt x="1001994" y="0"/>
                </a:lnTo>
                <a:lnTo>
                  <a:pt x="1001994" y="403847"/>
                </a:lnTo>
                <a:lnTo>
                  <a:pt x="0" y="403847"/>
                </a:lnTo>
                <a:lnTo>
                  <a:pt x="0" y="0"/>
                </a:lnTo>
                <a:close/>
              </a:path>
            </a:pathLst>
          </a:custGeom>
          <a:blipFill>
            <a:blip r:embed="rId2"/>
            <a:stretch>
              <a:fillRect l="-61" r="-61"/>
            </a:stretch>
          </a:blipFill>
        </p:spPr>
        <p:txBody>
          <a:bodyPr/>
          <a:lstStyle/>
          <a:p>
            <a:endParaRPr lang="en-US" sz="1200"/>
          </a:p>
        </p:txBody>
      </p:sp>
      <p:grpSp>
        <p:nvGrpSpPr>
          <p:cNvPr id="7" name="Group 7">
            <a:extLst>
              <a:ext uri="{FF2B5EF4-FFF2-40B4-BE49-F238E27FC236}">
                <a16:creationId xmlns:a16="http://schemas.microsoft.com/office/drawing/2014/main" id="{439997DE-4845-B777-72BF-BF118E753F62}"/>
              </a:ext>
            </a:extLst>
          </p:cNvPr>
          <p:cNvGrpSpPr/>
          <p:nvPr/>
        </p:nvGrpSpPr>
        <p:grpSpPr>
          <a:xfrm>
            <a:off x="276813" y="928489"/>
            <a:ext cx="10287067" cy="5261713"/>
            <a:chOff x="-365076" y="-704824"/>
            <a:chExt cx="15623560" cy="7991265"/>
          </a:xfrm>
        </p:grpSpPr>
        <p:sp>
          <p:nvSpPr>
            <p:cNvPr id="8" name="Freeform 8">
              <a:extLst>
                <a:ext uri="{FF2B5EF4-FFF2-40B4-BE49-F238E27FC236}">
                  <a16:creationId xmlns:a16="http://schemas.microsoft.com/office/drawing/2014/main" id="{1AEEA345-1BCC-F042-F410-B130A92C90A7}"/>
                </a:ext>
              </a:extLst>
            </p:cNvPr>
            <p:cNvSpPr/>
            <p:nvPr/>
          </p:nvSpPr>
          <p:spPr>
            <a:xfrm>
              <a:off x="-228682" y="107849"/>
              <a:ext cx="9653929" cy="7178592"/>
            </a:xfrm>
            <a:custGeom>
              <a:avLst/>
              <a:gdLst/>
              <a:ahLst/>
              <a:cxnLst/>
              <a:rect l="l" t="t" r="r" b="b"/>
              <a:pathLst>
                <a:path w="9653929" h="7178591">
                  <a:moveTo>
                    <a:pt x="0" y="0"/>
                  </a:moveTo>
                  <a:lnTo>
                    <a:pt x="9653929" y="0"/>
                  </a:lnTo>
                  <a:lnTo>
                    <a:pt x="9653929" y="7178591"/>
                  </a:lnTo>
                  <a:lnTo>
                    <a:pt x="0" y="7178591"/>
                  </a:lnTo>
                  <a:close/>
                </a:path>
              </a:pathLst>
            </a:custGeom>
            <a:solidFill>
              <a:srgbClr val="000000">
                <a:alpha val="0"/>
              </a:srgbClr>
            </a:solidFill>
          </p:spPr>
          <p:txBody>
            <a:bodyPr/>
            <a:lstStyle/>
            <a:p>
              <a:endParaRPr lang="en-US" sz="1200"/>
            </a:p>
          </p:txBody>
        </p:sp>
        <p:sp>
          <p:nvSpPr>
            <p:cNvPr id="9" name="TextBox 9">
              <a:extLst>
                <a:ext uri="{FF2B5EF4-FFF2-40B4-BE49-F238E27FC236}">
                  <a16:creationId xmlns:a16="http://schemas.microsoft.com/office/drawing/2014/main" id="{58E1642F-BA32-1BB1-8EB1-2941CA640BDB}"/>
                </a:ext>
              </a:extLst>
            </p:cNvPr>
            <p:cNvSpPr txBox="1"/>
            <p:nvPr/>
          </p:nvSpPr>
          <p:spPr>
            <a:xfrm>
              <a:off x="-365076" y="-704824"/>
              <a:ext cx="15623560" cy="7254790"/>
            </a:xfrm>
            <a:prstGeom prst="rect">
              <a:avLst/>
            </a:prstGeom>
          </p:spPr>
          <p:txBody>
            <a:bodyPr lIns="0" tIns="0" rIns="0" bIns="0" rtlCol="0" anchor="t"/>
            <a:lstStyle/>
            <a:p>
              <a:pPr marL="571500" indent="-571500">
                <a:lnSpc>
                  <a:spcPct val="100000"/>
                </a:lnSpc>
                <a:buFont typeface="Arial" panose="020B0604020202020204" pitchFamily="34" charset="0"/>
                <a:buChar char="•"/>
                <a:defRPr/>
              </a:pPr>
              <a:r>
                <a:rPr lang="en-US" sz="3200" dirty="0"/>
                <a:t>Introduction </a:t>
              </a:r>
            </a:p>
            <a:p>
              <a:pPr marL="571500" indent="-571500">
                <a:lnSpc>
                  <a:spcPct val="100000"/>
                </a:lnSpc>
                <a:buFont typeface="Arial" panose="020B0604020202020204" pitchFamily="34" charset="0"/>
                <a:buChar char="•"/>
                <a:defRPr/>
              </a:pPr>
              <a:r>
                <a:rPr lang="en-US" sz="3200" dirty="0"/>
                <a:t>Research domain</a:t>
              </a:r>
            </a:p>
            <a:p>
              <a:pPr marL="571500" indent="-571500">
                <a:lnSpc>
                  <a:spcPct val="100000"/>
                </a:lnSpc>
                <a:buFont typeface="Arial" panose="020B0604020202020204" pitchFamily="34" charset="0"/>
                <a:buChar char="•"/>
                <a:defRPr/>
              </a:pPr>
              <a:r>
                <a:rPr lang="en-US" sz="3200" dirty="0"/>
                <a:t>Application</a:t>
              </a:r>
            </a:p>
            <a:p>
              <a:pPr marL="571500" indent="-571500">
                <a:buFont typeface="Arial" panose="020B0604020202020204" pitchFamily="34" charset="0"/>
                <a:buChar char="•"/>
                <a:defRPr/>
              </a:pPr>
              <a:r>
                <a:rPr lang="en-US" sz="3200" dirty="0"/>
                <a:t>Literature Review result</a:t>
              </a:r>
            </a:p>
            <a:p>
              <a:pPr marL="571500" indent="-571500">
                <a:buFont typeface="Arial" panose="020B0604020202020204" pitchFamily="34" charset="0"/>
                <a:buChar char="•"/>
                <a:defRPr/>
              </a:pPr>
              <a:r>
                <a:rPr lang="en-US" sz="3200" dirty="0"/>
                <a:t>Algorithm Approach</a:t>
              </a:r>
            </a:p>
            <a:p>
              <a:pPr marL="571500" indent="-571500">
                <a:buFont typeface="Arial" panose="020B0604020202020204" pitchFamily="34" charset="0"/>
                <a:buChar char="•"/>
                <a:defRPr/>
              </a:pPr>
              <a:r>
                <a:rPr lang="en-US" sz="3200" dirty="0"/>
                <a:t>Understanding the functions</a:t>
              </a:r>
            </a:p>
            <a:p>
              <a:pPr marL="571500" indent="-571500">
                <a:buFont typeface="Arial" panose="020B0604020202020204" pitchFamily="34" charset="0"/>
                <a:buChar char="•"/>
                <a:defRPr/>
              </a:pPr>
              <a:r>
                <a:rPr lang="en-US" sz="3200" dirty="0"/>
                <a:t>Visualization of Random data</a:t>
              </a:r>
            </a:p>
            <a:p>
              <a:pPr marL="571500" indent="-571500">
                <a:buFont typeface="Arial" panose="020B0604020202020204" pitchFamily="34" charset="0"/>
                <a:buChar char="•"/>
                <a:defRPr/>
              </a:pPr>
              <a:r>
                <a:rPr lang="en-US" sz="3200" dirty="0"/>
                <a:t>Snapshot of code</a:t>
              </a:r>
            </a:p>
            <a:p>
              <a:pPr marL="571500" indent="-571500">
                <a:buFont typeface="Arial" panose="020B0604020202020204" pitchFamily="34" charset="0"/>
                <a:buChar char="•"/>
                <a:defRPr/>
              </a:pPr>
              <a:r>
                <a:rPr lang="en-US" sz="3200" dirty="0"/>
                <a:t>Obtained Results</a:t>
              </a:r>
            </a:p>
            <a:p>
              <a:pPr marL="571500" indent="-571500">
                <a:buFont typeface="Arial" panose="020B0604020202020204" pitchFamily="34" charset="0"/>
                <a:buChar char="•"/>
                <a:defRPr/>
              </a:pPr>
              <a:r>
                <a:rPr lang="en-US" sz="3200" dirty="0"/>
                <a:t>Conclusion and future work</a:t>
              </a:r>
            </a:p>
            <a:p>
              <a:pPr marL="571500" indent="-571500">
                <a:buFont typeface="Arial" panose="020B0604020202020204" pitchFamily="34" charset="0"/>
                <a:buChar char="•"/>
                <a:defRPr/>
              </a:pPr>
              <a:r>
                <a:rPr lang="en-US" sz="3200" dirty="0"/>
                <a:t>References</a:t>
              </a:r>
              <a:endParaRPr lang="en-IN" sz="3200" dirty="0"/>
            </a:p>
            <a:p>
              <a:pPr marL="503793" lvl="1" indent="-251896">
                <a:lnSpc>
                  <a:spcPts val="2800"/>
                </a:lnSpc>
                <a:buFont typeface="Arial"/>
                <a:buChar char="•"/>
              </a:pPr>
              <a:endParaRPr lang="en-US" sz="2333" dirty="0">
                <a:solidFill>
                  <a:srgbClr val="000000"/>
                </a:solidFill>
                <a:latin typeface="Calibri (MS)"/>
                <a:ea typeface="Calibri (MS)"/>
                <a:cs typeface="Calibri (MS)"/>
                <a:sym typeface="Calibri (MS)"/>
              </a:endParaRPr>
            </a:p>
          </p:txBody>
        </p:sp>
      </p:grpSp>
      <p:grpSp>
        <p:nvGrpSpPr>
          <p:cNvPr id="10" name="Group 10">
            <a:extLst>
              <a:ext uri="{FF2B5EF4-FFF2-40B4-BE49-F238E27FC236}">
                <a16:creationId xmlns:a16="http://schemas.microsoft.com/office/drawing/2014/main" id="{0B4C764B-3F90-2125-BC34-02864DB9542A}"/>
              </a:ext>
            </a:extLst>
          </p:cNvPr>
          <p:cNvGrpSpPr/>
          <p:nvPr/>
        </p:nvGrpSpPr>
        <p:grpSpPr>
          <a:xfrm>
            <a:off x="276813" y="30810"/>
            <a:ext cx="6536079" cy="870891"/>
            <a:chOff x="0" y="0"/>
            <a:chExt cx="9295757" cy="1238601"/>
          </a:xfrm>
        </p:grpSpPr>
        <p:sp>
          <p:nvSpPr>
            <p:cNvPr id="11" name="Freeform 11">
              <a:extLst>
                <a:ext uri="{FF2B5EF4-FFF2-40B4-BE49-F238E27FC236}">
                  <a16:creationId xmlns:a16="http://schemas.microsoft.com/office/drawing/2014/main" id="{94F3F474-BF52-7143-6570-C2B8FF9DC7B8}"/>
                </a:ext>
              </a:extLst>
            </p:cNvPr>
            <p:cNvSpPr/>
            <p:nvPr/>
          </p:nvSpPr>
          <p:spPr>
            <a:xfrm>
              <a:off x="0" y="0"/>
              <a:ext cx="9295757" cy="1238601"/>
            </a:xfrm>
            <a:custGeom>
              <a:avLst/>
              <a:gdLst/>
              <a:ahLst/>
              <a:cxnLst/>
              <a:rect l="l" t="t" r="r" b="b"/>
              <a:pathLst>
                <a:path w="9295757" h="1238601">
                  <a:moveTo>
                    <a:pt x="0" y="0"/>
                  </a:moveTo>
                  <a:lnTo>
                    <a:pt x="9295757" y="0"/>
                  </a:lnTo>
                  <a:lnTo>
                    <a:pt x="9295757" y="1238601"/>
                  </a:lnTo>
                  <a:lnTo>
                    <a:pt x="0" y="1238601"/>
                  </a:lnTo>
                  <a:close/>
                </a:path>
              </a:pathLst>
            </a:custGeom>
            <a:solidFill>
              <a:srgbClr val="000000">
                <a:alpha val="0"/>
              </a:srgbClr>
            </a:solidFill>
          </p:spPr>
          <p:txBody>
            <a:bodyPr/>
            <a:lstStyle/>
            <a:p>
              <a:endParaRPr lang="en-US" sz="1200"/>
            </a:p>
          </p:txBody>
        </p:sp>
        <p:sp>
          <p:nvSpPr>
            <p:cNvPr id="12" name="TextBox 12">
              <a:extLst>
                <a:ext uri="{FF2B5EF4-FFF2-40B4-BE49-F238E27FC236}">
                  <a16:creationId xmlns:a16="http://schemas.microsoft.com/office/drawing/2014/main" id="{53CEAA75-05A6-1524-63FA-AC9F400E15B1}"/>
                </a:ext>
              </a:extLst>
            </p:cNvPr>
            <p:cNvSpPr txBox="1"/>
            <p:nvPr/>
          </p:nvSpPr>
          <p:spPr>
            <a:xfrm>
              <a:off x="0" y="-38100"/>
              <a:ext cx="9295757" cy="1276701"/>
            </a:xfrm>
            <a:prstGeom prst="rect">
              <a:avLst/>
            </a:prstGeom>
          </p:spPr>
          <p:txBody>
            <a:bodyPr lIns="0" tIns="0" rIns="0" bIns="0" rtlCol="0" anchor="ctr"/>
            <a:lstStyle/>
            <a:p>
              <a:pPr>
                <a:lnSpc>
                  <a:spcPts val="3023"/>
                </a:lnSpc>
              </a:pPr>
              <a:r>
                <a:rPr lang="en-US" sz="2799" b="1" dirty="0">
                  <a:solidFill>
                    <a:srgbClr val="FFFFFF"/>
                  </a:solidFill>
                  <a:latin typeface="Calibri (MS) Bold"/>
                  <a:ea typeface="Calibri (MS) Bold"/>
                  <a:cs typeface="Calibri (MS) Bold"/>
                  <a:sym typeface="Calibri (MS) Bold"/>
                </a:rPr>
                <a:t>Outlines</a:t>
              </a:r>
            </a:p>
          </p:txBody>
        </p:sp>
      </p:grpSp>
      <p:grpSp>
        <p:nvGrpSpPr>
          <p:cNvPr id="13" name="Group 13">
            <a:extLst>
              <a:ext uri="{FF2B5EF4-FFF2-40B4-BE49-F238E27FC236}">
                <a16:creationId xmlns:a16="http://schemas.microsoft.com/office/drawing/2014/main" id="{9396CFCF-54B1-20CF-C9A3-6004D32C6938}"/>
              </a:ext>
            </a:extLst>
          </p:cNvPr>
          <p:cNvGrpSpPr/>
          <p:nvPr/>
        </p:nvGrpSpPr>
        <p:grpSpPr>
          <a:xfrm>
            <a:off x="10007853" y="6356351"/>
            <a:ext cx="2057400" cy="414759"/>
            <a:chOff x="0" y="0"/>
            <a:chExt cx="2926080" cy="589880"/>
          </a:xfrm>
        </p:grpSpPr>
        <p:sp>
          <p:nvSpPr>
            <p:cNvPr id="14" name="Freeform 14">
              <a:extLst>
                <a:ext uri="{FF2B5EF4-FFF2-40B4-BE49-F238E27FC236}">
                  <a16:creationId xmlns:a16="http://schemas.microsoft.com/office/drawing/2014/main" id="{5FABD8CC-3051-4915-6220-B643021A5496}"/>
                </a:ext>
              </a:extLst>
            </p:cNvPr>
            <p:cNvSpPr/>
            <p:nvPr/>
          </p:nvSpPr>
          <p:spPr>
            <a:xfrm>
              <a:off x="0" y="0"/>
              <a:ext cx="2926080" cy="589880"/>
            </a:xfrm>
            <a:custGeom>
              <a:avLst/>
              <a:gdLst/>
              <a:ahLst/>
              <a:cxnLst/>
              <a:rect l="l" t="t" r="r" b="b"/>
              <a:pathLst>
                <a:path w="2926080" h="589880">
                  <a:moveTo>
                    <a:pt x="0" y="0"/>
                  </a:moveTo>
                  <a:lnTo>
                    <a:pt x="2926080" y="0"/>
                  </a:lnTo>
                  <a:lnTo>
                    <a:pt x="2926080" y="589880"/>
                  </a:lnTo>
                  <a:lnTo>
                    <a:pt x="0" y="589880"/>
                  </a:lnTo>
                  <a:close/>
                </a:path>
              </a:pathLst>
            </a:custGeom>
            <a:solidFill>
              <a:srgbClr val="000000">
                <a:alpha val="0"/>
              </a:srgbClr>
            </a:solidFill>
          </p:spPr>
          <p:txBody>
            <a:bodyPr/>
            <a:lstStyle/>
            <a:p>
              <a:endParaRPr lang="en-US" sz="1200"/>
            </a:p>
          </p:txBody>
        </p:sp>
        <p:sp>
          <p:nvSpPr>
            <p:cNvPr id="15" name="TextBox 15">
              <a:extLst>
                <a:ext uri="{FF2B5EF4-FFF2-40B4-BE49-F238E27FC236}">
                  <a16:creationId xmlns:a16="http://schemas.microsoft.com/office/drawing/2014/main" id="{ECF93FC6-DF95-88F5-2DDD-532143EC039B}"/>
                </a:ext>
              </a:extLst>
            </p:cNvPr>
            <p:cNvSpPr txBox="1"/>
            <p:nvPr/>
          </p:nvSpPr>
          <p:spPr>
            <a:xfrm>
              <a:off x="0" y="-38100"/>
              <a:ext cx="2926080" cy="627980"/>
            </a:xfrm>
            <a:prstGeom prst="rect">
              <a:avLst/>
            </a:prstGeom>
          </p:spPr>
          <p:txBody>
            <a:bodyPr lIns="0" tIns="0" rIns="0" bIns="0" rtlCol="0" anchor="ctr"/>
            <a:lstStyle/>
            <a:p>
              <a:pPr algn="r">
                <a:lnSpc>
                  <a:spcPts val="1440"/>
                </a:lnSpc>
              </a:pPr>
              <a:r>
                <a:rPr lang="en-US" sz="1200">
                  <a:solidFill>
                    <a:srgbClr val="000000"/>
                  </a:solidFill>
                  <a:latin typeface="Calibri (MS)"/>
                  <a:ea typeface="Calibri (MS)"/>
                  <a:cs typeface="Calibri (MS)"/>
                  <a:sym typeface="Calibri (MS)"/>
                </a:rPr>
                <a:t>2</a:t>
              </a:r>
            </a:p>
            <a:p>
              <a:pPr algn="r">
                <a:lnSpc>
                  <a:spcPts val="1439"/>
                </a:lnSpc>
              </a:pPr>
              <a:endParaRPr lang="en-US" sz="1200">
                <a:solidFill>
                  <a:srgbClr val="000000"/>
                </a:solidFill>
                <a:latin typeface="Calibri (MS)"/>
                <a:ea typeface="Calibri (MS)"/>
                <a:cs typeface="Calibri (MS)"/>
                <a:sym typeface="Calibri (MS)"/>
              </a:endParaRPr>
            </a:p>
          </p:txBody>
        </p:sp>
      </p:grpSp>
    </p:spTree>
    <p:extLst>
      <p:ext uri="{BB962C8B-B14F-4D97-AF65-F5344CB8AC3E}">
        <p14:creationId xmlns:p14="http://schemas.microsoft.com/office/powerpoint/2010/main" val="3104933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B49C9-B203-15A1-98BD-7E59AB206CD2}"/>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D8A9B5A4-16AF-D050-D7CC-9C0256C0283A}"/>
              </a:ext>
            </a:extLst>
          </p:cNvPr>
          <p:cNvGrpSpPr/>
          <p:nvPr/>
        </p:nvGrpSpPr>
        <p:grpSpPr>
          <a:xfrm>
            <a:off x="0" y="-12700"/>
            <a:ext cx="12192000" cy="914401"/>
            <a:chOff x="0" y="0"/>
            <a:chExt cx="17339733" cy="1300481"/>
          </a:xfrm>
        </p:grpSpPr>
        <p:sp>
          <p:nvSpPr>
            <p:cNvPr id="3" name="Freeform 3">
              <a:extLst>
                <a:ext uri="{FF2B5EF4-FFF2-40B4-BE49-F238E27FC236}">
                  <a16:creationId xmlns:a16="http://schemas.microsoft.com/office/drawing/2014/main" id="{B4754B0E-6B95-D4A0-8C01-27CA572C30BF}"/>
                </a:ext>
              </a:extLst>
            </p:cNvPr>
            <p:cNvSpPr/>
            <p:nvPr/>
          </p:nvSpPr>
          <p:spPr>
            <a:xfrm>
              <a:off x="0" y="0"/>
              <a:ext cx="17339734" cy="1300480"/>
            </a:xfrm>
            <a:custGeom>
              <a:avLst/>
              <a:gdLst/>
              <a:ahLst/>
              <a:cxnLst/>
              <a:rect l="l" t="t" r="r" b="b"/>
              <a:pathLst>
                <a:path w="17339734" h="1300480">
                  <a:moveTo>
                    <a:pt x="0" y="0"/>
                  </a:moveTo>
                  <a:lnTo>
                    <a:pt x="17339734" y="0"/>
                  </a:lnTo>
                  <a:lnTo>
                    <a:pt x="17339734" y="1300480"/>
                  </a:lnTo>
                  <a:lnTo>
                    <a:pt x="0" y="1300480"/>
                  </a:lnTo>
                  <a:close/>
                </a:path>
              </a:pathLst>
            </a:custGeom>
            <a:solidFill>
              <a:srgbClr val="69B3E7"/>
            </a:solidFill>
          </p:spPr>
          <p:txBody>
            <a:bodyPr/>
            <a:lstStyle/>
            <a:p>
              <a:endParaRPr lang="en-US" sz="1200"/>
            </a:p>
          </p:txBody>
        </p:sp>
      </p:grpSp>
      <p:grpSp>
        <p:nvGrpSpPr>
          <p:cNvPr id="4" name="Group 4">
            <a:extLst>
              <a:ext uri="{FF2B5EF4-FFF2-40B4-BE49-F238E27FC236}">
                <a16:creationId xmlns:a16="http://schemas.microsoft.com/office/drawing/2014/main" id="{2A8B22F5-1516-49F5-B824-08DCFBCBEEAB}"/>
              </a:ext>
            </a:extLst>
          </p:cNvPr>
          <p:cNvGrpSpPr/>
          <p:nvPr/>
        </p:nvGrpSpPr>
        <p:grpSpPr>
          <a:xfrm>
            <a:off x="0" y="6675120"/>
            <a:ext cx="12192000" cy="243840"/>
            <a:chOff x="0" y="0"/>
            <a:chExt cx="13004800" cy="260096"/>
          </a:xfrm>
        </p:grpSpPr>
        <p:sp>
          <p:nvSpPr>
            <p:cNvPr id="5" name="Freeform 5">
              <a:extLst>
                <a:ext uri="{FF2B5EF4-FFF2-40B4-BE49-F238E27FC236}">
                  <a16:creationId xmlns:a16="http://schemas.microsoft.com/office/drawing/2014/main" id="{30895CCF-A7B7-236A-4464-E17C4CF54F76}"/>
                </a:ext>
              </a:extLst>
            </p:cNvPr>
            <p:cNvSpPr/>
            <p:nvPr/>
          </p:nvSpPr>
          <p:spPr>
            <a:xfrm>
              <a:off x="0" y="0"/>
              <a:ext cx="13004800" cy="260096"/>
            </a:xfrm>
            <a:custGeom>
              <a:avLst/>
              <a:gdLst/>
              <a:ahLst/>
              <a:cxnLst/>
              <a:rect l="l" t="t" r="r" b="b"/>
              <a:pathLst>
                <a:path w="13004800" h="260096">
                  <a:moveTo>
                    <a:pt x="0" y="0"/>
                  </a:moveTo>
                  <a:lnTo>
                    <a:pt x="13004800" y="0"/>
                  </a:lnTo>
                  <a:lnTo>
                    <a:pt x="13004800" y="260096"/>
                  </a:lnTo>
                  <a:lnTo>
                    <a:pt x="0" y="260096"/>
                  </a:lnTo>
                  <a:close/>
                </a:path>
              </a:pathLst>
            </a:custGeom>
            <a:solidFill>
              <a:srgbClr val="FFC72C"/>
            </a:solidFill>
          </p:spPr>
          <p:txBody>
            <a:bodyPr/>
            <a:lstStyle/>
            <a:p>
              <a:endParaRPr lang="en-US" sz="1200"/>
            </a:p>
          </p:txBody>
        </p:sp>
      </p:grpSp>
      <p:sp>
        <p:nvSpPr>
          <p:cNvPr id="6" name="Freeform 6">
            <a:extLst>
              <a:ext uri="{FF2B5EF4-FFF2-40B4-BE49-F238E27FC236}">
                <a16:creationId xmlns:a16="http://schemas.microsoft.com/office/drawing/2014/main" id="{E9F76051-7F64-F2A2-371A-77DAB739BA5B}"/>
              </a:ext>
            </a:extLst>
          </p:cNvPr>
          <p:cNvSpPr/>
          <p:nvPr/>
        </p:nvSpPr>
        <p:spPr>
          <a:xfrm>
            <a:off x="10932051" y="330893"/>
            <a:ext cx="667996" cy="269231"/>
          </a:xfrm>
          <a:custGeom>
            <a:avLst/>
            <a:gdLst/>
            <a:ahLst/>
            <a:cxnLst/>
            <a:rect l="l" t="t" r="r" b="b"/>
            <a:pathLst>
              <a:path w="1001994" h="403846">
                <a:moveTo>
                  <a:pt x="0" y="0"/>
                </a:moveTo>
                <a:lnTo>
                  <a:pt x="1001994" y="0"/>
                </a:lnTo>
                <a:lnTo>
                  <a:pt x="1001994" y="403847"/>
                </a:lnTo>
                <a:lnTo>
                  <a:pt x="0" y="403847"/>
                </a:lnTo>
                <a:lnTo>
                  <a:pt x="0" y="0"/>
                </a:lnTo>
                <a:close/>
              </a:path>
            </a:pathLst>
          </a:custGeom>
          <a:blipFill>
            <a:blip r:embed="rId3"/>
            <a:stretch>
              <a:fillRect l="-61" r="-61"/>
            </a:stretch>
          </a:blipFill>
        </p:spPr>
        <p:txBody>
          <a:bodyPr/>
          <a:lstStyle/>
          <a:p>
            <a:endParaRPr lang="en-US" sz="1200"/>
          </a:p>
        </p:txBody>
      </p:sp>
      <p:grpSp>
        <p:nvGrpSpPr>
          <p:cNvPr id="7" name="Group 7">
            <a:extLst>
              <a:ext uri="{FF2B5EF4-FFF2-40B4-BE49-F238E27FC236}">
                <a16:creationId xmlns:a16="http://schemas.microsoft.com/office/drawing/2014/main" id="{0423E731-FC38-16C3-22A9-0F8ECAB12537}"/>
              </a:ext>
            </a:extLst>
          </p:cNvPr>
          <p:cNvGrpSpPr/>
          <p:nvPr/>
        </p:nvGrpSpPr>
        <p:grpSpPr>
          <a:xfrm>
            <a:off x="276814" y="66719"/>
            <a:ext cx="10516738" cy="870891"/>
            <a:chOff x="0" y="0"/>
            <a:chExt cx="14957139" cy="1238601"/>
          </a:xfrm>
        </p:grpSpPr>
        <p:sp>
          <p:nvSpPr>
            <p:cNvPr id="8" name="Freeform 8">
              <a:extLst>
                <a:ext uri="{FF2B5EF4-FFF2-40B4-BE49-F238E27FC236}">
                  <a16:creationId xmlns:a16="http://schemas.microsoft.com/office/drawing/2014/main" id="{1A184D01-3C7D-02C3-F092-6A7AF1444AF3}"/>
                </a:ext>
              </a:extLst>
            </p:cNvPr>
            <p:cNvSpPr/>
            <p:nvPr/>
          </p:nvSpPr>
          <p:spPr>
            <a:xfrm>
              <a:off x="0" y="0"/>
              <a:ext cx="14957138" cy="1238601"/>
            </a:xfrm>
            <a:custGeom>
              <a:avLst/>
              <a:gdLst/>
              <a:ahLst/>
              <a:cxnLst/>
              <a:rect l="l" t="t" r="r" b="b"/>
              <a:pathLst>
                <a:path w="14957138" h="1238601">
                  <a:moveTo>
                    <a:pt x="0" y="0"/>
                  </a:moveTo>
                  <a:lnTo>
                    <a:pt x="14957138" y="0"/>
                  </a:lnTo>
                  <a:lnTo>
                    <a:pt x="14957138" y="1238601"/>
                  </a:lnTo>
                  <a:lnTo>
                    <a:pt x="0" y="1238601"/>
                  </a:lnTo>
                  <a:close/>
                </a:path>
              </a:pathLst>
            </a:custGeom>
            <a:solidFill>
              <a:srgbClr val="000000">
                <a:alpha val="0"/>
              </a:srgbClr>
            </a:solidFill>
          </p:spPr>
          <p:txBody>
            <a:bodyPr/>
            <a:lstStyle/>
            <a:p>
              <a:endParaRPr lang="en-US" sz="1200"/>
            </a:p>
          </p:txBody>
        </p:sp>
        <p:sp>
          <p:nvSpPr>
            <p:cNvPr id="9" name="TextBox 9">
              <a:extLst>
                <a:ext uri="{FF2B5EF4-FFF2-40B4-BE49-F238E27FC236}">
                  <a16:creationId xmlns:a16="http://schemas.microsoft.com/office/drawing/2014/main" id="{3CF68A10-8A94-6BBE-CD58-B6E3DE2043AA}"/>
                </a:ext>
              </a:extLst>
            </p:cNvPr>
            <p:cNvSpPr txBox="1"/>
            <p:nvPr/>
          </p:nvSpPr>
          <p:spPr>
            <a:xfrm>
              <a:off x="0" y="-38100"/>
              <a:ext cx="14957139" cy="1276701"/>
            </a:xfrm>
            <a:prstGeom prst="rect">
              <a:avLst/>
            </a:prstGeom>
          </p:spPr>
          <p:txBody>
            <a:bodyPr lIns="0" tIns="0" rIns="0" bIns="0" rtlCol="0" anchor="ctr"/>
            <a:lstStyle/>
            <a:p>
              <a:r>
                <a:rPr lang="en-IN" sz="2800" b="1" dirty="0">
                  <a:solidFill>
                    <a:schemeClr val="bg1"/>
                  </a:solidFill>
                  <a:cs typeface="Times New Roman" panose="02020603050405020304" pitchFamily="18" charset="0"/>
                </a:rPr>
                <a:t>Support Vector Machines (SVM)</a:t>
              </a:r>
            </a:p>
          </p:txBody>
        </p:sp>
      </p:grpSp>
      <p:grpSp>
        <p:nvGrpSpPr>
          <p:cNvPr id="10" name="Group 10">
            <a:extLst>
              <a:ext uri="{FF2B5EF4-FFF2-40B4-BE49-F238E27FC236}">
                <a16:creationId xmlns:a16="http://schemas.microsoft.com/office/drawing/2014/main" id="{1F7442A2-523A-CC1F-911B-F4D55BA938C5}"/>
              </a:ext>
            </a:extLst>
          </p:cNvPr>
          <p:cNvGrpSpPr/>
          <p:nvPr/>
        </p:nvGrpSpPr>
        <p:grpSpPr>
          <a:xfrm>
            <a:off x="10007854" y="6356351"/>
            <a:ext cx="1909765" cy="414759"/>
            <a:chOff x="0" y="0"/>
            <a:chExt cx="2716110" cy="589880"/>
          </a:xfrm>
        </p:grpSpPr>
        <p:sp>
          <p:nvSpPr>
            <p:cNvPr id="11" name="Freeform 11">
              <a:extLst>
                <a:ext uri="{FF2B5EF4-FFF2-40B4-BE49-F238E27FC236}">
                  <a16:creationId xmlns:a16="http://schemas.microsoft.com/office/drawing/2014/main" id="{B9D2C7C4-E3C2-F1D7-4334-5D3AD79C2BD3}"/>
                </a:ext>
              </a:extLst>
            </p:cNvPr>
            <p:cNvSpPr/>
            <p:nvPr/>
          </p:nvSpPr>
          <p:spPr>
            <a:xfrm>
              <a:off x="0" y="0"/>
              <a:ext cx="2716110" cy="589880"/>
            </a:xfrm>
            <a:custGeom>
              <a:avLst/>
              <a:gdLst/>
              <a:ahLst/>
              <a:cxnLst/>
              <a:rect l="l" t="t" r="r" b="b"/>
              <a:pathLst>
                <a:path w="2716110" h="589880">
                  <a:moveTo>
                    <a:pt x="0" y="0"/>
                  </a:moveTo>
                  <a:lnTo>
                    <a:pt x="2716110" y="0"/>
                  </a:lnTo>
                  <a:lnTo>
                    <a:pt x="2716110" y="589880"/>
                  </a:lnTo>
                  <a:lnTo>
                    <a:pt x="0" y="589880"/>
                  </a:lnTo>
                  <a:close/>
                </a:path>
              </a:pathLst>
            </a:custGeom>
            <a:solidFill>
              <a:srgbClr val="000000">
                <a:alpha val="0"/>
              </a:srgbClr>
            </a:solidFill>
          </p:spPr>
          <p:txBody>
            <a:bodyPr/>
            <a:lstStyle/>
            <a:p>
              <a:endParaRPr lang="en-US" sz="1200"/>
            </a:p>
          </p:txBody>
        </p:sp>
        <p:sp>
          <p:nvSpPr>
            <p:cNvPr id="12" name="TextBox 12">
              <a:extLst>
                <a:ext uri="{FF2B5EF4-FFF2-40B4-BE49-F238E27FC236}">
                  <a16:creationId xmlns:a16="http://schemas.microsoft.com/office/drawing/2014/main" id="{43FC5766-0E6B-87C7-6493-B64DDD83504D}"/>
                </a:ext>
              </a:extLst>
            </p:cNvPr>
            <p:cNvSpPr txBox="1"/>
            <p:nvPr/>
          </p:nvSpPr>
          <p:spPr>
            <a:xfrm>
              <a:off x="0" y="-38100"/>
              <a:ext cx="2716110" cy="627980"/>
            </a:xfrm>
            <a:prstGeom prst="rect">
              <a:avLst/>
            </a:prstGeom>
          </p:spPr>
          <p:txBody>
            <a:bodyPr lIns="0" tIns="0" rIns="0" bIns="0" rtlCol="0" anchor="ctr"/>
            <a:lstStyle/>
            <a:p>
              <a:pPr algn="r">
                <a:lnSpc>
                  <a:spcPts val="1440"/>
                </a:lnSpc>
              </a:pPr>
              <a:r>
                <a:rPr lang="en-US" sz="1200">
                  <a:solidFill>
                    <a:srgbClr val="000000"/>
                  </a:solidFill>
                  <a:latin typeface="Calibri (MS)"/>
                  <a:ea typeface="Calibri (MS)"/>
                  <a:cs typeface="Calibri (MS)"/>
                  <a:sym typeface="Calibri (MS)"/>
                </a:rPr>
                <a:t>11</a:t>
              </a:r>
            </a:p>
            <a:p>
              <a:pPr algn="r">
                <a:lnSpc>
                  <a:spcPts val="1439"/>
                </a:lnSpc>
              </a:pPr>
              <a:endParaRPr lang="en-US" sz="1200">
                <a:solidFill>
                  <a:srgbClr val="000000"/>
                </a:solidFill>
                <a:latin typeface="Calibri (MS)"/>
                <a:ea typeface="Calibri (MS)"/>
                <a:cs typeface="Calibri (MS)"/>
                <a:sym typeface="Calibri (MS)"/>
              </a:endParaRPr>
            </a:p>
          </p:txBody>
        </p:sp>
      </p:grpSp>
      <p:grpSp>
        <p:nvGrpSpPr>
          <p:cNvPr id="13" name="Group 13">
            <a:extLst>
              <a:ext uri="{FF2B5EF4-FFF2-40B4-BE49-F238E27FC236}">
                <a16:creationId xmlns:a16="http://schemas.microsoft.com/office/drawing/2014/main" id="{6EFFC6D2-DA30-AA7E-2C96-B126F0D3E542}"/>
              </a:ext>
            </a:extLst>
          </p:cNvPr>
          <p:cNvGrpSpPr/>
          <p:nvPr/>
        </p:nvGrpSpPr>
        <p:grpSpPr>
          <a:xfrm>
            <a:off x="1633815" y="656136"/>
            <a:ext cx="11754795" cy="5609343"/>
            <a:chOff x="-649092" y="-1802499"/>
            <a:chExt cx="17852685" cy="4885413"/>
          </a:xfrm>
        </p:grpSpPr>
        <p:sp>
          <p:nvSpPr>
            <p:cNvPr id="14" name="Freeform 14">
              <a:extLst>
                <a:ext uri="{FF2B5EF4-FFF2-40B4-BE49-F238E27FC236}">
                  <a16:creationId xmlns:a16="http://schemas.microsoft.com/office/drawing/2014/main" id="{2717863E-B7DA-4759-7A64-08EE3063E7DB}"/>
                </a:ext>
              </a:extLst>
            </p:cNvPr>
            <p:cNvSpPr/>
            <p:nvPr/>
          </p:nvSpPr>
          <p:spPr>
            <a:xfrm>
              <a:off x="0" y="0"/>
              <a:ext cx="17203593" cy="3082914"/>
            </a:xfrm>
            <a:custGeom>
              <a:avLst/>
              <a:gdLst/>
              <a:ahLst/>
              <a:cxnLst/>
              <a:rect l="l" t="t" r="r" b="b"/>
              <a:pathLst>
                <a:path w="17203593" h="3082914">
                  <a:moveTo>
                    <a:pt x="0" y="0"/>
                  </a:moveTo>
                  <a:lnTo>
                    <a:pt x="17203593" y="0"/>
                  </a:lnTo>
                  <a:lnTo>
                    <a:pt x="17203593" y="3082914"/>
                  </a:lnTo>
                  <a:lnTo>
                    <a:pt x="0" y="3082914"/>
                  </a:lnTo>
                  <a:close/>
                </a:path>
              </a:pathLst>
            </a:custGeom>
            <a:solidFill>
              <a:srgbClr val="00050D">
                <a:alpha val="0"/>
              </a:srgbClr>
            </a:solidFill>
          </p:spPr>
          <p:txBody>
            <a:bodyPr/>
            <a:lstStyle/>
            <a:p>
              <a:endParaRPr lang="en-US" sz="1200"/>
            </a:p>
          </p:txBody>
        </p:sp>
        <p:sp>
          <p:nvSpPr>
            <p:cNvPr id="15" name="TextBox 15">
              <a:extLst>
                <a:ext uri="{FF2B5EF4-FFF2-40B4-BE49-F238E27FC236}">
                  <a16:creationId xmlns:a16="http://schemas.microsoft.com/office/drawing/2014/main" id="{29B9790C-F6CC-3CB9-3370-91C3706A55D6}"/>
                </a:ext>
              </a:extLst>
            </p:cNvPr>
            <p:cNvSpPr txBox="1"/>
            <p:nvPr/>
          </p:nvSpPr>
          <p:spPr>
            <a:xfrm>
              <a:off x="-649092" y="-1802499"/>
              <a:ext cx="17203593" cy="3159114"/>
            </a:xfrm>
            <a:prstGeom prst="rect">
              <a:avLst/>
            </a:prstGeom>
          </p:spPr>
          <p:txBody>
            <a:bodyPr lIns="0" tIns="0" rIns="0" bIns="0" rtlCol="0" anchor="t"/>
            <a:lstStyle/>
            <a:p>
              <a:endParaRPr lang="en-US" sz="2000" dirty="0">
                <a:cs typeface="Times New Roman" panose="02020603050405020304" pitchFamily="18" charset="0"/>
              </a:endParaRPr>
            </a:p>
            <a:p>
              <a:endParaRPr lang="en-US" sz="2000" dirty="0">
                <a:cs typeface="Times New Roman" panose="02020603050405020304" pitchFamily="18" charset="0"/>
              </a:endParaRPr>
            </a:p>
            <a:p>
              <a:pPr>
                <a:buNone/>
              </a:pPr>
              <a:endParaRPr lang="en-US" sz="2000" dirty="0">
                <a:solidFill>
                  <a:srgbClr val="00050D"/>
                </a:solidFill>
                <a:latin typeface="Calibri (MS)"/>
                <a:ea typeface="Calibri (MS)"/>
                <a:cs typeface="Calibri (MS)"/>
                <a:sym typeface="Calibri (MS)"/>
              </a:endParaRPr>
            </a:p>
          </p:txBody>
        </p:sp>
      </p:grpSp>
      <p:sp>
        <p:nvSpPr>
          <p:cNvPr id="16" name="TextBox 15">
            <a:extLst>
              <a:ext uri="{FF2B5EF4-FFF2-40B4-BE49-F238E27FC236}">
                <a16:creationId xmlns:a16="http://schemas.microsoft.com/office/drawing/2014/main" id="{96A76E16-8737-6CB7-D397-F6BD2A003B00}"/>
              </a:ext>
            </a:extLst>
          </p:cNvPr>
          <p:cNvSpPr txBox="1"/>
          <p:nvPr/>
        </p:nvSpPr>
        <p:spPr>
          <a:xfrm>
            <a:off x="87970" y="1020414"/>
            <a:ext cx="8918532" cy="400110"/>
          </a:xfrm>
          <a:prstGeom prst="rect">
            <a:avLst/>
          </a:prstGeom>
          <a:noFill/>
        </p:spPr>
        <p:txBody>
          <a:bodyPr wrap="none" rtlCol="0">
            <a:spAutoFit/>
          </a:bodyPr>
          <a:lstStyle/>
          <a:p>
            <a:r>
              <a:rPr lang="en-IN" sz="2000" b="1" dirty="0">
                <a:cs typeface="Times New Roman" panose="02020603050405020304" pitchFamily="18" charset="0"/>
              </a:rPr>
              <a:t>Confusion Matrix (Heat Map) and Receiver Operating Characteristics Curve (ROC): </a:t>
            </a:r>
            <a:endParaRPr lang="en-US" sz="2000" dirty="0"/>
          </a:p>
        </p:txBody>
      </p:sp>
      <p:graphicFrame>
        <p:nvGraphicFramePr>
          <p:cNvPr id="20" name="Table 19">
            <a:extLst>
              <a:ext uri="{FF2B5EF4-FFF2-40B4-BE49-F238E27FC236}">
                <a16:creationId xmlns:a16="http://schemas.microsoft.com/office/drawing/2014/main" id="{70F6A6E4-8CAA-ADAB-B2EF-9BA810A320BA}"/>
              </a:ext>
            </a:extLst>
          </p:cNvPr>
          <p:cNvGraphicFramePr>
            <a:graphicFrameLocks noGrp="1"/>
          </p:cNvGraphicFramePr>
          <p:nvPr>
            <p:extLst>
              <p:ext uri="{D42A27DB-BD31-4B8C-83A1-F6EECF244321}">
                <p14:modId xmlns:p14="http://schemas.microsoft.com/office/powerpoint/2010/main" val="3906653019"/>
              </p:ext>
            </p:extLst>
          </p:nvPr>
        </p:nvGraphicFramePr>
        <p:xfrm>
          <a:off x="1888451" y="5700657"/>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761947642"/>
                    </a:ext>
                  </a:extLst>
                </a:gridCol>
                <a:gridCol w="4064000">
                  <a:extLst>
                    <a:ext uri="{9D8B030D-6E8A-4147-A177-3AD203B41FA5}">
                      <a16:colId xmlns:a16="http://schemas.microsoft.com/office/drawing/2014/main" val="1049238287"/>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AUC Score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F-beta Score</a:t>
                      </a:r>
                    </a:p>
                  </a:txBody>
                  <a:tcPr/>
                </a:tc>
                <a:extLst>
                  <a:ext uri="{0D108BD9-81ED-4DB2-BD59-A6C34878D82A}">
                    <a16:rowId xmlns:a16="http://schemas.microsoft.com/office/drawing/2014/main" val="80752835"/>
                  </a:ext>
                </a:extLst>
              </a:tr>
              <a:tr h="370840">
                <a:tc>
                  <a:txBody>
                    <a:bodyPr/>
                    <a:lstStyle/>
                    <a:p>
                      <a:pPr algn="ctr"/>
                      <a:r>
                        <a:rPr lang="en-US" dirty="0"/>
                        <a:t>0.83</a:t>
                      </a:r>
                    </a:p>
                  </a:txBody>
                  <a:tcPr/>
                </a:tc>
                <a:tc>
                  <a:txBody>
                    <a:bodyPr/>
                    <a:lstStyle/>
                    <a:p>
                      <a:pPr algn="ctr"/>
                      <a:r>
                        <a:rPr lang="en-US" dirty="0"/>
                        <a:t>0.87</a:t>
                      </a:r>
                    </a:p>
                  </a:txBody>
                  <a:tcPr/>
                </a:tc>
                <a:extLst>
                  <a:ext uri="{0D108BD9-81ED-4DB2-BD59-A6C34878D82A}">
                    <a16:rowId xmlns:a16="http://schemas.microsoft.com/office/drawing/2014/main" val="1680952901"/>
                  </a:ext>
                </a:extLst>
              </a:tr>
            </a:tbl>
          </a:graphicData>
        </a:graphic>
      </p:graphicFrame>
      <p:pic>
        <p:nvPicPr>
          <p:cNvPr id="18" name="Picture 2" descr="No description has been provided for this image">
            <a:extLst>
              <a:ext uri="{FF2B5EF4-FFF2-40B4-BE49-F238E27FC236}">
                <a16:creationId xmlns:a16="http://schemas.microsoft.com/office/drawing/2014/main" id="{8E3AEDD0-10D6-263B-1DEB-BD34C69CB7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035" y="1764878"/>
            <a:ext cx="4745851" cy="352823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No description has been provided for this image">
            <a:extLst>
              <a:ext uri="{FF2B5EF4-FFF2-40B4-BE49-F238E27FC236}">
                <a16:creationId xmlns:a16="http://schemas.microsoft.com/office/drawing/2014/main" id="{1DDF96B8-F49B-E913-AD01-9A38607662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2451" y="1859674"/>
            <a:ext cx="4979600" cy="3338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348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F7A23-42CE-3940-DE77-9D568D332FF6}"/>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B1F112D1-0823-BFBA-C4E0-E10CA80C10CC}"/>
              </a:ext>
            </a:extLst>
          </p:cNvPr>
          <p:cNvGrpSpPr/>
          <p:nvPr/>
        </p:nvGrpSpPr>
        <p:grpSpPr>
          <a:xfrm>
            <a:off x="0" y="-12700"/>
            <a:ext cx="12192000" cy="914401"/>
            <a:chOff x="0" y="0"/>
            <a:chExt cx="17339733" cy="1300481"/>
          </a:xfrm>
        </p:grpSpPr>
        <p:sp>
          <p:nvSpPr>
            <p:cNvPr id="3" name="Freeform 3">
              <a:extLst>
                <a:ext uri="{FF2B5EF4-FFF2-40B4-BE49-F238E27FC236}">
                  <a16:creationId xmlns:a16="http://schemas.microsoft.com/office/drawing/2014/main" id="{46DC7A91-B0C3-3F5C-CC05-6B9B39E998EE}"/>
                </a:ext>
              </a:extLst>
            </p:cNvPr>
            <p:cNvSpPr/>
            <p:nvPr/>
          </p:nvSpPr>
          <p:spPr>
            <a:xfrm>
              <a:off x="0" y="0"/>
              <a:ext cx="17339734" cy="1300480"/>
            </a:xfrm>
            <a:custGeom>
              <a:avLst/>
              <a:gdLst/>
              <a:ahLst/>
              <a:cxnLst/>
              <a:rect l="l" t="t" r="r" b="b"/>
              <a:pathLst>
                <a:path w="17339734" h="1300480">
                  <a:moveTo>
                    <a:pt x="0" y="0"/>
                  </a:moveTo>
                  <a:lnTo>
                    <a:pt x="17339734" y="0"/>
                  </a:lnTo>
                  <a:lnTo>
                    <a:pt x="17339734" y="1300480"/>
                  </a:lnTo>
                  <a:lnTo>
                    <a:pt x="0" y="1300480"/>
                  </a:lnTo>
                  <a:close/>
                </a:path>
              </a:pathLst>
            </a:custGeom>
            <a:solidFill>
              <a:srgbClr val="69B3E7"/>
            </a:solidFill>
          </p:spPr>
          <p:txBody>
            <a:bodyPr/>
            <a:lstStyle/>
            <a:p>
              <a:endParaRPr lang="en-US" sz="1200"/>
            </a:p>
          </p:txBody>
        </p:sp>
      </p:grpSp>
      <p:grpSp>
        <p:nvGrpSpPr>
          <p:cNvPr id="4" name="Group 4">
            <a:extLst>
              <a:ext uri="{FF2B5EF4-FFF2-40B4-BE49-F238E27FC236}">
                <a16:creationId xmlns:a16="http://schemas.microsoft.com/office/drawing/2014/main" id="{A45337C1-4C37-CF4C-92AB-61947B0D69DD}"/>
              </a:ext>
            </a:extLst>
          </p:cNvPr>
          <p:cNvGrpSpPr/>
          <p:nvPr/>
        </p:nvGrpSpPr>
        <p:grpSpPr>
          <a:xfrm>
            <a:off x="0" y="6675120"/>
            <a:ext cx="12192000" cy="243840"/>
            <a:chOff x="0" y="0"/>
            <a:chExt cx="13004800" cy="260096"/>
          </a:xfrm>
        </p:grpSpPr>
        <p:sp>
          <p:nvSpPr>
            <p:cNvPr id="5" name="Freeform 5">
              <a:extLst>
                <a:ext uri="{FF2B5EF4-FFF2-40B4-BE49-F238E27FC236}">
                  <a16:creationId xmlns:a16="http://schemas.microsoft.com/office/drawing/2014/main" id="{6B0CF220-085D-F2ED-A222-6CAA4D58A33B}"/>
                </a:ext>
              </a:extLst>
            </p:cNvPr>
            <p:cNvSpPr/>
            <p:nvPr/>
          </p:nvSpPr>
          <p:spPr>
            <a:xfrm>
              <a:off x="0" y="0"/>
              <a:ext cx="13004800" cy="260096"/>
            </a:xfrm>
            <a:custGeom>
              <a:avLst/>
              <a:gdLst/>
              <a:ahLst/>
              <a:cxnLst/>
              <a:rect l="l" t="t" r="r" b="b"/>
              <a:pathLst>
                <a:path w="13004800" h="260096">
                  <a:moveTo>
                    <a:pt x="0" y="0"/>
                  </a:moveTo>
                  <a:lnTo>
                    <a:pt x="13004800" y="0"/>
                  </a:lnTo>
                  <a:lnTo>
                    <a:pt x="13004800" y="260096"/>
                  </a:lnTo>
                  <a:lnTo>
                    <a:pt x="0" y="260096"/>
                  </a:lnTo>
                  <a:close/>
                </a:path>
              </a:pathLst>
            </a:custGeom>
            <a:solidFill>
              <a:srgbClr val="FFC72C"/>
            </a:solidFill>
          </p:spPr>
          <p:txBody>
            <a:bodyPr/>
            <a:lstStyle/>
            <a:p>
              <a:endParaRPr lang="en-US" sz="1200"/>
            </a:p>
          </p:txBody>
        </p:sp>
      </p:grpSp>
      <p:sp>
        <p:nvSpPr>
          <p:cNvPr id="6" name="Freeform 6">
            <a:extLst>
              <a:ext uri="{FF2B5EF4-FFF2-40B4-BE49-F238E27FC236}">
                <a16:creationId xmlns:a16="http://schemas.microsoft.com/office/drawing/2014/main" id="{2B11C495-CEEA-DB23-2D96-9EAFB0BEFA67}"/>
              </a:ext>
            </a:extLst>
          </p:cNvPr>
          <p:cNvSpPr/>
          <p:nvPr/>
        </p:nvSpPr>
        <p:spPr>
          <a:xfrm>
            <a:off x="10932051" y="330893"/>
            <a:ext cx="667996" cy="269231"/>
          </a:xfrm>
          <a:custGeom>
            <a:avLst/>
            <a:gdLst/>
            <a:ahLst/>
            <a:cxnLst/>
            <a:rect l="l" t="t" r="r" b="b"/>
            <a:pathLst>
              <a:path w="1001994" h="403846">
                <a:moveTo>
                  <a:pt x="0" y="0"/>
                </a:moveTo>
                <a:lnTo>
                  <a:pt x="1001994" y="0"/>
                </a:lnTo>
                <a:lnTo>
                  <a:pt x="1001994" y="403847"/>
                </a:lnTo>
                <a:lnTo>
                  <a:pt x="0" y="403847"/>
                </a:lnTo>
                <a:lnTo>
                  <a:pt x="0" y="0"/>
                </a:lnTo>
                <a:close/>
              </a:path>
            </a:pathLst>
          </a:custGeom>
          <a:blipFill>
            <a:blip r:embed="rId2"/>
            <a:stretch>
              <a:fillRect l="-61" r="-61"/>
            </a:stretch>
          </a:blipFill>
        </p:spPr>
        <p:txBody>
          <a:bodyPr/>
          <a:lstStyle/>
          <a:p>
            <a:endParaRPr lang="en-US" sz="1200"/>
          </a:p>
        </p:txBody>
      </p:sp>
      <p:grpSp>
        <p:nvGrpSpPr>
          <p:cNvPr id="7" name="Group 7">
            <a:extLst>
              <a:ext uri="{FF2B5EF4-FFF2-40B4-BE49-F238E27FC236}">
                <a16:creationId xmlns:a16="http://schemas.microsoft.com/office/drawing/2014/main" id="{03ABF183-3FC5-A0FE-8032-A4227A51B578}"/>
              </a:ext>
            </a:extLst>
          </p:cNvPr>
          <p:cNvGrpSpPr/>
          <p:nvPr/>
        </p:nvGrpSpPr>
        <p:grpSpPr>
          <a:xfrm>
            <a:off x="276814" y="66719"/>
            <a:ext cx="10516738" cy="870891"/>
            <a:chOff x="0" y="0"/>
            <a:chExt cx="14957139" cy="1238601"/>
          </a:xfrm>
        </p:grpSpPr>
        <p:sp>
          <p:nvSpPr>
            <p:cNvPr id="8" name="Freeform 8">
              <a:extLst>
                <a:ext uri="{FF2B5EF4-FFF2-40B4-BE49-F238E27FC236}">
                  <a16:creationId xmlns:a16="http://schemas.microsoft.com/office/drawing/2014/main" id="{170E4DDA-0A8E-EA19-809F-707B92C98C12}"/>
                </a:ext>
              </a:extLst>
            </p:cNvPr>
            <p:cNvSpPr/>
            <p:nvPr/>
          </p:nvSpPr>
          <p:spPr>
            <a:xfrm>
              <a:off x="0" y="0"/>
              <a:ext cx="14957138" cy="1238601"/>
            </a:xfrm>
            <a:custGeom>
              <a:avLst/>
              <a:gdLst/>
              <a:ahLst/>
              <a:cxnLst/>
              <a:rect l="l" t="t" r="r" b="b"/>
              <a:pathLst>
                <a:path w="14957138" h="1238601">
                  <a:moveTo>
                    <a:pt x="0" y="0"/>
                  </a:moveTo>
                  <a:lnTo>
                    <a:pt x="14957138" y="0"/>
                  </a:lnTo>
                  <a:lnTo>
                    <a:pt x="14957138" y="1238601"/>
                  </a:lnTo>
                  <a:lnTo>
                    <a:pt x="0" y="1238601"/>
                  </a:lnTo>
                  <a:close/>
                </a:path>
              </a:pathLst>
            </a:custGeom>
            <a:solidFill>
              <a:srgbClr val="000000">
                <a:alpha val="0"/>
              </a:srgbClr>
            </a:solidFill>
          </p:spPr>
          <p:txBody>
            <a:bodyPr/>
            <a:lstStyle/>
            <a:p>
              <a:endParaRPr lang="en-US" sz="1200"/>
            </a:p>
          </p:txBody>
        </p:sp>
        <p:sp>
          <p:nvSpPr>
            <p:cNvPr id="9" name="TextBox 9">
              <a:extLst>
                <a:ext uri="{FF2B5EF4-FFF2-40B4-BE49-F238E27FC236}">
                  <a16:creationId xmlns:a16="http://schemas.microsoft.com/office/drawing/2014/main" id="{CFF9384C-634A-77BC-CA1C-A0FBA5B3B7ED}"/>
                </a:ext>
              </a:extLst>
            </p:cNvPr>
            <p:cNvSpPr txBox="1"/>
            <p:nvPr/>
          </p:nvSpPr>
          <p:spPr>
            <a:xfrm>
              <a:off x="0" y="-38100"/>
              <a:ext cx="14957139" cy="1276701"/>
            </a:xfrm>
            <a:prstGeom prst="rect">
              <a:avLst/>
            </a:prstGeom>
          </p:spPr>
          <p:txBody>
            <a:bodyPr lIns="0" tIns="0" rIns="0" bIns="0" rtlCol="0" anchor="ctr"/>
            <a:lstStyle/>
            <a:p>
              <a:pPr>
                <a:lnSpc>
                  <a:spcPts val="3023"/>
                </a:lnSpc>
              </a:pPr>
              <a:r>
                <a:rPr lang="en-US" sz="2799" b="1" dirty="0">
                  <a:solidFill>
                    <a:srgbClr val="FFFFFF"/>
                  </a:solidFill>
                  <a:latin typeface="Calibri (MS) Bold"/>
                  <a:ea typeface="Calibri (MS) Bold"/>
                  <a:cs typeface="Calibri (MS) Bold"/>
                  <a:sym typeface="Calibri (MS) Bold"/>
                </a:rPr>
                <a:t>Obtained Results:</a:t>
              </a:r>
            </a:p>
          </p:txBody>
        </p:sp>
      </p:grpSp>
      <p:grpSp>
        <p:nvGrpSpPr>
          <p:cNvPr id="10" name="Group 10">
            <a:extLst>
              <a:ext uri="{FF2B5EF4-FFF2-40B4-BE49-F238E27FC236}">
                <a16:creationId xmlns:a16="http://schemas.microsoft.com/office/drawing/2014/main" id="{D6AC174E-A1B4-F944-2DA2-46479D171A0A}"/>
              </a:ext>
            </a:extLst>
          </p:cNvPr>
          <p:cNvGrpSpPr/>
          <p:nvPr/>
        </p:nvGrpSpPr>
        <p:grpSpPr>
          <a:xfrm>
            <a:off x="10007854" y="6356351"/>
            <a:ext cx="1909765" cy="414759"/>
            <a:chOff x="0" y="0"/>
            <a:chExt cx="2716110" cy="589880"/>
          </a:xfrm>
        </p:grpSpPr>
        <p:sp>
          <p:nvSpPr>
            <p:cNvPr id="11" name="Freeform 11">
              <a:extLst>
                <a:ext uri="{FF2B5EF4-FFF2-40B4-BE49-F238E27FC236}">
                  <a16:creationId xmlns:a16="http://schemas.microsoft.com/office/drawing/2014/main" id="{E159D6B0-4F8C-9A4C-F458-B037CFC85B64}"/>
                </a:ext>
              </a:extLst>
            </p:cNvPr>
            <p:cNvSpPr/>
            <p:nvPr/>
          </p:nvSpPr>
          <p:spPr>
            <a:xfrm>
              <a:off x="0" y="0"/>
              <a:ext cx="2716110" cy="589880"/>
            </a:xfrm>
            <a:custGeom>
              <a:avLst/>
              <a:gdLst/>
              <a:ahLst/>
              <a:cxnLst/>
              <a:rect l="l" t="t" r="r" b="b"/>
              <a:pathLst>
                <a:path w="2716110" h="589880">
                  <a:moveTo>
                    <a:pt x="0" y="0"/>
                  </a:moveTo>
                  <a:lnTo>
                    <a:pt x="2716110" y="0"/>
                  </a:lnTo>
                  <a:lnTo>
                    <a:pt x="2716110" y="589880"/>
                  </a:lnTo>
                  <a:lnTo>
                    <a:pt x="0" y="589880"/>
                  </a:lnTo>
                  <a:close/>
                </a:path>
              </a:pathLst>
            </a:custGeom>
            <a:solidFill>
              <a:srgbClr val="000000">
                <a:alpha val="0"/>
              </a:srgbClr>
            </a:solidFill>
          </p:spPr>
          <p:txBody>
            <a:bodyPr/>
            <a:lstStyle/>
            <a:p>
              <a:endParaRPr lang="en-US" sz="1200"/>
            </a:p>
          </p:txBody>
        </p:sp>
        <p:sp>
          <p:nvSpPr>
            <p:cNvPr id="12" name="TextBox 12">
              <a:extLst>
                <a:ext uri="{FF2B5EF4-FFF2-40B4-BE49-F238E27FC236}">
                  <a16:creationId xmlns:a16="http://schemas.microsoft.com/office/drawing/2014/main" id="{1300E16B-987D-4D62-C082-1853D53CECFF}"/>
                </a:ext>
              </a:extLst>
            </p:cNvPr>
            <p:cNvSpPr txBox="1"/>
            <p:nvPr/>
          </p:nvSpPr>
          <p:spPr>
            <a:xfrm>
              <a:off x="0" y="-38100"/>
              <a:ext cx="2716110" cy="627980"/>
            </a:xfrm>
            <a:prstGeom prst="rect">
              <a:avLst/>
            </a:prstGeom>
          </p:spPr>
          <p:txBody>
            <a:bodyPr lIns="0" tIns="0" rIns="0" bIns="0" rtlCol="0" anchor="ctr"/>
            <a:lstStyle/>
            <a:p>
              <a:pPr algn="r">
                <a:lnSpc>
                  <a:spcPts val="1440"/>
                </a:lnSpc>
              </a:pPr>
              <a:r>
                <a:rPr lang="en-US" sz="1200">
                  <a:solidFill>
                    <a:srgbClr val="000000"/>
                  </a:solidFill>
                  <a:latin typeface="Calibri (MS)"/>
                  <a:ea typeface="Calibri (MS)"/>
                  <a:cs typeface="Calibri (MS)"/>
                  <a:sym typeface="Calibri (MS)"/>
                </a:rPr>
                <a:t>11</a:t>
              </a:r>
            </a:p>
            <a:p>
              <a:pPr algn="r">
                <a:lnSpc>
                  <a:spcPts val="1439"/>
                </a:lnSpc>
              </a:pPr>
              <a:endParaRPr lang="en-US" sz="1200">
                <a:solidFill>
                  <a:srgbClr val="000000"/>
                </a:solidFill>
                <a:latin typeface="Calibri (MS)"/>
                <a:ea typeface="Calibri (MS)"/>
                <a:cs typeface="Calibri (MS)"/>
                <a:sym typeface="Calibri (MS)"/>
              </a:endParaRPr>
            </a:p>
          </p:txBody>
        </p:sp>
      </p:grpSp>
      <p:grpSp>
        <p:nvGrpSpPr>
          <p:cNvPr id="13" name="Group 13">
            <a:extLst>
              <a:ext uri="{FF2B5EF4-FFF2-40B4-BE49-F238E27FC236}">
                <a16:creationId xmlns:a16="http://schemas.microsoft.com/office/drawing/2014/main" id="{D4D1671D-756C-F7B6-3412-7A64278BE834}"/>
              </a:ext>
            </a:extLst>
          </p:cNvPr>
          <p:cNvGrpSpPr/>
          <p:nvPr/>
        </p:nvGrpSpPr>
        <p:grpSpPr>
          <a:xfrm>
            <a:off x="590207" y="1535565"/>
            <a:ext cx="11327413" cy="2671392"/>
            <a:chOff x="-2" y="-974283"/>
            <a:chExt cx="17203595" cy="4057197"/>
          </a:xfrm>
        </p:grpSpPr>
        <p:sp>
          <p:nvSpPr>
            <p:cNvPr id="14" name="Freeform 14">
              <a:extLst>
                <a:ext uri="{FF2B5EF4-FFF2-40B4-BE49-F238E27FC236}">
                  <a16:creationId xmlns:a16="http://schemas.microsoft.com/office/drawing/2014/main" id="{71E8146E-7506-B920-8EBF-9FC437B3E3F2}"/>
                </a:ext>
              </a:extLst>
            </p:cNvPr>
            <p:cNvSpPr/>
            <p:nvPr/>
          </p:nvSpPr>
          <p:spPr>
            <a:xfrm>
              <a:off x="0" y="0"/>
              <a:ext cx="17203593" cy="3082914"/>
            </a:xfrm>
            <a:custGeom>
              <a:avLst/>
              <a:gdLst/>
              <a:ahLst/>
              <a:cxnLst/>
              <a:rect l="l" t="t" r="r" b="b"/>
              <a:pathLst>
                <a:path w="17203593" h="3082914">
                  <a:moveTo>
                    <a:pt x="0" y="0"/>
                  </a:moveTo>
                  <a:lnTo>
                    <a:pt x="17203593" y="0"/>
                  </a:lnTo>
                  <a:lnTo>
                    <a:pt x="17203593" y="3082914"/>
                  </a:lnTo>
                  <a:lnTo>
                    <a:pt x="0" y="3082914"/>
                  </a:lnTo>
                  <a:close/>
                </a:path>
              </a:pathLst>
            </a:custGeom>
            <a:solidFill>
              <a:srgbClr val="00050D">
                <a:alpha val="0"/>
              </a:srgbClr>
            </a:solidFill>
          </p:spPr>
          <p:txBody>
            <a:bodyPr/>
            <a:lstStyle/>
            <a:p>
              <a:endParaRPr lang="en-US" sz="1200"/>
            </a:p>
          </p:txBody>
        </p:sp>
        <p:sp>
          <p:nvSpPr>
            <p:cNvPr id="15" name="TextBox 15">
              <a:extLst>
                <a:ext uri="{FF2B5EF4-FFF2-40B4-BE49-F238E27FC236}">
                  <a16:creationId xmlns:a16="http://schemas.microsoft.com/office/drawing/2014/main" id="{60E920D5-BD4A-37EB-DAE4-73EC28D8FCF6}"/>
                </a:ext>
              </a:extLst>
            </p:cNvPr>
            <p:cNvSpPr txBox="1"/>
            <p:nvPr/>
          </p:nvSpPr>
          <p:spPr>
            <a:xfrm>
              <a:off x="-2" y="-974283"/>
              <a:ext cx="17203594" cy="3159114"/>
            </a:xfrm>
            <a:prstGeom prst="rect">
              <a:avLst/>
            </a:prstGeom>
          </p:spPr>
          <p:txBody>
            <a:bodyPr lIns="0" tIns="0" rIns="0" bIns="0" rtlCol="0" anchor="t"/>
            <a:lstStyle/>
            <a:p>
              <a:r>
                <a:rPr lang="en-IN" sz="2000" dirty="0">
                  <a:latin typeface="Times New Roman" panose="02020603050405020304" pitchFamily="18" charset="0"/>
                  <a:cs typeface="Times New Roman" panose="02020603050405020304" pitchFamily="18" charset="0"/>
                </a:rPr>
                <a:t>At this stage, Our preliminary results are shown below</a:t>
              </a:r>
              <a:r>
                <a:rPr lang="en-IN" sz="1400" dirty="0"/>
                <a:t>.</a:t>
              </a:r>
            </a:p>
            <a:p>
              <a:pPr marL="342900" indent="-342900">
                <a:buFont typeface="Arial" panose="020B0604020202020204" pitchFamily="34" charset="0"/>
                <a:buChar char="•"/>
              </a:pPr>
              <a:endParaRPr lang="en-US" sz="2000" dirty="0">
                <a:solidFill>
                  <a:srgbClr val="00050D"/>
                </a:solidFill>
                <a:latin typeface="Calibri (MS)"/>
                <a:ea typeface="Calibri (MS)"/>
                <a:cs typeface="Calibri (MS)"/>
                <a:sym typeface="Calibri (MS)"/>
              </a:endParaRPr>
            </a:p>
          </p:txBody>
        </p:sp>
      </p:grpSp>
      <p:graphicFrame>
        <p:nvGraphicFramePr>
          <p:cNvPr id="18" name="Table 17">
            <a:extLst>
              <a:ext uri="{FF2B5EF4-FFF2-40B4-BE49-F238E27FC236}">
                <a16:creationId xmlns:a16="http://schemas.microsoft.com/office/drawing/2014/main" id="{65E03E4C-5E63-043B-28F3-8CD67629A884}"/>
              </a:ext>
            </a:extLst>
          </p:cNvPr>
          <p:cNvGraphicFramePr>
            <a:graphicFrameLocks noGrp="1"/>
          </p:cNvGraphicFramePr>
          <p:nvPr>
            <p:extLst>
              <p:ext uri="{D42A27DB-BD31-4B8C-83A1-F6EECF244321}">
                <p14:modId xmlns:p14="http://schemas.microsoft.com/office/powerpoint/2010/main" val="178803390"/>
              </p:ext>
            </p:extLst>
          </p:nvPr>
        </p:nvGraphicFramePr>
        <p:xfrm>
          <a:off x="590207" y="2145663"/>
          <a:ext cx="10341845" cy="3509700"/>
        </p:xfrm>
        <a:graphic>
          <a:graphicData uri="http://schemas.openxmlformats.org/drawingml/2006/table">
            <a:tbl>
              <a:tblPr firstRow="1" bandRow="1">
                <a:tableStyleId>{5C22544A-7EE6-4342-B048-85BDC9FD1C3A}</a:tableStyleId>
              </a:tblPr>
              <a:tblGrid>
                <a:gridCol w="2068369">
                  <a:extLst>
                    <a:ext uri="{9D8B030D-6E8A-4147-A177-3AD203B41FA5}">
                      <a16:colId xmlns:a16="http://schemas.microsoft.com/office/drawing/2014/main" val="3444008029"/>
                    </a:ext>
                  </a:extLst>
                </a:gridCol>
                <a:gridCol w="2068369">
                  <a:extLst>
                    <a:ext uri="{9D8B030D-6E8A-4147-A177-3AD203B41FA5}">
                      <a16:colId xmlns:a16="http://schemas.microsoft.com/office/drawing/2014/main" val="3264741038"/>
                    </a:ext>
                  </a:extLst>
                </a:gridCol>
                <a:gridCol w="2068369">
                  <a:extLst>
                    <a:ext uri="{9D8B030D-6E8A-4147-A177-3AD203B41FA5}">
                      <a16:colId xmlns:a16="http://schemas.microsoft.com/office/drawing/2014/main" val="3367724011"/>
                    </a:ext>
                  </a:extLst>
                </a:gridCol>
                <a:gridCol w="2068369">
                  <a:extLst>
                    <a:ext uri="{9D8B030D-6E8A-4147-A177-3AD203B41FA5}">
                      <a16:colId xmlns:a16="http://schemas.microsoft.com/office/drawing/2014/main" val="1873872236"/>
                    </a:ext>
                  </a:extLst>
                </a:gridCol>
                <a:gridCol w="2068369">
                  <a:extLst>
                    <a:ext uri="{9D8B030D-6E8A-4147-A177-3AD203B41FA5}">
                      <a16:colId xmlns:a16="http://schemas.microsoft.com/office/drawing/2014/main" val="422500294"/>
                    </a:ext>
                  </a:extLst>
                </a:gridCol>
              </a:tblGrid>
              <a:tr h="8774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Classifier</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Accuracy</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Precision</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Recall</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F1-Score</a:t>
                      </a:r>
                    </a:p>
                    <a:p>
                      <a:pPr algn="ctr"/>
                      <a:endParaRPr lang="en-US" dirty="0"/>
                    </a:p>
                  </a:txBody>
                  <a:tcPr/>
                </a:tc>
                <a:extLst>
                  <a:ext uri="{0D108BD9-81ED-4DB2-BD59-A6C34878D82A}">
                    <a16:rowId xmlns:a16="http://schemas.microsoft.com/office/drawing/2014/main" val="4153109932"/>
                  </a:ext>
                </a:extLst>
              </a:tr>
              <a:tr h="877425">
                <a:tc>
                  <a:txBody>
                    <a:bodyPr/>
                    <a:lstStyle/>
                    <a:p>
                      <a:pPr algn="ctr"/>
                      <a:r>
                        <a:rPr lang="en-US" dirty="0"/>
                        <a:t>CNN</a:t>
                      </a:r>
                    </a:p>
                  </a:txBody>
                  <a:tcPr/>
                </a:tc>
                <a:tc>
                  <a:txBody>
                    <a:bodyPr/>
                    <a:lstStyle/>
                    <a:p>
                      <a:pPr algn="ctr"/>
                      <a:r>
                        <a:rPr lang="en-US" dirty="0"/>
                        <a:t>86%</a:t>
                      </a:r>
                    </a:p>
                  </a:txBody>
                  <a:tcPr/>
                </a:tc>
                <a:tc>
                  <a:txBody>
                    <a:bodyPr/>
                    <a:lstStyle/>
                    <a:p>
                      <a:pPr algn="ctr"/>
                      <a:r>
                        <a:rPr lang="en-US" dirty="0"/>
                        <a:t>0.95</a:t>
                      </a:r>
                    </a:p>
                  </a:txBody>
                  <a:tcPr/>
                </a:tc>
                <a:tc>
                  <a:txBody>
                    <a:bodyPr/>
                    <a:lstStyle/>
                    <a:p>
                      <a:pPr algn="ctr"/>
                      <a:r>
                        <a:rPr lang="en-US" dirty="0"/>
                        <a:t>0.75</a:t>
                      </a:r>
                    </a:p>
                  </a:txBody>
                  <a:tcPr/>
                </a:tc>
                <a:tc>
                  <a:txBody>
                    <a:bodyPr/>
                    <a:lstStyle/>
                    <a:p>
                      <a:pPr algn="ctr"/>
                      <a:r>
                        <a:rPr lang="en-US" dirty="0"/>
                        <a:t>0.84</a:t>
                      </a:r>
                    </a:p>
                  </a:txBody>
                  <a:tcPr/>
                </a:tc>
                <a:extLst>
                  <a:ext uri="{0D108BD9-81ED-4DB2-BD59-A6C34878D82A}">
                    <a16:rowId xmlns:a16="http://schemas.microsoft.com/office/drawing/2014/main" val="1025220201"/>
                  </a:ext>
                </a:extLst>
              </a:tr>
              <a:tr h="877425">
                <a:tc>
                  <a:txBody>
                    <a:bodyPr/>
                    <a:lstStyle/>
                    <a:p>
                      <a:pPr algn="ctr"/>
                      <a:r>
                        <a:rPr lang="en-US" dirty="0"/>
                        <a:t>Random Forest</a:t>
                      </a:r>
                    </a:p>
                  </a:txBody>
                  <a:tcPr/>
                </a:tc>
                <a:tc>
                  <a:txBody>
                    <a:bodyPr/>
                    <a:lstStyle/>
                    <a:p>
                      <a:pPr algn="ctr"/>
                      <a:r>
                        <a:rPr lang="en-US" dirty="0"/>
                        <a:t>86%</a:t>
                      </a:r>
                    </a:p>
                  </a:txBody>
                  <a:tcPr/>
                </a:tc>
                <a:tc>
                  <a:txBody>
                    <a:bodyPr/>
                    <a:lstStyle/>
                    <a:p>
                      <a:pPr algn="ctr"/>
                      <a:r>
                        <a:rPr lang="en-US" dirty="0"/>
                        <a:t>0.80</a:t>
                      </a:r>
                    </a:p>
                  </a:txBody>
                  <a:tcPr/>
                </a:tc>
                <a:tc>
                  <a:txBody>
                    <a:bodyPr/>
                    <a:lstStyle/>
                    <a:p>
                      <a:pPr algn="ctr"/>
                      <a:r>
                        <a:rPr lang="en-US" dirty="0"/>
                        <a:t>0.75</a:t>
                      </a:r>
                    </a:p>
                  </a:txBody>
                  <a:tcPr/>
                </a:tc>
                <a:tc>
                  <a:txBody>
                    <a:bodyPr/>
                    <a:lstStyle/>
                    <a:p>
                      <a:pPr algn="ctr"/>
                      <a:r>
                        <a:rPr lang="en-US" dirty="0"/>
                        <a:t>0.77</a:t>
                      </a:r>
                    </a:p>
                  </a:txBody>
                  <a:tcPr/>
                </a:tc>
                <a:extLst>
                  <a:ext uri="{0D108BD9-81ED-4DB2-BD59-A6C34878D82A}">
                    <a16:rowId xmlns:a16="http://schemas.microsoft.com/office/drawing/2014/main" val="675781887"/>
                  </a:ext>
                </a:extLst>
              </a:tr>
              <a:tr h="877425">
                <a:tc>
                  <a:txBody>
                    <a:bodyPr/>
                    <a:lstStyle/>
                    <a:p>
                      <a:pPr algn="ctr"/>
                      <a:r>
                        <a:rPr lang="en-US" dirty="0"/>
                        <a:t>SVM</a:t>
                      </a:r>
                    </a:p>
                  </a:txBody>
                  <a:tcPr/>
                </a:tc>
                <a:tc>
                  <a:txBody>
                    <a:bodyPr/>
                    <a:lstStyle/>
                    <a:p>
                      <a:pPr algn="ctr"/>
                      <a:r>
                        <a:rPr lang="en-US" dirty="0"/>
                        <a:t>81%</a:t>
                      </a:r>
                    </a:p>
                  </a:txBody>
                  <a:tcPr/>
                </a:tc>
                <a:tc>
                  <a:txBody>
                    <a:bodyPr/>
                    <a:lstStyle/>
                    <a:p>
                      <a:pPr algn="ctr"/>
                      <a:r>
                        <a:rPr lang="en-US" dirty="0"/>
                        <a:t>0.77</a:t>
                      </a:r>
                    </a:p>
                  </a:txBody>
                  <a:tcPr/>
                </a:tc>
                <a:tc>
                  <a:txBody>
                    <a:bodyPr/>
                    <a:lstStyle/>
                    <a:p>
                      <a:pPr algn="ctr"/>
                      <a:r>
                        <a:rPr lang="en-US" dirty="0"/>
                        <a:t>0.62</a:t>
                      </a:r>
                    </a:p>
                  </a:txBody>
                  <a:tcPr/>
                </a:tc>
                <a:tc>
                  <a:txBody>
                    <a:bodyPr/>
                    <a:lstStyle/>
                    <a:p>
                      <a:pPr algn="ctr"/>
                      <a:r>
                        <a:rPr lang="en-US" dirty="0"/>
                        <a:t>0.69</a:t>
                      </a:r>
                    </a:p>
                  </a:txBody>
                  <a:tcPr/>
                </a:tc>
                <a:extLst>
                  <a:ext uri="{0D108BD9-81ED-4DB2-BD59-A6C34878D82A}">
                    <a16:rowId xmlns:a16="http://schemas.microsoft.com/office/drawing/2014/main" val="3288588370"/>
                  </a:ext>
                </a:extLst>
              </a:tr>
            </a:tbl>
          </a:graphicData>
        </a:graphic>
      </p:graphicFrame>
    </p:spTree>
    <p:extLst>
      <p:ext uri="{BB962C8B-B14F-4D97-AF65-F5344CB8AC3E}">
        <p14:creationId xmlns:p14="http://schemas.microsoft.com/office/powerpoint/2010/main" val="288434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DBAF68-BA20-C9A4-E749-21F14CDFB114}"/>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EB948136-9FB8-82E9-CD71-D23015082466}"/>
              </a:ext>
            </a:extLst>
          </p:cNvPr>
          <p:cNvGrpSpPr/>
          <p:nvPr/>
        </p:nvGrpSpPr>
        <p:grpSpPr>
          <a:xfrm>
            <a:off x="0" y="-12700"/>
            <a:ext cx="12192000" cy="914401"/>
            <a:chOff x="0" y="0"/>
            <a:chExt cx="17339733" cy="1300481"/>
          </a:xfrm>
        </p:grpSpPr>
        <p:sp>
          <p:nvSpPr>
            <p:cNvPr id="3" name="Freeform 3">
              <a:extLst>
                <a:ext uri="{FF2B5EF4-FFF2-40B4-BE49-F238E27FC236}">
                  <a16:creationId xmlns:a16="http://schemas.microsoft.com/office/drawing/2014/main" id="{5B76DF9D-46F8-78A1-4FA8-1608BFEE57AD}"/>
                </a:ext>
              </a:extLst>
            </p:cNvPr>
            <p:cNvSpPr/>
            <p:nvPr/>
          </p:nvSpPr>
          <p:spPr>
            <a:xfrm>
              <a:off x="0" y="0"/>
              <a:ext cx="17339734" cy="1300480"/>
            </a:xfrm>
            <a:custGeom>
              <a:avLst/>
              <a:gdLst/>
              <a:ahLst/>
              <a:cxnLst/>
              <a:rect l="l" t="t" r="r" b="b"/>
              <a:pathLst>
                <a:path w="17339734" h="1300480">
                  <a:moveTo>
                    <a:pt x="0" y="0"/>
                  </a:moveTo>
                  <a:lnTo>
                    <a:pt x="17339734" y="0"/>
                  </a:lnTo>
                  <a:lnTo>
                    <a:pt x="17339734" y="1300480"/>
                  </a:lnTo>
                  <a:lnTo>
                    <a:pt x="0" y="1300480"/>
                  </a:lnTo>
                  <a:close/>
                </a:path>
              </a:pathLst>
            </a:custGeom>
            <a:solidFill>
              <a:srgbClr val="69B3E7"/>
            </a:solidFill>
          </p:spPr>
          <p:txBody>
            <a:bodyPr/>
            <a:lstStyle/>
            <a:p>
              <a:endParaRPr lang="en-US" sz="1200"/>
            </a:p>
          </p:txBody>
        </p:sp>
      </p:grpSp>
      <p:grpSp>
        <p:nvGrpSpPr>
          <p:cNvPr id="4" name="Group 4">
            <a:extLst>
              <a:ext uri="{FF2B5EF4-FFF2-40B4-BE49-F238E27FC236}">
                <a16:creationId xmlns:a16="http://schemas.microsoft.com/office/drawing/2014/main" id="{A4A5856E-51B4-62BC-F6C7-B884166A545A}"/>
              </a:ext>
            </a:extLst>
          </p:cNvPr>
          <p:cNvGrpSpPr/>
          <p:nvPr/>
        </p:nvGrpSpPr>
        <p:grpSpPr>
          <a:xfrm>
            <a:off x="0" y="6675120"/>
            <a:ext cx="12192000" cy="243840"/>
            <a:chOff x="0" y="0"/>
            <a:chExt cx="13004800" cy="260096"/>
          </a:xfrm>
        </p:grpSpPr>
        <p:sp>
          <p:nvSpPr>
            <p:cNvPr id="5" name="Freeform 5">
              <a:extLst>
                <a:ext uri="{FF2B5EF4-FFF2-40B4-BE49-F238E27FC236}">
                  <a16:creationId xmlns:a16="http://schemas.microsoft.com/office/drawing/2014/main" id="{B88BCB36-89EA-8BA4-ECF9-39C1A4077CFA}"/>
                </a:ext>
              </a:extLst>
            </p:cNvPr>
            <p:cNvSpPr/>
            <p:nvPr/>
          </p:nvSpPr>
          <p:spPr>
            <a:xfrm>
              <a:off x="0" y="0"/>
              <a:ext cx="13004800" cy="260096"/>
            </a:xfrm>
            <a:custGeom>
              <a:avLst/>
              <a:gdLst/>
              <a:ahLst/>
              <a:cxnLst/>
              <a:rect l="l" t="t" r="r" b="b"/>
              <a:pathLst>
                <a:path w="13004800" h="260096">
                  <a:moveTo>
                    <a:pt x="0" y="0"/>
                  </a:moveTo>
                  <a:lnTo>
                    <a:pt x="13004800" y="0"/>
                  </a:lnTo>
                  <a:lnTo>
                    <a:pt x="13004800" y="260096"/>
                  </a:lnTo>
                  <a:lnTo>
                    <a:pt x="0" y="260096"/>
                  </a:lnTo>
                  <a:close/>
                </a:path>
              </a:pathLst>
            </a:custGeom>
            <a:solidFill>
              <a:srgbClr val="FFC72C"/>
            </a:solidFill>
          </p:spPr>
          <p:txBody>
            <a:bodyPr/>
            <a:lstStyle/>
            <a:p>
              <a:endParaRPr lang="en-US" sz="1200"/>
            </a:p>
          </p:txBody>
        </p:sp>
      </p:grpSp>
      <p:sp>
        <p:nvSpPr>
          <p:cNvPr id="6" name="Freeform 6">
            <a:extLst>
              <a:ext uri="{FF2B5EF4-FFF2-40B4-BE49-F238E27FC236}">
                <a16:creationId xmlns:a16="http://schemas.microsoft.com/office/drawing/2014/main" id="{1C88B0D2-0DD4-92C8-5568-FE35628CAC2C}"/>
              </a:ext>
            </a:extLst>
          </p:cNvPr>
          <p:cNvSpPr/>
          <p:nvPr/>
        </p:nvSpPr>
        <p:spPr>
          <a:xfrm>
            <a:off x="10932051" y="330893"/>
            <a:ext cx="667996" cy="269231"/>
          </a:xfrm>
          <a:custGeom>
            <a:avLst/>
            <a:gdLst/>
            <a:ahLst/>
            <a:cxnLst/>
            <a:rect l="l" t="t" r="r" b="b"/>
            <a:pathLst>
              <a:path w="1001994" h="403846">
                <a:moveTo>
                  <a:pt x="0" y="0"/>
                </a:moveTo>
                <a:lnTo>
                  <a:pt x="1001994" y="0"/>
                </a:lnTo>
                <a:lnTo>
                  <a:pt x="1001994" y="403847"/>
                </a:lnTo>
                <a:lnTo>
                  <a:pt x="0" y="403847"/>
                </a:lnTo>
                <a:lnTo>
                  <a:pt x="0" y="0"/>
                </a:lnTo>
                <a:close/>
              </a:path>
            </a:pathLst>
          </a:custGeom>
          <a:blipFill>
            <a:blip r:embed="rId3"/>
            <a:stretch>
              <a:fillRect l="-61" r="-61"/>
            </a:stretch>
          </a:blipFill>
        </p:spPr>
        <p:txBody>
          <a:bodyPr/>
          <a:lstStyle/>
          <a:p>
            <a:endParaRPr lang="en-US" sz="1200"/>
          </a:p>
        </p:txBody>
      </p:sp>
      <p:grpSp>
        <p:nvGrpSpPr>
          <p:cNvPr id="7" name="Group 7">
            <a:extLst>
              <a:ext uri="{FF2B5EF4-FFF2-40B4-BE49-F238E27FC236}">
                <a16:creationId xmlns:a16="http://schemas.microsoft.com/office/drawing/2014/main" id="{15201904-64E6-5CDB-FD1C-A7EC16C2E27B}"/>
              </a:ext>
            </a:extLst>
          </p:cNvPr>
          <p:cNvGrpSpPr/>
          <p:nvPr/>
        </p:nvGrpSpPr>
        <p:grpSpPr>
          <a:xfrm>
            <a:off x="276814" y="66719"/>
            <a:ext cx="10516738" cy="870891"/>
            <a:chOff x="0" y="0"/>
            <a:chExt cx="14957139" cy="1238601"/>
          </a:xfrm>
        </p:grpSpPr>
        <p:sp>
          <p:nvSpPr>
            <p:cNvPr id="8" name="Freeform 8">
              <a:extLst>
                <a:ext uri="{FF2B5EF4-FFF2-40B4-BE49-F238E27FC236}">
                  <a16:creationId xmlns:a16="http://schemas.microsoft.com/office/drawing/2014/main" id="{3C198778-D16A-6F2C-EF56-AE3F0EC0B6F7}"/>
                </a:ext>
              </a:extLst>
            </p:cNvPr>
            <p:cNvSpPr/>
            <p:nvPr/>
          </p:nvSpPr>
          <p:spPr>
            <a:xfrm>
              <a:off x="0" y="0"/>
              <a:ext cx="14957138" cy="1238601"/>
            </a:xfrm>
            <a:custGeom>
              <a:avLst/>
              <a:gdLst/>
              <a:ahLst/>
              <a:cxnLst/>
              <a:rect l="l" t="t" r="r" b="b"/>
              <a:pathLst>
                <a:path w="14957138" h="1238601">
                  <a:moveTo>
                    <a:pt x="0" y="0"/>
                  </a:moveTo>
                  <a:lnTo>
                    <a:pt x="14957138" y="0"/>
                  </a:lnTo>
                  <a:lnTo>
                    <a:pt x="14957138" y="1238601"/>
                  </a:lnTo>
                  <a:lnTo>
                    <a:pt x="0" y="1238601"/>
                  </a:lnTo>
                  <a:close/>
                </a:path>
              </a:pathLst>
            </a:custGeom>
            <a:solidFill>
              <a:srgbClr val="000000">
                <a:alpha val="0"/>
              </a:srgbClr>
            </a:solidFill>
          </p:spPr>
          <p:txBody>
            <a:bodyPr/>
            <a:lstStyle/>
            <a:p>
              <a:endParaRPr lang="en-US" sz="1200"/>
            </a:p>
          </p:txBody>
        </p:sp>
        <p:sp>
          <p:nvSpPr>
            <p:cNvPr id="9" name="TextBox 9">
              <a:extLst>
                <a:ext uri="{FF2B5EF4-FFF2-40B4-BE49-F238E27FC236}">
                  <a16:creationId xmlns:a16="http://schemas.microsoft.com/office/drawing/2014/main" id="{30253A96-D8AB-8FE8-7A7E-E269639993C1}"/>
                </a:ext>
              </a:extLst>
            </p:cNvPr>
            <p:cNvSpPr txBox="1"/>
            <p:nvPr/>
          </p:nvSpPr>
          <p:spPr>
            <a:xfrm>
              <a:off x="0" y="-38100"/>
              <a:ext cx="14957139" cy="1276701"/>
            </a:xfrm>
            <a:prstGeom prst="rect">
              <a:avLst/>
            </a:prstGeom>
          </p:spPr>
          <p:txBody>
            <a:bodyPr lIns="0" tIns="0" rIns="0" bIns="0" rtlCol="0" anchor="ctr"/>
            <a:lstStyle/>
            <a:p>
              <a:r>
                <a:rPr lang="en-IN" sz="2800" b="1" dirty="0">
                  <a:solidFill>
                    <a:schemeClr val="bg1"/>
                  </a:solidFill>
                </a:rPr>
                <a:t>Comparison Plot </a:t>
              </a:r>
            </a:p>
          </p:txBody>
        </p:sp>
      </p:grpSp>
      <p:grpSp>
        <p:nvGrpSpPr>
          <p:cNvPr id="10" name="Group 10">
            <a:extLst>
              <a:ext uri="{FF2B5EF4-FFF2-40B4-BE49-F238E27FC236}">
                <a16:creationId xmlns:a16="http://schemas.microsoft.com/office/drawing/2014/main" id="{52396638-2ABA-EA50-51E8-876505390F9B}"/>
              </a:ext>
            </a:extLst>
          </p:cNvPr>
          <p:cNvGrpSpPr/>
          <p:nvPr/>
        </p:nvGrpSpPr>
        <p:grpSpPr>
          <a:xfrm>
            <a:off x="10007854" y="6356351"/>
            <a:ext cx="1909765" cy="414759"/>
            <a:chOff x="0" y="0"/>
            <a:chExt cx="2716110" cy="589880"/>
          </a:xfrm>
        </p:grpSpPr>
        <p:sp>
          <p:nvSpPr>
            <p:cNvPr id="11" name="Freeform 11">
              <a:extLst>
                <a:ext uri="{FF2B5EF4-FFF2-40B4-BE49-F238E27FC236}">
                  <a16:creationId xmlns:a16="http://schemas.microsoft.com/office/drawing/2014/main" id="{AA3DCAD9-68AD-27DE-DEC2-CE12AB72CA97}"/>
                </a:ext>
              </a:extLst>
            </p:cNvPr>
            <p:cNvSpPr/>
            <p:nvPr/>
          </p:nvSpPr>
          <p:spPr>
            <a:xfrm>
              <a:off x="0" y="0"/>
              <a:ext cx="2716110" cy="589880"/>
            </a:xfrm>
            <a:custGeom>
              <a:avLst/>
              <a:gdLst/>
              <a:ahLst/>
              <a:cxnLst/>
              <a:rect l="l" t="t" r="r" b="b"/>
              <a:pathLst>
                <a:path w="2716110" h="589880">
                  <a:moveTo>
                    <a:pt x="0" y="0"/>
                  </a:moveTo>
                  <a:lnTo>
                    <a:pt x="2716110" y="0"/>
                  </a:lnTo>
                  <a:lnTo>
                    <a:pt x="2716110" y="589880"/>
                  </a:lnTo>
                  <a:lnTo>
                    <a:pt x="0" y="589880"/>
                  </a:lnTo>
                  <a:close/>
                </a:path>
              </a:pathLst>
            </a:custGeom>
            <a:solidFill>
              <a:srgbClr val="000000">
                <a:alpha val="0"/>
              </a:srgbClr>
            </a:solidFill>
          </p:spPr>
          <p:txBody>
            <a:bodyPr/>
            <a:lstStyle/>
            <a:p>
              <a:endParaRPr lang="en-US" sz="1200"/>
            </a:p>
          </p:txBody>
        </p:sp>
        <p:sp>
          <p:nvSpPr>
            <p:cNvPr id="12" name="TextBox 12">
              <a:extLst>
                <a:ext uri="{FF2B5EF4-FFF2-40B4-BE49-F238E27FC236}">
                  <a16:creationId xmlns:a16="http://schemas.microsoft.com/office/drawing/2014/main" id="{390D4EB0-E81C-1E23-E6C8-4FFC2E00D84D}"/>
                </a:ext>
              </a:extLst>
            </p:cNvPr>
            <p:cNvSpPr txBox="1"/>
            <p:nvPr/>
          </p:nvSpPr>
          <p:spPr>
            <a:xfrm>
              <a:off x="0" y="-38100"/>
              <a:ext cx="2716110" cy="627980"/>
            </a:xfrm>
            <a:prstGeom prst="rect">
              <a:avLst/>
            </a:prstGeom>
          </p:spPr>
          <p:txBody>
            <a:bodyPr lIns="0" tIns="0" rIns="0" bIns="0" rtlCol="0" anchor="ctr"/>
            <a:lstStyle/>
            <a:p>
              <a:pPr algn="r">
                <a:lnSpc>
                  <a:spcPts val="1440"/>
                </a:lnSpc>
              </a:pPr>
              <a:r>
                <a:rPr lang="en-US" sz="1200">
                  <a:solidFill>
                    <a:srgbClr val="000000"/>
                  </a:solidFill>
                  <a:latin typeface="Calibri (MS)"/>
                  <a:ea typeface="Calibri (MS)"/>
                  <a:cs typeface="Calibri (MS)"/>
                  <a:sym typeface="Calibri (MS)"/>
                </a:rPr>
                <a:t>11</a:t>
              </a:r>
            </a:p>
            <a:p>
              <a:pPr algn="r">
                <a:lnSpc>
                  <a:spcPts val="1439"/>
                </a:lnSpc>
              </a:pPr>
              <a:endParaRPr lang="en-US" sz="1200">
                <a:solidFill>
                  <a:srgbClr val="000000"/>
                </a:solidFill>
                <a:latin typeface="Calibri (MS)"/>
                <a:ea typeface="Calibri (MS)"/>
                <a:cs typeface="Calibri (MS)"/>
                <a:sym typeface="Calibri (MS)"/>
              </a:endParaRPr>
            </a:p>
          </p:txBody>
        </p:sp>
      </p:grpSp>
      <p:grpSp>
        <p:nvGrpSpPr>
          <p:cNvPr id="13" name="Group 13">
            <a:extLst>
              <a:ext uri="{FF2B5EF4-FFF2-40B4-BE49-F238E27FC236}">
                <a16:creationId xmlns:a16="http://schemas.microsoft.com/office/drawing/2014/main" id="{7AEF64B0-7A66-3CEA-BF71-2A4EB58A0F81}"/>
              </a:ext>
            </a:extLst>
          </p:cNvPr>
          <p:cNvGrpSpPr/>
          <p:nvPr/>
        </p:nvGrpSpPr>
        <p:grpSpPr>
          <a:xfrm>
            <a:off x="1633815" y="656136"/>
            <a:ext cx="11754795" cy="5609343"/>
            <a:chOff x="-649092" y="-1802499"/>
            <a:chExt cx="17852685" cy="4885413"/>
          </a:xfrm>
        </p:grpSpPr>
        <p:sp>
          <p:nvSpPr>
            <p:cNvPr id="14" name="Freeform 14">
              <a:extLst>
                <a:ext uri="{FF2B5EF4-FFF2-40B4-BE49-F238E27FC236}">
                  <a16:creationId xmlns:a16="http://schemas.microsoft.com/office/drawing/2014/main" id="{FF38BD22-DA6F-22C7-63AA-BBF24AEC7D37}"/>
                </a:ext>
              </a:extLst>
            </p:cNvPr>
            <p:cNvSpPr/>
            <p:nvPr/>
          </p:nvSpPr>
          <p:spPr>
            <a:xfrm>
              <a:off x="0" y="0"/>
              <a:ext cx="17203593" cy="3082914"/>
            </a:xfrm>
            <a:custGeom>
              <a:avLst/>
              <a:gdLst/>
              <a:ahLst/>
              <a:cxnLst/>
              <a:rect l="l" t="t" r="r" b="b"/>
              <a:pathLst>
                <a:path w="17203593" h="3082914">
                  <a:moveTo>
                    <a:pt x="0" y="0"/>
                  </a:moveTo>
                  <a:lnTo>
                    <a:pt x="17203593" y="0"/>
                  </a:lnTo>
                  <a:lnTo>
                    <a:pt x="17203593" y="3082914"/>
                  </a:lnTo>
                  <a:lnTo>
                    <a:pt x="0" y="3082914"/>
                  </a:lnTo>
                  <a:close/>
                </a:path>
              </a:pathLst>
            </a:custGeom>
            <a:solidFill>
              <a:srgbClr val="00050D">
                <a:alpha val="0"/>
              </a:srgbClr>
            </a:solidFill>
          </p:spPr>
          <p:txBody>
            <a:bodyPr/>
            <a:lstStyle/>
            <a:p>
              <a:endParaRPr lang="en-US" sz="1200"/>
            </a:p>
          </p:txBody>
        </p:sp>
        <p:sp>
          <p:nvSpPr>
            <p:cNvPr id="15" name="TextBox 15">
              <a:extLst>
                <a:ext uri="{FF2B5EF4-FFF2-40B4-BE49-F238E27FC236}">
                  <a16:creationId xmlns:a16="http://schemas.microsoft.com/office/drawing/2014/main" id="{6EB7C6BE-C328-8834-9CB9-AE87862F05BC}"/>
                </a:ext>
              </a:extLst>
            </p:cNvPr>
            <p:cNvSpPr txBox="1"/>
            <p:nvPr/>
          </p:nvSpPr>
          <p:spPr>
            <a:xfrm>
              <a:off x="-649092" y="-1802499"/>
              <a:ext cx="17203593" cy="3159114"/>
            </a:xfrm>
            <a:prstGeom prst="rect">
              <a:avLst/>
            </a:prstGeom>
          </p:spPr>
          <p:txBody>
            <a:bodyPr lIns="0" tIns="0" rIns="0" bIns="0" rtlCol="0" anchor="t"/>
            <a:lstStyle/>
            <a:p>
              <a:endParaRPr lang="en-US" sz="2000" dirty="0">
                <a:cs typeface="Times New Roman" panose="02020603050405020304" pitchFamily="18" charset="0"/>
              </a:endParaRPr>
            </a:p>
            <a:p>
              <a:endParaRPr lang="en-US" sz="2000" dirty="0">
                <a:cs typeface="Times New Roman" panose="02020603050405020304" pitchFamily="18" charset="0"/>
              </a:endParaRPr>
            </a:p>
            <a:p>
              <a:pPr>
                <a:buNone/>
              </a:pPr>
              <a:endParaRPr lang="en-US" sz="2000" dirty="0">
                <a:solidFill>
                  <a:srgbClr val="00050D"/>
                </a:solidFill>
                <a:latin typeface="Calibri (MS)"/>
                <a:ea typeface="Calibri (MS)"/>
                <a:cs typeface="Calibri (MS)"/>
                <a:sym typeface="Calibri (MS)"/>
              </a:endParaRPr>
            </a:p>
          </p:txBody>
        </p:sp>
      </p:grpSp>
      <p:sp>
        <p:nvSpPr>
          <p:cNvPr id="16" name="TextBox 15">
            <a:extLst>
              <a:ext uri="{FF2B5EF4-FFF2-40B4-BE49-F238E27FC236}">
                <a16:creationId xmlns:a16="http://schemas.microsoft.com/office/drawing/2014/main" id="{092F8234-2BC5-A35D-5473-F26ABE175F00}"/>
              </a:ext>
            </a:extLst>
          </p:cNvPr>
          <p:cNvSpPr txBox="1"/>
          <p:nvPr/>
        </p:nvSpPr>
        <p:spPr>
          <a:xfrm>
            <a:off x="177422" y="1090770"/>
            <a:ext cx="4487639" cy="400110"/>
          </a:xfrm>
          <a:prstGeom prst="rect">
            <a:avLst/>
          </a:prstGeom>
          <a:noFill/>
        </p:spPr>
        <p:txBody>
          <a:bodyPr wrap="none" rtlCol="0">
            <a:spAutoFit/>
          </a:bodyPr>
          <a:lstStyle/>
          <a:p>
            <a:r>
              <a:rPr lang="en-IN" sz="2000" dirty="0">
                <a:cs typeface="Times New Roman" panose="02020603050405020304" pitchFamily="18" charset="0"/>
              </a:rPr>
              <a:t>Comparison between model’s Accuracies:</a:t>
            </a:r>
            <a:endParaRPr lang="en-US" sz="2000" dirty="0"/>
          </a:p>
        </p:txBody>
      </p:sp>
      <p:pic>
        <p:nvPicPr>
          <p:cNvPr id="17" name="Picture 2" descr="No description has been provided for this image">
            <a:extLst>
              <a:ext uri="{FF2B5EF4-FFF2-40B4-BE49-F238E27FC236}">
                <a16:creationId xmlns:a16="http://schemas.microsoft.com/office/drawing/2014/main" id="{B2C9F639-0E8F-1164-2722-76F3E51597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6431" y="1606446"/>
            <a:ext cx="9040812" cy="4564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798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2700"/>
            <a:ext cx="12192000" cy="914401"/>
            <a:chOff x="0" y="0"/>
            <a:chExt cx="17339733" cy="1300481"/>
          </a:xfrm>
        </p:grpSpPr>
        <p:sp>
          <p:nvSpPr>
            <p:cNvPr id="3" name="Freeform 3"/>
            <p:cNvSpPr/>
            <p:nvPr/>
          </p:nvSpPr>
          <p:spPr>
            <a:xfrm>
              <a:off x="0" y="0"/>
              <a:ext cx="17339734" cy="1300480"/>
            </a:xfrm>
            <a:custGeom>
              <a:avLst/>
              <a:gdLst/>
              <a:ahLst/>
              <a:cxnLst/>
              <a:rect l="l" t="t" r="r" b="b"/>
              <a:pathLst>
                <a:path w="17339734" h="1300480">
                  <a:moveTo>
                    <a:pt x="0" y="0"/>
                  </a:moveTo>
                  <a:lnTo>
                    <a:pt x="17339734" y="0"/>
                  </a:lnTo>
                  <a:lnTo>
                    <a:pt x="17339734" y="1300480"/>
                  </a:lnTo>
                  <a:lnTo>
                    <a:pt x="0" y="1300480"/>
                  </a:lnTo>
                  <a:close/>
                </a:path>
              </a:pathLst>
            </a:custGeom>
            <a:solidFill>
              <a:srgbClr val="69B3E7"/>
            </a:solidFill>
          </p:spPr>
          <p:txBody>
            <a:bodyPr/>
            <a:lstStyle/>
            <a:p>
              <a:endParaRPr lang="en-US" sz="1200"/>
            </a:p>
          </p:txBody>
        </p:sp>
      </p:grpSp>
      <p:grpSp>
        <p:nvGrpSpPr>
          <p:cNvPr id="4" name="Group 4"/>
          <p:cNvGrpSpPr/>
          <p:nvPr/>
        </p:nvGrpSpPr>
        <p:grpSpPr>
          <a:xfrm>
            <a:off x="0" y="6675120"/>
            <a:ext cx="12192000" cy="243840"/>
            <a:chOff x="0" y="0"/>
            <a:chExt cx="13004800" cy="260096"/>
          </a:xfrm>
        </p:grpSpPr>
        <p:sp>
          <p:nvSpPr>
            <p:cNvPr id="5" name="Freeform 5"/>
            <p:cNvSpPr/>
            <p:nvPr/>
          </p:nvSpPr>
          <p:spPr>
            <a:xfrm>
              <a:off x="0" y="0"/>
              <a:ext cx="13004800" cy="260096"/>
            </a:xfrm>
            <a:custGeom>
              <a:avLst/>
              <a:gdLst/>
              <a:ahLst/>
              <a:cxnLst/>
              <a:rect l="l" t="t" r="r" b="b"/>
              <a:pathLst>
                <a:path w="13004800" h="260096">
                  <a:moveTo>
                    <a:pt x="0" y="0"/>
                  </a:moveTo>
                  <a:lnTo>
                    <a:pt x="13004800" y="0"/>
                  </a:lnTo>
                  <a:lnTo>
                    <a:pt x="13004800" y="260096"/>
                  </a:lnTo>
                  <a:lnTo>
                    <a:pt x="0" y="260096"/>
                  </a:lnTo>
                  <a:close/>
                </a:path>
              </a:pathLst>
            </a:custGeom>
            <a:solidFill>
              <a:srgbClr val="FFC72C"/>
            </a:solidFill>
          </p:spPr>
          <p:txBody>
            <a:bodyPr/>
            <a:lstStyle/>
            <a:p>
              <a:endParaRPr lang="en-US" sz="1200"/>
            </a:p>
          </p:txBody>
        </p:sp>
      </p:grpSp>
      <p:sp>
        <p:nvSpPr>
          <p:cNvPr id="6" name="Freeform 6"/>
          <p:cNvSpPr/>
          <p:nvPr/>
        </p:nvSpPr>
        <p:spPr>
          <a:xfrm>
            <a:off x="10932051" y="330893"/>
            <a:ext cx="667996" cy="269231"/>
          </a:xfrm>
          <a:custGeom>
            <a:avLst/>
            <a:gdLst/>
            <a:ahLst/>
            <a:cxnLst/>
            <a:rect l="l" t="t" r="r" b="b"/>
            <a:pathLst>
              <a:path w="1001994" h="403846">
                <a:moveTo>
                  <a:pt x="0" y="0"/>
                </a:moveTo>
                <a:lnTo>
                  <a:pt x="1001994" y="0"/>
                </a:lnTo>
                <a:lnTo>
                  <a:pt x="1001994" y="403847"/>
                </a:lnTo>
                <a:lnTo>
                  <a:pt x="0" y="403847"/>
                </a:lnTo>
                <a:lnTo>
                  <a:pt x="0" y="0"/>
                </a:lnTo>
                <a:close/>
              </a:path>
            </a:pathLst>
          </a:custGeom>
          <a:blipFill>
            <a:blip r:embed="rId2"/>
            <a:stretch>
              <a:fillRect l="-61" r="-61"/>
            </a:stretch>
          </a:blipFill>
        </p:spPr>
        <p:txBody>
          <a:bodyPr/>
          <a:lstStyle/>
          <a:p>
            <a:endParaRPr lang="en-US" sz="1200"/>
          </a:p>
        </p:txBody>
      </p:sp>
      <p:grpSp>
        <p:nvGrpSpPr>
          <p:cNvPr id="7" name="Group 7"/>
          <p:cNvGrpSpPr/>
          <p:nvPr/>
        </p:nvGrpSpPr>
        <p:grpSpPr>
          <a:xfrm>
            <a:off x="276814" y="66719"/>
            <a:ext cx="10516738" cy="870891"/>
            <a:chOff x="0" y="0"/>
            <a:chExt cx="14957139" cy="1238601"/>
          </a:xfrm>
        </p:grpSpPr>
        <p:sp>
          <p:nvSpPr>
            <p:cNvPr id="8" name="Freeform 8"/>
            <p:cNvSpPr/>
            <p:nvPr/>
          </p:nvSpPr>
          <p:spPr>
            <a:xfrm>
              <a:off x="0" y="0"/>
              <a:ext cx="14957138" cy="1238601"/>
            </a:xfrm>
            <a:custGeom>
              <a:avLst/>
              <a:gdLst/>
              <a:ahLst/>
              <a:cxnLst/>
              <a:rect l="l" t="t" r="r" b="b"/>
              <a:pathLst>
                <a:path w="14957138" h="1238601">
                  <a:moveTo>
                    <a:pt x="0" y="0"/>
                  </a:moveTo>
                  <a:lnTo>
                    <a:pt x="14957138" y="0"/>
                  </a:lnTo>
                  <a:lnTo>
                    <a:pt x="14957138" y="1238601"/>
                  </a:lnTo>
                  <a:lnTo>
                    <a:pt x="0" y="1238601"/>
                  </a:lnTo>
                  <a:close/>
                </a:path>
              </a:pathLst>
            </a:custGeom>
            <a:solidFill>
              <a:srgbClr val="000000">
                <a:alpha val="0"/>
              </a:srgbClr>
            </a:solidFill>
          </p:spPr>
          <p:txBody>
            <a:bodyPr/>
            <a:lstStyle/>
            <a:p>
              <a:endParaRPr lang="en-US" sz="1200"/>
            </a:p>
          </p:txBody>
        </p:sp>
        <p:sp>
          <p:nvSpPr>
            <p:cNvPr id="9" name="TextBox 9"/>
            <p:cNvSpPr txBox="1"/>
            <p:nvPr/>
          </p:nvSpPr>
          <p:spPr>
            <a:xfrm>
              <a:off x="0" y="-38100"/>
              <a:ext cx="14957139" cy="1276701"/>
            </a:xfrm>
            <a:prstGeom prst="rect">
              <a:avLst/>
            </a:prstGeom>
          </p:spPr>
          <p:txBody>
            <a:bodyPr lIns="0" tIns="0" rIns="0" bIns="0" rtlCol="0" anchor="ctr"/>
            <a:lstStyle/>
            <a:p>
              <a:pPr>
                <a:lnSpc>
                  <a:spcPts val="3023"/>
                </a:lnSpc>
              </a:pPr>
              <a:r>
                <a:rPr lang="en-US" sz="2799" b="1">
                  <a:solidFill>
                    <a:srgbClr val="FFFFFF"/>
                  </a:solidFill>
                  <a:latin typeface="Calibri (MS) Bold"/>
                  <a:ea typeface="Calibri (MS) Bold"/>
                  <a:cs typeface="Calibri (MS) Bold"/>
                  <a:sym typeface="Calibri (MS) Bold"/>
                </a:rPr>
                <a:t>Conclusion &amp; Future Work</a:t>
              </a:r>
            </a:p>
          </p:txBody>
        </p:sp>
      </p:grpSp>
      <p:grpSp>
        <p:nvGrpSpPr>
          <p:cNvPr id="10" name="Group 10"/>
          <p:cNvGrpSpPr/>
          <p:nvPr/>
        </p:nvGrpSpPr>
        <p:grpSpPr>
          <a:xfrm>
            <a:off x="10007854" y="6356351"/>
            <a:ext cx="1909765" cy="414759"/>
            <a:chOff x="0" y="0"/>
            <a:chExt cx="2716110" cy="589880"/>
          </a:xfrm>
        </p:grpSpPr>
        <p:sp>
          <p:nvSpPr>
            <p:cNvPr id="11" name="Freeform 11"/>
            <p:cNvSpPr/>
            <p:nvPr/>
          </p:nvSpPr>
          <p:spPr>
            <a:xfrm>
              <a:off x="0" y="0"/>
              <a:ext cx="2716110" cy="589880"/>
            </a:xfrm>
            <a:custGeom>
              <a:avLst/>
              <a:gdLst/>
              <a:ahLst/>
              <a:cxnLst/>
              <a:rect l="l" t="t" r="r" b="b"/>
              <a:pathLst>
                <a:path w="2716110" h="589880">
                  <a:moveTo>
                    <a:pt x="0" y="0"/>
                  </a:moveTo>
                  <a:lnTo>
                    <a:pt x="2716110" y="0"/>
                  </a:lnTo>
                  <a:lnTo>
                    <a:pt x="2716110" y="589880"/>
                  </a:lnTo>
                  <a:lnTo>
                    <a:pt x="0" y="589880"/>
                  </a:lnTo>
                  <a:close/>
                </a:path>
              </a:pathLst>
            </a:custGeom>
            <a:solidFill>
              <a:srgbClr val="000000">
                <a:alpha val="0"/>
              </a:srgbClr>
            </a:solidFill>
          </p:spPr>
          <p:txBody>
            <a:bodyPr/>
            <a:lstStyle/>
            <a:p>
              <a:endParaRPr lang="en-US" sz="1200"/>
            </a:p>
          </p:txBody>
        </p:sp>
        <p:sp>
          <p:nvSpPr>
            <p:cNvPr id="12" name="TextBox 12"/>
            <p:cNvSpPr txBox="1"/>
            <p:nvPr/>
          </p:nvSpPr>
          <p:spPr>
            <a:xfrm>
              <a:off x="0" y="-38100"/>
              <a:ext cx="2716110" cy="627980"/>
            </a:xfrm>
            <a:prstGeom prst="rect">
              <a:avLst/>
            </a:prstGeom>
          </p:spPr>
          <p:txBody>
            <a:bodyPr lIns="0" tIns="0" rIns="0" bIns="0" rtlCol="0" anchor="ctr"/>
            <a:lstStyle/>
            <a:p>
              <a:pPr algn="r">
                <a:lnSpc>
                  <a:spcPts val="1440"/>
                </a:lnSpc>
              </a:pPr>
              <a:r>
                <a:rPr lang="en-US" sz="1200">
                  <a:solidFill>
                    <a:srgbClr val="000000"/>
                  </a:solidFill>
                  <a:latin typeface="Calibri (MS)"/>
                  <a:ea typeface="Calibri (MS)"/>
                  <a:cs typeface="Calibri (MS)"/>
                  <a:sym typeface="Calibri (MS)"/>
                </a:rPr>
                <a:t>11</a:t>
              </a:r>
            </a:p>
            <a:p>
              <a:pPr algn="r">
                <a:lnSpc>
                  <a:spcPts val="1439"/>
                </a:lnSpc>
              </a:pPr>
              <a:endParaRPr lang="en-US" sz="1200">
                <a:solidFill>
                  <a:srgbClr val="000000"/>
                </a:solidFill>
                <a:latin typeface="Calibri (MS)"/>
                <a:ea typeface="Calibri (MS)"/>
                <a:cs typeface="Calibri (MS)"/>
                <a:sym typeface="Calibri (MS)"/>
              </a:endParaRPr>
            </a:p>
          </p:txBody>
        </p:sp>
      </p:grpSp>
      <p:grpSp>
        <p:nvGrpSpPr>
          <p:cNvPr id="13" name="Group 13"/>
          <p:cNvGrpSpPr/>
          <p:nvPr/>
        </p:nvGrpSpPr>
        <p:grpSpPr>
          <a:xfrm>
            <a:off x="123549" y="928489"/>
            <a:ext cx="11654923" cy="3305257"/>
            <a:chOff x="-497410" y="-1936970"/>
            <a:chExt cx="17701003" cy="5019884"/>
          </a:xfrm>
        </p:grpSpPr>
        <p:sp>
          <p:nvSpPr>
            <p:cNvPr id="14" name="Freeform 14"/>
            <p:cNvSpPr/>
            <p:nvPr/>
          </p:nvSpPr>
          <p:spPr>
            <a:xfrm>
              <a:off x="0" y="0"/>
              <a:ext cx="17203593" cy="3082914"/>
            </a:xfrm>
            <a:custGeom>
              <a:avLst/>
              <a:gdLst/>
              <a:ahLst/>
              <a:cxnLst/>
              <a:rect l="l" t="t" r="r" b="b"/>
              <a:pathLst>
                <a:path w="17203593" h="3082914">
                  <a:moveTo>
                    <a:pt x="0" y="0"/>
                  </a:moveTo>
                  <a:lnTo>
                    <a:pt x="17203593" y="0"/>
                  </a:lnTo>
                  <a:lnTo>
                    <a:pt x="17203593" y="3082914"/>
                  </a:lnTo>
                  <a:lnTo>
                    <a:pt x="0" y="3082914"/>
                  </a:lnTo>
                  <a:close/>
                </a:path>
              </a:pathLst>
            </a:custGeom>
            <a:solidFill>
              <a:srgbClr val="00050D">
                <a:alpha val="0"/>
              </a:srgbClr>
            </a:solidFill>
          </p:spPr>
          <p:txBody>
            <a:bodyPr/>
            <a:lstStyle/>
            <a:p>
              <a:endParaRPr lang="en-US" sz="1200"/>
            </a:p>
          </p:txBody>
        </p:sp>
        <p:sp>
          <p:nvSpPr>
            <p:cNvPr id="15" name="TextBox 15"/>
            <p:cNvSpPr txBox="1"/>
            <p:nvPr/>
          </p:nvSpPr>
          <p:spPr>
            <a:xfrm>
              <a:off x="-497410" y="-1936970"/>
              <a:ext cx="17203592" cy="3159114"/>
            </a:xfrm>
            <a:prstGeom prst="rect">
              <a:avLst/>
            </a:prstGeom>
          </p:spPr>
          <p:txBody>
            <a:bodyPr lIns="0" tIns="0" rIns="0" bIns="0" rtlCol="0" anchor="t"/>
            <a:lstStyle/>
            <a:p>
              <a:pPr marL="285750" indent="-285750">
                <a:lnSpc>
                  <a:spcPts val="3040"/>
                </a:lnSpc>
                <a:buFont typeface="Arial" panose="020B0604020202020204" pitchFamily="34" charset="0"/>
                <a:buChar char="•"/>
              </a:pPr>
              <a:r>
                <a:rPr lang="en-US" sz="1700" dirty="0">
                  <a:solidFill>
                    <a:srgbClr val="00050D"/>
                  </a:solidFill>
                  <a:ea typeface="Calibri (MS)"/>
                  <a:cs typeface="Calibri (MS)"/>
                  <a:sym typeface="Calibri (MS)"/>
                </a:rPr>
                <a:t>By facilitating quicker, more precise, and automated tumor identification in MRI scans, AI-driven brain tumor segmentation holds the potential to completely transform medical diagnostics. Segmentation accuracy has greatly increased as a result of advanced deep learning models, especially Transformer-based architectures and U-Net. Nevertheless, issues with clinical interpretability, model generalization, and data heterogeneity persist. </a:t>
              </a:r>
            </a:p>
            <a:p>
              <a:pPr marL="285750" indent="-285750">
                <a:lnSpc>
                  <a:spcPts val="3040"/>
                </a:lnSpc>
                <a:buFont typeface="Arial" panose="020B0604020202020204" pitchFamily="34" charset="0"/>
                <a:buChar char="•"/>
              </a:pPr>
              <a:r>
                <a:rPr lang="en-US" sz="1700" dirty="0">
                  <a:solidFill>
                    <a:srgbClr val="00050D"/>
                  </a:solidFill>
                  <a:ea typeface="Calibri (MS)"/>
                  <a:cs typeface="Calibri (MS)"/>
                  <a:sym typeface="Calibri (MS)"/>
                </a:rPr>
                <a:t>Future research should concentrate on improving segmentation accuracy by combining multimodal imaging techniques, creating federated learning strategies for more extensive generalization across various datasets while preserving privacy, and improving AI interpretability through explainable AI techniques in order to appeal to medical professionals. </a:t>
              </a:r>
            </a:p>
            <a:p>
              <a:pPr marL="285750" indent="-285750">
                <a:lnSpc>
                  <a:spcPts val="3040"/>
                </a:lnSpc>
                <a:buFont typeface="Arial" panose="020B0604020202020204" pitchFamily="34" charset="0"/>
                <a:buChar char="•"/>
              </a:pPr>
              <a:r>
                <a:rPr lang="en-US" sz="1700" dirty="0">
                  <a:solidFill>
                    <a:srgbClr val="00050D"/>
                  </a:solidFill>
                  <a:ea typeface="Calibri (MS)"/>
                  <a:cs typeface="Calibri (MS)"/>
                  <a:sym typeface="Calibri (MS)"/>
                </a:rPr>
                <a:t>By resolving these issues, AI-driven brain tumor analysis solutions will become more reliable, transparent, and therapeutically helpful, improving treatment planning and patient outcomes.</a:t>
              </a:r>
            </a:p>
            <a:p>
              <a:pPr marL="285750" indent="-285750">
                <a:lnSpc>
                  <a:spcPts val="3040"/>
                </a:lnSpc>
                <a:buFont typeface="Arial" panose="020B0604020202020204" pitchFamily="34" charset="0"/>
                <a:buChar char="•"/>
              </a:pPr>
              <a:r>
                <a:rPr lang="en-US" sz="1700" dirty="0"/>
                <a:t>This expanded version elaborates on the document by quantifying the success of deep learning models, providing examples of Transformer and U-Net variants, and detailing challenges like overfitting and bias. It also offers concrete future directions, such as integrating multi-modal imaging, using federated learning, enhancing interpretability with Grad-CAM, and exploring GNNs, while emphasizing ethical and regulatory considerations to ensure clinical adoption. These additions provide a more comprehensive conclusion and actionable future steps for advancing AI-based brain tumor segmentation.</a:t>
              </a:r>
            </a:p>
            <a:p>
              <a:pPr>
                <a:lnSpc>
                  <a:spcPts val="3040"/>
                </a:lnSpc>
              </a:pPr>
              <a:endParaRPr lang="en-US" dirty="0">
                <a:solidFill>
                  <a:srgbClr val="00050D"/>
                </a:solidFill>
                <a:latin typeface="Calibri (MS)"/>
                <a:ea typeface="Calibri (MS)"/>
                <a:cs typeface="Calibri (MS)"/>
                <a:sym typeface="Calibri (MS)"/>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2700"/>
            <a:ext cx="12192000" cy="914401"/>
            <a:chOff x="0" y="0"/>
            <a:chExt cx="17339733" cy="1300481"/>
          </a:xfrm>
        </p:grpSpPr>
        <p:sp>
          <p:nvSpPr>
            <p:cNvPr id="3" name="Freeform 3"/>
            <p:cNvSpPr/>
            <p:nvPr/>
          </p:nvSpPr>
          <p:spPr>
            <a:xfrm>
              <a:off x="0" y="0"/>
              <a:ext cx="17339734" cy="1300480"/>
            </a:xfrm>
            <a:custGeom>
              <a:avLst/>
              <a:gdLst/>
              <a:ahLst/>
              <a:cxnLst/>
              <a:rect l="l" t="t" r="r" b="b"/>
              <a:pathLst>
                <a:path w="17339734" h="1300480">
                  <a:moveTo>
                    <a:pt x="0" y="0"/>
                  </a:moveTo>
                  <a:lnTo>
                    <a:pt x="17339734" y="0"/>
                  </a:lnTo>
                  <a:lnTo>
                    <a:pt x="17339734" y="1300480"/>
                  </a:lnTo>
                  <a:lnTo>
                    <a:pt x="0" y="1300480"/>
                  </a:lnTo>
                  <a:close/>
                </a:path>
              </a:pathLst>
            </a:custGeom>
            <a:solidFill>
              <a:srgbClr val="69B3E7"/>
            </a:solidFill>
          </p:spPr>
          <p:txBody>
            <a:bodyPr/>
            <a:lstStyle/>
            <a:p>
              <a:endParaRPr lang="en-US" sz="1200"/>
            </a:p>
          </p:txBody>
        </p:sp>
      </p:grpSp>
      <p:grpSp>
        <p:nvGrpSpPr>
          <p:cNvPr id="4" name="Group 4"/>
          <p:cNvGrpSpPr/>
          <p:nvPr/>
        </p:nvGrpSpPr>
        <p:grpSpPr>
          <a:xfrm>
            <a:off x="0" y="6675120"/>
            <a:ext cx="12192000" cy="243840"/>
            <a:chOff x="0" y="0"/>
            <a:chExt cx="13004800" cy="260096"/>
          </a:xfrm>
        </p:grpSpPr>
        <p:sp>
          <p:nvSpPr>
            <p:cNvPr id="5" name="Freeform 5"/>
            <p:cNvSpPr/>
            <p:nvPr/>
          </p:nvSpPr>
          <p:spPr>
            <a:xfrm>
              <a:off x="0" y="0"/>
              <a:ext cx="13004800" cy="260096"/>
            </a:xfrm>
            <a:custGeom>
              <a:avLst/>
              <a:gdLst/>
              <a:ahLst/>
              <a:cxnLst/>
              <a:rect l="l" t="t" r="r" b="b"/>
              <a:pathLst>
                <a:path w="13004800" h="260096">
                  <a:moveTo>
                    <a:pt x="0" y="0"/>
                  </a:moveTo>
                  <a:lnTo>
                    <a:pt x="13004800" y="0"/>
                  </a:lnTo>
                  <a:lnTo>
                    <a:pt x="13004800" y="260096"/>
                  </a:lnTo>
                  <a:lnTo>
                    <a:pt x="0" y="260096"/>
                  </a:lnTo>
                  <a:close/>
                </a:path>
              </a:pathLst>
            </a:custGeom>
            <a:solidFill>
              <a:srgbClr val="FFC72C"/>
            </a:solidFill>
          </p:spPr>
          <p:txBody>
            <a:bodyPr/>
            <a:lstStyle/>
            <a:p>
              <a:endParaRPr lang="en-US" sz="1200"/>
            </a:p>
          </p:txBody>
        </p:sp>
      </p:grpSp>
      <p:sp>
        <p:nvSpPr>
          <p:cNvPr id="6" name="Freeform 6"/>
          <p:cNvSpPr/>
          <p:nvPr/>
        </p:nvSpPr>
        <p:spPr>
          <a:xfrm>
            <a:off x="10932051" y="330893"/>
            <a:ext cx="667996" cy="269231"/>
          </a:xfrm>
          <a:custGeom>
            <a:avLst/>
            <a:gdLst/>
            <a:ahLst/>
            <a:cxnLst/>
            <a:rect l="l" t="t" r="r" b="b"/>
            <a:pathLst>
              <a:path w="1001994" h="403846">
                <a:moveTo>
                  <a:pt x="0" y="0"/>
                </a:moveTo>
                <a:lnTo>
                  <a:pt x="1001994" y="0"/>
                </a:lnTo>
                <a:lnTo>
                  <a:pt x="1001994" y="403847"/>
                </a:lnTo>
                <a:lnTo>
                  <a:pt x="0" y="403847"/>
                </a:lnTo>
                <a:lnTo>
                  <a:pt x="0" y="0"/>
                </a:lnTo>
                <a:close/>
              </a:path>
            </a:pathLst>
          </a:custGeom>
          <a:blipFill>
            <a:blip r:embed="rId2"/>
            <a:stretch>
              <a:fillRect l="-61" r="-61"/>
            </a:stretch>
          </a:blipFill>
        </p:spPr>
        <p:txBody>
          <a:bodyPr/>
          <a:lstStyle/>
          <a:p>
            <a:endParaRPr lang="en-US" sz="1200"/>
          </a:p>
        </p:txBody>
      </p:sp>
      <p:grpSp>
        <p:nvGrpSpPr>
          <p:cNvPr id="7" name="Group 7"/>
          <p:cNvGrpSpPr/>
          <p:nvPr/>
        </p:nvGrpSpPr>
        <p:grpSpPr>
          <a:xfrm>
            <a:off x="276814" y="66719"/>
            <a:ext cx="10516738" cy="870891"/>
            <a:chOff x="0" y="0"/>
            <a:chExt cx="14957139" cy="1238601"/>
          </a:xfrm>
        </p:grpSpPr>
        <p:sp>
          <p:nvSpPr>
            <p:cNvPr id="8" name="Freeform 8"/>
            <p:cNvSpPr/>
            <p:nvPr/>
          </p:nvSpPr>
          <p:spPr>
            <a:xfrm>
              <a:off x="0" y="0"/>
              <a:ext cx="14957138" cy="1238601"/>
            </a:xfrm>
            <a:custGeom>
              <a:avLst/>
              <a:gdLst/>
              <a:ahLst/>
              <a:cxnLst/>
              <a:rect l="l" t="t" r="r" b="b"/>
              <a:pathLst>
                <a:path w="14957138" h="1238601">
                  <a:moveTo>
                    <a:pt x="0" y="0"/>
                  </a:moveTo>
                  <a:lnTo>
                    <a:pt x="14957138" y="0"/>
                  </a:lnTo>
                  <a:lnTo>
                    <a:pt x="14957138" y="1238601"/>
                  </a:lnTo>
                  <a:lnTo>
                    <a:pt x="0" y="1238601"/>
                  </a:lnTo>
                  <a:close/>
                </a:path>
              </a:pathLst>
            </a:custGeom>
            <a:solidFill>
              <a:srgbClr val="000000">
                <a:alpha val="0"/>
              </a:srgbClr>
            </a:solidFill>
          </p:spPr>
          <p:txBody>
            <a:bodyPr/>
            <a:lstStyle/>
            <a:p>
              <a:endParaRPr lang="en-US" sz="1200"/>
            </a:p>
          </p:txBody>
        </p:sp>
        <p:sp>
          <p:nvSpPr>
            <p:cNvPr id="9" name="TextBox 9"/>
            <p:cNvSpPr txBox="1"/>
            <p:nvPr/>
          </p:nvSpPr>
          <p:spPr>
            <a:xfrm>
              <a:off x="0" y="-38100"/>
              <a:ext cx="14957139" cy="1276701"/>
            </a:xfrm>
            <a:prstGeom prst="rect">
              <a:avLst/>
            </a:prstGeom>
          </p:spPr>
          <p:txBody>
            <a:bodyPr lIns="0" tIns="0" rIns="0" bIns="0" rtlCol="0" anchor="ctr"/>
            <a:lstStyle/>
            <a:p>
              <a:pPr>
                <a:lnSpc>
                  <a:spcPts val="3023"/>
                </a:lnSpc>
              </a:pPr>
              <a:r>
                <a:rPr lang="en-US" sz="2799" b="1">
                  <a:solidFill>
                    <a:srgbClr val="FFFFFF"/>
                  </a:solidFill>
                  <a:latin typeface="Calibri (MS) Bold"/>
                  <a:ea typeface="Calibri (MS) Bold"/>
                  <a:cs typeface="Calibri (MS) Bold"/>
                  <a:sym typeface="Calibri (MS) Bold"/>
                </a:rPr>
                <a:t>References</a:t>
              </a:r>
            </a:p>
          </p:txBody>
        </p:sp>
      </p:grpSp>
      <p:grpSp>
        <p:nvGrpSpPr>
          <p:cNvPr id="10" name="Group 10"/>
          <p:cNvGrpSpPr/>
          <p:nvPr/>
        </p:nvGrpSpPr>
        <p:grpSpPr>
          <a:xfrm>
            <a:off x="10007853" y="6356351"/>
            <a:ext cx="2057400" cy="414759"/>
            <a:chOff x="0" y="0"/>
            <a:chExt cx="2926080" cy="589880"/>
          </a:xfrm>
        </p:grpSpPr>
        <p:sp>
          <p:nvSpPr>
            <p:cNvPr id="11" name="Freeform 11"/>
            <p:cNvSpPr/>
            <p:nvPr/>
          </p:nvSpPr>
          <p:spPr>
            <a:xfrm>
              <a:off x="0" y="0"/>
              <a:ext cx="2926080" cy="589880"/>
            </a:xfrm>
            <a:custGeom>
              <a:avLst/>
              <a:gdLst/>
              <a:ahLst/>
              <a:cxnLst/>
              <a:rect l="l" t="t" r="r" b="b"/>
              <a:pathLst>
                <a:path w="2926080" h="589880">
                  <a:moveTo>
                    <a:pt x="0" y="0"/>
                  </a:moveTo>
                  <a:lnTo>
                    <a:pt x="2926080" y="0"/>
                  </a:lnTo>
                  <a:lnTo>
                    <a:pt x="2926080" y="589880"/>
                  </a:lnTo>
                  <a:lnTo>
                    <a:pt x="0" y="589880"/>
                  </a:lnTo>
                  <a:close/>
                </a:path>
              </a:pathLst>
            </a:custGeom>
            <a:solidFill>
              <a:srgbClr val="000000">
                <a:alpha val="0"/>
              </a:srgbClr>
            </a:solidFill>
          </p:spPr>
          <p:txBody>
            <a:bodyPr/>
            <a:lstStyle/>
            <a:p>
              <a:endParaRPr lang="en-US" sz="1200"/>
            </a:p>
          </p:txBody>
        </p:sp>
        <p:sp>
          <p:nvSpPr>
            <p:cNvPr id="12" name="TextBox 12"/>
            <p:cNvSpPr txBox="1"/>
            <p:nvPr/>
          </p:nvSpPr>
          <p:spPr>
            <a:xfrm>
              <a:off x="0" y="-38100"/>
              <a:ext cx="2926080" cy="627980"/>
            </a:xfrm>
            <a:prstGeom prst="rect">
              <a:avLst/>
            </a:prstGeom>
          </p:spPr>
          <p:txBody>
            <a:bodyPr lIns="0" tIns="0" rIns="0" bIns="0" rtlCol="0" anchor="ctr"/>
            <a:lstStyle/>
            <a:p>
              <a:pPr algn="r">
                <a:lnSpc>
                  <a:spcPts val="1440"/>
                </a:lnSpc>
              </a:pPr>
              <a:r>
                <a:rPr lang="en-US" sz="1200">
                  <a:solidFill>
                    <a:srgbClr val="000000"/>
                  </a:solidFill>
                  <a:latin typeface="Calibri (MS)"/>
                  <a:ea typeface="Calibri (MS)"/>
                  <a:cs typeface="Calibri (MS)"/>
                  <a:sym typeface="Calibri (MS)"/>
                </a:rPr>
                <a:t>12</a:t>
              </a:r>
            </a:p>
            <a:p>
              <a:pPr algn="r">
                <a:lnSpc>
                  <a:spcPts val="1439"/>
                </a:lnSpc>
              </a:pPr>
              <a:endParaRPr lang="en-US" sz="1200">
                <a:solidFill>
                  <a:srgbClr val="000000"/>
                </a:solidFill>
                <a:latin typeface="Calibri (MS)"/>
                <a:ea typeface="Calibri (MS)"/>
                <a:cs typeface="Calibri (MS)"/>
                <a:sym typeface="Calibri (MS)"/>
              </a:endParaRPr>
            </a:p>
          </p:txBody>
        </p:sp>
      </p:grpSp>
      <p:grpSp>
        <p:nvGrpSpPr>
          <p:cNvPr id="13" name="Group 13"/>
          <p:cNvGrpSpPr/>
          <p:nvPr/>
        </p:nvGrpSpPr>
        <p:grpSpPr>
          <a:xfrm>
            <a:off x="276814" y="957148"/>
            <a:ext cx="11327411" cy="5934472"/>
            <a:chOff x="0" y="0"/>
            <a:chExt cx="17203592" cy="9013025"/>
          </a:xfrm>
        </p:grpSpPr>
        <p:sp>
          <p:nvSpPr>
            <p:cNvPr id="14" name="Freeform 14"/>
            <p:cNvSpPr/>
            <p:nvPr/>
          </p:nvSpPr>
          <p:spPr>
            <a:xfrm>
              <a:off x="0" y="0"/>
              <a:ext cx="17203593" cy="9013025"/>
            </a:xfrm>
            <a:custGeom>
              <a:avLst/>
              <a:gdLst/>
              <a:ahLst/>
              <a:cxnLst/>
              <a:rect l="l" t="t" r="r" b="b"/>
              <a:pathLst>
                <a:path w="17203593" h="9013025">
                  <a:moveTo>
                    <a:pt x="0" y="0"/>
                  </a:moveTo>
                  <a:lnTo>
                    <a:pt x="17203593" y="0"/>
                  </a:lnTo>
                  <a:lnTo>
                    <a:pt x="17203593" y="9013025"/>
                  </a:lnTo>
                  <a:lnTo>
                    <a:pt x="0" y="9013025"/>
                  </a:lnTo>
                  <a:close/>
                </a:path>
              </a:pathLst>
            </a:custGeom>
            <a:solidFill>
              <a:srgbClr val="00050D">
                <a:alpha val="0"/>
              </a:srgbClr>
            </a:solidFill>
          </p:spPr>
          <p:txBody>
            <a:bodyPr/>
            <a:lstStyle/>
            <a:p>
              <a:endParaRPr lang="en-US" sz="1200"/>
            </a:p>
          </p:txBody>
        </p:sp>
        <p:sp>
          <p:nvSpPr>
            <p:cNvPr id="15" name="TextBox 15"/>
            <p:cNvSpPr txBox="1"/>
            <p:nvPr/>
          </p:nvSpPr>
          <p:spPr>
            <a:xfrm>
              <a:off x="0" y="-57150"/>
              <a:ext cx="17203592" cy="9070175"/>
            </a:xfrm>
            <a:prstGeom prst="rect">
              <a:avLst/>
            </a:prstGeom>
          </p:spPr>
          <p:txBody>
            <a:bodyPr lIns="0" tIns="0" rIns="0" bIns="0" rtlCol="0" anchor="t"/>
            <a:lstStyle/>
            <a:p>
              <a:pPr marL="460610" lvl="1" indent="-230305">
                <a:lnSpc>
                  <a:spcPts val="2560"/>
                </a:lnSpc>
                <a:buFont typeface="Arial"/>
                <a:buChar char="•"/>
              </a:pPr>
              <a:r>
                <a:rPr lang="en-US" sz="2000" dirty="0" err="1">
                  <a:solidFill>
                    <a:srgbClr val="00050D"/>
                  </a:solidFill>
                  <a:latin typeface="Calibri (MS)"/>
                  <a:ea typeface="Calibri (MS)"/>
                  <a:cs typeface="Calibri (MS)"/>
                  <a:sym typeface="Calibri (MS)"/>
                </a:rPr>
                <a:t>Litjens</a:t>
              </a:r>
              <a:r>
                <a:rPr lang="en-US" sz="2000" dirty="0">
                  <a:solidFill>
                    <a:srgbClr val="00050D"/>
                  </a:solidFill>
                  <a:latin typeface="Calibri (MS)"/>
                  <a:ea typeface="Calibri (MS)"/>
                  <a:cs typeface="Calibri (MS)"/>
                  <a:sym typeface="Calibri (MS)"/>
                </a:rPr>
                <a:t>, G., Kooi, T., </a:t>
              </a:r>
              <a:r>
                <a:rPr lang="en-US" sz="2000" dirty="0" err="1">
                  <a:solidFill>
                    <a:srgbClr val="00050D"/>
                  </a:solidFill>
                  <a:latin typeface="Calibri (MS)"/>
                  <a:ea typeface="Calibri (MS)"/>
                  <a:cs typeface="Calibri (MS)"/>
                  <a:sym typeface="Calibri (MS)"/>
                </a:rPr>
                <a:t>Bejnordi</a:t>
              </a:r>
              <a:r>
                <a:rPr lang="en-US" sz="2000" dirty="0">
                  <a:solidFill>
                    <a:srgbClr val="00050D"/>
                  </a:solidFill>
                  <a:latin typeface="Calibri (MS)"/>
                  <a:ea typeface="Calibri (MS)"/>
                  <a:cs typeface="Calibri (MS)"/>
                  <a:sym typeface="Calibri (MS)"/>
                </a:rPr>
                <a:t>, B. E., et al. (2017). A survey on deep learning in medical image analysis. Medical Image Analysis, 42, 60-88. </a:t>
              </a:r>
            </a:p>
            <a:p>
              <a:pPr marL="460610" lvl="1" indent="-230305">
                <a:lnSpc>
                  <a:spcPts val="2560"/>
                </a:lnSpc>
                <a:buFont typeface="Arial"/>
                <a:buChar char="•"/>
              </a:pPr>
              <a:r>
                <a:rPr lang="en-US" sz="2000" dirty="0">
                  <a:solidFill>
                    <a:srgbClr val="00050D"/>
                  </a:solidFill>
                  <a:latin typeface="Calibri (MS)"/>
                  <a:ea typeface="Calibri (MS)"/>
                  <a:cs typeface="Calibri (MS)"/>
                  <a:sym typeface="Calibri (MS)"/>
                </a:rPr>
                <a:t>Shen, D., Wu, G., &amp; Suk, H. I. (2017). Deep learning in medical image analysis. Annual Review of Biomedical Engineering, 19(1), 221-248. </a:t>
              </a:r>
            </a:p>
            <a:p>
              <a:pPr marL="460610" lvl="1" indent="-230305">
                <a:lnSpc>
                  <a:spcPts val="2560"/>
                </a:lnSpc>
                <a:buFont typeface="Arial"/>
                <a:buChar char="•"/>
              </a:pPr>
              <a:r>
                <a:rPr lang="en-US" sz="2000" dirty="0">
                  <a:solidFill>
                    <a:srgbClr val="00050D"/>
                  </a:solidFill>
                  <a:latin typeface="Calibri (MS)"/>
                  <a:ea typeface="Calibri (MS)"/>
                  <a:cs typeface="Calibri (MS)"/>
                  <a:sym typeface="Calibri (MS)"/>
                </a:rPr>
                <a:t>Singh, S. P., Raza, S. M., Verma, M., &amp; Younis, M. Z. (2023). A review on medical image analysis using deep learning: Algorithms, applications, and future directions. International Journal of Medical Engineering and Informatics, 11, 1-17.</a:t>
              </a:r>
            </a:p>
            <a:p>
              <a:pPr marL="460610" lvl="1" indent="-230305">
                <a:lnSpc>
                  <a:spcPts val="2560"/>
                </a:lnSpc>
                <a:buFont typeface="Arial"/>
                <a:buChar char="•"/>
              </a:pPr>
              <a:r>
                <a:rPr lang="en-US" sz="2000" dirty="0">
                  <a:solidFill>
                    <a:srgbClr val="00050D"/>
                  </a:solidFill>
                  <a:latin typeface="Calibri (MS)"/>
                  <a:ea typeface="Calibri (MS)"/>
                  <a:cs typeface="Calibri (MS)"/>
                  <a:sym typeface="Calibri (MS)"/>
                </a:rPr>
                <a:t>Xia, Y., Yan, L., &amp; Feng, D. (2019). A survey on deep learning for medical image analysis. Neurocomputing, 397, 185-206. </a:t>
              </a:r>
            </a:p>
            <a:p>
              <a:pPr marL="460610" lvl="1" indent="-230305">
                <a:lnSpc>
                  <a:spcPts val="2560"/>
                </a:lnSpc>
                <a:buFont typeface="Arial"/>
                <a:buChar char="•"/>
              </a:pPr>
              <a:r>
                <a:rPr lang="en-US" sz="2000" dirty="0">
                  <a:solidFill>
                    <a:srgbClr val="00050D"/>
                  </a:solidFill>
                  <a:latin typeface="Calibri (MS)"/>
                  <a:ea typeface="Calibri (MS)"/>
                  <a:cs typeface="Calibri (MS)"/>
                  <a:sym typeface="Calibri (MS)"/>
                </a:rPr>
                <a:t>Zhu, Y., Kim, M., Zhu, X., et al. (2021). Long-range early diagnosis of Alzheimer's disease using longitudinal MR imaging data. Medical Image Analysis, 67, 101825. </a:t>
              </a:r>
            </a:p>
            <a:p>
              <a:pPr marL="460610" lvl="1" indent="-230305">
                <a:lnSpc>
                  <a:spcPts val="2560"/>
                </a:lnSpc>
                <a:buFont typeface="Arial"/>
                <a:buChar char="•"/>
              </a:pPr>
              <a:r>
                <a:rPr lang="en-US" sz="2000" dirty="0" err="1">
                  <a:solidFill>
                    <a:srgbClr val="00050D"/>
                  </a:solidFill>
                  <a:latin typeface="Calibri (MS)"/>
                  <a:ea typeface="Calibri (MS)"/>
                  <a:cs typeface="Calibri (MS)"/>
                  <a:sym typeface="Calibri (MS)"/>
                </a:rPr>
                <a:t>Ronneberger</a:t>
              </a:r>
              <a:r>
                <a:rPr lang="en-US" sz="2000" dirty="0">
                  <a:solidFill>
                    <a:srgbClr val="00050D"/>
                  </a:solidFill>
                  <a:latin typeface="Calibri (MS)"/>
                  <a:ea typeface="Calibri (MS)"/>
                  <a:cs typeface="Calibri (MS)"/>
                  <a:sym typeface="Calibri (MS)"/>
                </a:rPr>
                <a:t>, O., Fischer, P., &amp; Brox, T. (2015). U-Net: Convolutional networks for biomedical image segmentation. Medical Image Computing and Computer-Assisted Intervention (MICCAI). DOI:10.1007/978-3-319-24574-4_28</a:t>
              </a:r>
            </a:p>
            <a:p>
              <a:pPr marL="460610" lvl="1" indent="-230305">
                <a:lnSpc>
                  <a:spcPts val="2560"/>
                </a:lnSpc>
                <a:buFont typeface="Arial"/>
                <a:buChar char="•"/>
              </a:pPr>
              <a:r>
                <a:rPr lang="en-US" sz="2000" dirty="0" err="1">
                  <a:solidFill>
                    <a:srgbClr val="00050D"/>
                  </a:solidFill>
                  <a:latin typeface="Calibri (MS)"/>
                  <a:ea typeface="Calibri (MS)"/>
                  <a:cs typeface="Calibri (MS)"/>
                  <a:sym typeface="Calibri (MS)"/>
                </a:rPr>
                <a:t>Akkus</a:t>
              </a:r>
              <a:r>
                <a:rPr lang="en-US" sz="2000" dirty="0">
                  <a:solidFill>
                    <a:srgbClr val="00050D"/>
                  </a:solidFill>
                  <a:latin typeface="Calibri (MS)"/>
                  <a:ea typeface="Calibri (MS)"/>
                  <a:cs typeface="Calibri (MS)"/>
                  <a:sym typeface="Calibri (MS)"/>
                </a:rPr>
                <a:t>, Z., </a:t>
              </a:r>
              <a:r>
                <a:rPr lang="en-US" sz="2000" dirty="0" err="1">
                  <a:solidFill>
                    <a:srgbClr val="00050D"/>
                  </a:solidFill>
                  <a:latin typeface="Calibri (MS)"/>
                  <a:ea typeface="Calibri (MS)"/>
                  <a:cs typeface="Calibri (MS)"/>
                  <a:sym typeface="Calibri (MS)"/>
                </a:rPr>
                <a:t>Galimzianova</a:t>
              </a:r>
              <a:r>
                <a:rPr lang="en-US" sz="2000" dirty="0">
                  <a:solidFill>
                    <a:srgbClr val="00050D"/>
                  </a:solidFill>
                  <a:latin typeface="Calibri (MS)"/>
                  <a:ea typeface="Calibri (MS)"/>
                  <a:cs typeface="Calibri (MS)"/>
                  <a:sym typeface="Calibri (MS)"/>
                </a:rPr>
                <a:t>, A., </a:t>
              </a:r>
              <a:r>
                <a:rPr lang="en-US" sz="2000" dirty="0" err="1">
                  <a:solidFill>
                    <a:srgbClr val="00050D"/>
                  </a:solidFill>
                  <a:latin typeface="Calibri (MS)"/>
                  <a:ea typeface="Calibri (MS)"/>
                  <a:cs typeface="Calibri (MS)"/>
                  <a:sym typeface="Calibri (MS)"/>
                </a:rPr>
                <a:t>Hoogi</a:t>
              </a:r>
              <a:r>
                <a:rPr lang="en-US" sz="2000" dirty="0">
                  <a:solidFill>
                    <a:srgbClr val="00050D"/>
                  </a:solidFill>
                  <a:latin typeface="Calibri (MS)"/>
                  <a:ea typeface="Calibri (MS)"/>
                  <a:cs typeface="Calibri (MS)"/>
                  <a:sym typeface="Calibri (MS)"/>
                </a:rPr>
                <a:t>, A., et al. (2017). Deep learning for brain MRI segmentation. Journal of Digital Imaging, 30, 449-459. DOI:10.1007/s10278-017-9959-3</a:t>
              </a:r>
            </a:p>
            <a:p>
              <a:pPr>
                <a:lnSpc>
                  <a:spcPts val="2560"/>
                </a:lnSpc>
              </a:pPr>
              <a:endParaRPr lang="en-US" sz="2133" u="sng" dirty="0">
                <a:solidFill>
                  <a:srgbClr val="00050D"/>
                </a:solidFill>
                <a:latin typeface="Calibri (MS)"/>
                <a:ea typeface="Calibri (MS)"/>
                <a:cs typeface="Calibri (MS)"/>
                <a:sym typeface="Calibri (MS)"/>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143000"/>
            <a:ext cx="12192000" cy="9144000"/>
            <a:chOff x="0" y="0"/>
            <a:chExt cx="13004800" cy="9753600"/>
          </a:xfrm>
        </p:grpSpPr>
        <p:sp>
          <p:nvSpPr>
            <p:cNvPr id="3" name="Freeform 3"/>
            <p:cNvSpPr/>
            <p:nvPr/>
          </p:nvSpPr>
          <p:spPr>
            <a:xfrm>
              <a:off x="0" y="0"/>
              <a:ext cx="13004800" cy="9753600"/>
            </a:xfrm>
            <a:custGeom>
              <a:avLst/>
              <a:gdLst/>
              <a:ahLst/>
              <a:cxnLst/>
              <a:rect l="l" t="t" r="r" b="b"/>
              <a:pathLst>
                <a:path w="13004800" h="9753600">
                  <a:moveTo>
                    <a:pt x="0" y="0"/>
                  </a:moveTo>
                  <a:lnTo>
                    <a:pt x="13004800" y="0"/>
                  </a:lnTo>
                  <a:lnTo>
                    <a:pt x="13004800" y="9753600"/>
                  </a:lnTo>
                  <a:lnTo>
                    <a:pt x="0" y="9753600"/>
                  </a:lnTo>
                  <a:close/>
                </a:path>
              </a:pathLst>
            </a:custGeom>
            <a:solidFill>
              <a:srgbClr val="69B3E7"/>
            </a:solidFill>
          </p:spPr>
          <p:txBody>
            <a:bodyPr/>
            <a:lstStyle/>
            <a:p>
              <a:endParaRPr lang="en-US" sz="1200"/>
            </a:p>
          </p:txBody>
        </p:sp>
      </p:grpSp>
      <p:grpSp>
        <p:nvGrpSpPr>
          <p:cNvPr id="4" name="Group 4"/>
          <p:cNvGrpSpPr/>
          <p:nvPr/>
        </p:nvGrpSpPr>
        <p:grpSpPr>
          <a:xfrm>
            <a:off x="1" y="6642326"/>
            <a:ext cx="12307715" cy="246154"/>
            <a:chOff x="0" y="0"/>
            <a:chExt cx="13004800" cy="260096"/>
          </a:xfrm>
        </p:grpSpPr>
        <p:sp>
          <p:nvSpPr>
            <p:cNvPr id="5" name="Freeform 5"/>
            <p:cNvSpPr/>
            <p:nvPr/>
          </p:nvSpPr>
          <p:spPr>
            <a:xfrm>
              <a:off x="0" y="0"/>
              <a:ext cx="13004800" cy="260096"/>
            </a:xfrm>
            <a:custGeom>
              <a:avLst/>
              <a:gdLst/>
              <a:ahLst/>
              <a:cxnLst/>
              <a:rect l="l" t="t" r="r" b="b"/>
              <a:pathLst>
                <a:path w="13004800" h="260096">
                  <a:moveTo>
                    <a:pt x="0" y="0"/>
                  </a:moveTo>
                  <a:lnTo>
                    <a:pt x="13004800" y="0"/>
                  </a:lnTo>
                  <a:lnTo>
                    <a:pt x="13004800" y="260096"/>
                  </a:lnTo>
                  <a:lnTo>
                    <a:pt x="0" y="260096"/>
                  </a:lnTo>
                  <a:close/>
                </a:path>
              </a:pathLst>
            </a:custGeom>
            <a:solidFill>
              <a:srgbClr val="FFC72C"/>
            </a:solidFill>
          </p:spPr>
          <p:txBody>
            <a:bodyPr/>
            <a:lstStyle/>
            <a:p>
              <a:endParaRPr lang="en-US" sz="1200"/>
            </a:p>
          </p:txBody>
        </p:sp>
      </p:grpSp>
      <p:sp>
        <p:nvSpPr>
          <p:cNvPr id="6" name="Freeform 6"/>
          <p:cNvSpPr/>
          <p:nvPr/>
        </p:nvSpPr>
        <p:spPr>
          <a:xfrm>
            <a:off x="11087163" y="197037"/>
            <a:ext cx="667996" cy="269231"/>
          </a:xfrm>
          <a:custGeom>
            <a:avLst/>
            <a:gdLst/>
            <a:ahLst/>
            <a:cxnLst/>
            <a:rect l="l" t="t" r="r" b="b"/>
            <a:pathLst>
              <a:path w="1001994" h="403846">
                <a:moveTo>
                  <a:pt x="0" y="0"/>
                </a:moveTo>
                <a:lnTo>
                  <a:pt x="1001994" y="0"/>
                </a:lnTo>
                <a:lnTo>
                  <a:pt x="1001994" y="403846"/>
                </a:lnTo>
                <a:lnTo>
                  <a:pt x="0" y="403846"/>
                </a:lnTo>
                <a:lnTo>
                  <a:pt x="0" y="0"/>
                </a:lnTo>
                <a:close/>
              </a:path>
            </a:pathLst>
          </a:custGeom>
          <a:blipFill>
            <a:blip r:embed="rId2"/>
            <a:stretch>
              <a:fillRect l="-61" r="-61"/>
            </a:stretch>
          </a:blipFill>
        </p:spPr>
        <p:txBody>
          <a:bodyPr/>
          <a:lstStyle/>
          <a:p>
            <a:endParaRPr lang="en-US" sz="1200"/>
          </a:p>
        </p:txBody>
      </p:sp>
      <p:grpSp>
        <p:nvGrpSpPr>
          <p:cNvPr id="7" name="Group 7"/>
          <p:cNvGrpSpPr/>
          <p:nvPr/>
        </p:nvGrpSpPr>
        <p:grpSpPr>
          <a:xfrm>
            <a:off x="7981950" y="6356351"/>
            <a:ext cx="2057400" cy="365125"/>
            <a:chOff x="0" y="0"/>
            <a:chExt cx="2926080" cy="519289"/>
          </a:xfrm>
        </p:grpSpPr>
        <p:sp>
          <p:nvSpPr>
            <p:cNvPr id="8" name="Freeform 8"/>
            <p:cNvSpPr/>
            <p:nvPr/>
          </p:nvSpPr>
          <p:spPr>
            <a:xfrm>
              <a:off x="0" y="0"/>
              <a:ext cx="2926080" cy="519289"/>
            </a:xfrm>
            <a:custGeom>
              <a:avLst/>
              <a:gdLst/>
              <a:ahLst/>
              <a:cxnLst/>
              <a:rect l="l" t="t" r="r" b="b"/>
              <a:pathLst>
                <a:path w="2926080" h="519289">
                  <a:moveTo>
                    <a:pt x="0" y="0"/>
                  </a:moveTo>
                  <a:lnTo>
                    <a:pt x="2926080" y="0"/>
                  </a:lnTo>
                  <a:lnTo>
                    <a:pt x="2926080" y="519289"/>
                  </a:lnTo>
                  <a:lnTo>
                    <a:pt x="0" y="519289"/>
                  </a:lnTo>
                  <a:close/>
                </a:path>
              </a:pathLst>
            </a:custGeom>
            <a:solidFill>
              <a:srgbClr val="000000">
                <a:alpha val="0"/>
              </a:srgbClr>
            </a:solidFill>
          </p:spPr>
          <p:txBody>
            <a:bodyPr/>
            <a:lstStyle/>
            <a:p>
              <a:endParaRPr lang="en-US" sz="1200"/>
            </a:p>
          </p:txBody>
        </p:sp>
        <p:sp>
          <p:nvSpPr>
            <p:cNvPr id="9" name="TextBox 9"/>
            <p:cNvSpPr txBox="1"/>
            <p:nvPr/>
          </p:nvSpPr>
          <p:spPr>
            <a:xfrm>
              <a:off x="0" y="-38100"/>
              <a:ext cx="2926080" cy="557389"/>
            </a:xfrm>
            <a:prstGeom prst="rect">
              <a:avLst/>
            </a:prstGeom>
          </p:spPr>
          <p:txBody>
            <a:bodyPr lIns="0" tIns="0" rIns="0" bIns="0" rtlCol="0" anchor="ctr"/>
            <a:lstStyle/>
            <a:p>
              <a:pPr algn="r">
                <a:lnSpc>
                  <a:spcPts val="1439"/>
                </a:lnSpc>
              </a:pPr>
              <a:r>
                <a:rPr lang="en-US" sz="1199">
                  <a:solidFill>
                    <a:srgbClr val="898989"/>
                  </a:solidFill>
                  <a:latin typeface="Calibri (MS)"/>
                  <a:ea typeface="Calibri (MS)"/>
                  <a:cs typeface="Calibri (MS)"/>
                  <a:sym typeface="Calibri (MS)"/>
                </a:rPr>
                <a:t>13</a:t>
              </a:r>
            </a:p>
          </p:txBody>
        </p:sp>
      </p:grpSp>
      <p:pic>
        <p:nvPicPr>
          <p:cNvPr id="11" name="Picture 10">
            <a:extLst>
              <a:ext uri="{FF2B5EF4-FFF2-40B4-BE49-F238E27FC236}">
                <a16:creationId xmlns:a16="http://schemas.microsoft.com/office/drawing/2014/main" id="{D3B4D6B0-D39F-192E-95FD-B8C9DA21334F}"/>
              </a:ext>
            </a:extLst>
          </p:cNvPr>
          <p:cNvPicPr>
            <a:picLocks noChangeAspect="1"/>
          </p:cNvPicPr>
          <p:nvPr/>
        </p:nvPicPr>
        <p:blipFill>
          <a:blip r:embed="rId3"/>
          <a:stretch>
            <a:fillRect/>
          </a:stretch>
        </p:blipFill>
        <p:spPr>
          <a:xfrm>
            <a:off x="0" y="-1143000"/>
            <a:ext cx="12192000" cy="8382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2700"/>
            <a:ext cx="12192000" cy="914401"/>
            <a:chOff x="0" y="0"/>
            <a:chExt cx="17339733" cy="1300481"/>
          </a:xfrm>
        </p:grpSpPr>
        <p:sp>
          <p:nvSpPr>
            <p:cNvPr id="3" name="Freeform 3"/>
            <p:cNvSpPr/>
            <p:nvPr/>
          </p:nvSpPr>
          <p:spPr>
            <a:xfrm>
              <a:off x="0" y="0"/>
              <a:ext cx="17339734" cy="1300480"/>
            </a:xfrm>
            <a:custGeom>
              <a:avLst/>
              <a:gdLst/>
              <a:ahLst/>
              <a:cxnLst/>
              <a:rect l="l" t="t" r="r" b="b"/>
              <a:pathLst>
                <a:path w="17339734" h="1300480">
                  <a:moveTo>
                    <a:pt x="0" y="0"/>
                  </a:moveTo>
                  <a:lnTo>
                    <a:pt x="17339734" y="0"/>
                  </a:lnTo>
                  <a:lnTo>
                    <a:pt x="17339734" y="1300480"/>
                  </a:lnTo>
                  <a:lnTo>
                    <a:pt x="0" y="1300480"/>
                  </a:lnTo>
                  <a:close/>
                </a:path>
              </a:pathLst>
            </a:custGeom>
            <a:solidFill>
              <a:srgbClr val="69B3E7"/>
            </a:solidFill>
          </p:spPr>
          <p:txBody>
            <a:bodyPr/>
            <a:lstStyle/>
            <a:p>
              <a:endParaRPr lang="en-US" sz="1200"/>
            </a:p>
          </p:txBody>
        </p:sp>
      </p:grpSp>
      <p:grpSp>
        <p:nvGrpSpPr>
          <p:cNvPr id="4" name="Group 4"/>
          <p:cNvGrpSpPr/>
          <p:nvPr/>
        </p:nvGrpSpPr>
        <p:grpSpPr>
          <a:xfrm>
            <a:off x="0" y="6675120"/>
            <a:ext cx="12192000" cy="243840"/>
            <a:chOff x="0" y="0"/>
            <a:chExt cx="13004800" cy="260096"/>
          </a:xfrm>
        </p:grpSpPr>
        <p:sp>
          <p:nvSpPr>
            <p:cNvPr id="5" name="Freeform 5"/>
            <p:cNvSpPr/>
            <p:nvPr/>
          </p:nvSpPr>
          <p:spPr>
            <a:xfrm>
              <a:off x="0" y="0"/>
              <a:ext cx="13004800" cy="260096"/>
            </a:xfrm>
            <a:custGeom>
              <a:avLst/>
              <a:gdLst/>
              <a:ahLst/>
              <a:cxnLst/>
              <a:rect l="l" t="t" r="r" b="b"/>
              <a:pathLst>
                <a:path w="13004800" h="260096">
                  <a:moveTo>
                    <a:pt x="0" y="0"/>
                  </a:moveTo>
                  <a:lnTo>
                    <a:pt x="13004800" y="0"/>
                  </a:lnTo>
                  <a:lnTo>
                    <a:pt x="13004800" y="260096"/>
                  </a:lnTo>
                  <a:lnTo>
                    <a:pt x="0" y="260096"/>
                  </a:lnTo>
                  <a:close/>
                </a:path>
              </a:pathLst>
            </a:custGeom>
            <a:solidFill>
              <a:srgbClr val="FFC72C"/>
            </a:solidFill>
          </p:spPr>
          <p:txBody>
            <a:bodyPr/>
            <a:lstStyle/>
            <a:p>
              <a:endParaRPr lang="en-US" sz="1200"/>
            </a:p>
          </p:txBody>
        </p:sp>
      </p:grpSp>
      <p:sp>
        <p:nvSpPr>
          <p:cNvPr id="6" name="Freeform 6"/>
          <p:cNvSpPr/>
          <p:nvPr/>
        </p:nvSpPr>
        <p:spPr>
          <a:xfrm>
            <a:off x="10932051" y="330893"/>
            <a:ext cx="667996" cy="269231"/>
          </a:xfrm>
          <a:custGeom>
            <a:avLst/>
            <a:gdLst/>
            <a:ahLst/>
            <a:cxnLst/>
            <a:rect l="l" t="t" r="r" b="b"/>
            <a:pathLst>
              <a:path w="1001994" h="403846">
                <a:moveTo>
                  <a:pt x="0" y="0"/>
                </a:moveTo>
                <a:lnTo>
                  <a:pt x="1001994" y="0"/>
                </a:lnTo>
                <a:lnTo>
                  <a:pt x="1001994" y="403847"/>
                </a:lnTo>
                <a:lnTo>
                  <a:pt x="0" y="403847"/>
                </a:lnTo>
                <a:lnTo>
                  <a:pt x="0" y="0"/>
                </a:lnTo>
                <a:close/>
              </a:path>
            </a:pathLst>
          </a:custGeom>
          <a:blipFill>
            <a:blip r:embed="rId2"/>
            <a:stretch>
              <a:fillRect l="-61" r="-61"/>
            </a:stretch>
          </a:blipFill>
        </p:spPr>
        <p:txBody>
          <a:bodyPr/>
          <a:lstStyle/>
          <a:p>
            <a:endParaRPr lang="en-US" sz="1200"/>
          </a:p>
        </p:txBody>
      </p:sp>
      <p:grpSp>
        <p:nvGrpSpPr>
          <p:cNvPr id="7" name="Group 7"/>
          <p:cNvGrpSpPr/>
          <p:nvPr/>
        </p:nvGrpSpPr>
        <p:grpSpPr>
          <a:xfrm>
            <a:off x="-113448" y="901700"/>
            <a:ext cx="7601352" cy="5738982"/>
            <a:chOff x="-2366671" y="-891074"/>
            <a:chExt cx="10453473" cy="7413451"/>
          </a:xfrm>
        </p:grpSpPr>
        <p:sp>
          <p:nvSpPr>
            <p:cNvPr id="8" name="Freeform 8"/>
            <p:cNvSpPr/>
            <p:nvPr/>
          </p:nvSpPr>
          <p:spPr>
            <a:xfrm>
              <a:off x="-1567127" y="-891074"/>
              <a:ext cx="9653929" cy="7178591"/>
            </a:xfrm>
            <a:custGeom>
              <a:avLst/>
              <a:gdLst/>
              <a:ahLst/>
              <a:cxnLst/>
              <a:rect l="l" t="t" r="r" b="b"/>
              <a:pathLst>
                <a:path w="9653929" h="7178591">
                  <a:moveTo>
                    <a:pt x="0" y="0"/>
                  </a:moveTo>
                  <a:lnTo>
                    <a:pt x="9653929" y="0"/>
                  </a:lnTo>
                  <a:lnTo>
                    <a:pt x="9653929" y="7178591"/>
                  </a:lnTo>
                  <a:lnTo>
                    <a:pt x="0" y="7178591"/>
                  </a:lnTo>
                  <a:close/>
                </a:path>
              </a:pathLst>
            </a:custGeom>
            <a:solidFill>
              <a:srgbClr val="000000">
                <a:alpha val="0"/>
              </a:srgbClr>
            </a:solidFill>
          </p:spPr>
          <p:txBody>
            <a:bodyPr/>
            <a:lstStyle/>
            <a:p>
              <a:endParaRPr lang="en-US" sz="1200"/>
            </a:p>
          </p:txBody>
        </p:sp>
        <p:sp>
          <p:nvSpPr>
            <p:cNvPr id="9" name="TextBox 9"/>
            <p:cNvSpPr txBox="1"/>
            <p:nvPr/>
          </p:nvSpPr>
          <p:spPr>
            <a:xfrm>
              <a:off x="-2366671" y="-732415"/>
              <a:ext cx="9653929" cy="7254792"/>
            </a:xfrm>
            <a:prstGeom prst="rect">
              <a:avLst/>
            </a:prstGeom>
          </p:spPr>
          <p:txBody>
            <a:bodyPr lIns="0" tIns="0" rIns="0" bIns="0" rtlCol="0" anchor="t"/>
            <a:lstStyle/>
            <a:p>
              <a:pPr marL="503793" lvl="1" indent="-251896">
                <a:buFont typeface="Arial"/>
                <a:buChar char="•"/>
              </a:pPr>
              <a:r>
                <a:rPr lang="en-US" dirty="0">
                  <a:solidFill>
                    <a:srgbClr val="000000"/>
                  </a:solidFill>
                  <a:ea typeface="Calibri (MS)"/>
                  <a:cs typeface="Calibri (MS)"/>
                  <a:sym typeface="Calibri (MS)"/>
                </a:rPr>
                <a:t>Brain tumors pose a significant health risk, requiring early and precise diagnosis for effective treatment.</a:t>
              </a:r>
            </a:p>
            <a:p>
              <a:pPr marL="503793" lvl="1" indent="-251896">
                <a:buFont typeface="Arial"/>
                <a:buChar char="•"/>
              </a:pPr>
              <a:r>
                <a:rPr lang="en-US" dirty="0">
                  <a:solidFill>
                    <a:srgbClr val="000000"/>
                  </a:solidFill>
                  <a:ea typeface="Calibri (MS)"/>
                  <a:cs typeface="Calibri (MS)"/>
                  <a:sym typeface="Calibri (MS)"/>
                </a:rPr>
                <a:t>MRI scans are a primary tool for detecting brain tumors, but manual analysis is time-consuming and subject to variability.</a:t>
              </a:r>
            </a:p>
            <a:p>
              <a:pPr marL="503793" lvl="1" indent="-251896">
                <a:buFont typeface="Arial"/>
                <a:buChar char="•"/>
              </a:pPr>
              <a:r>
                <a:rPr lang="en-US" dirty="0">
                  <a:solidFill>
                    <a:srgbClr val="000000"/>
                  </a:solidFill>
                  <a:ea typeface="Calibri (MS)"/>
                  <a:cs typeface="Calibri (MS)"/>
                  <a:sym typeface="Calibri (MS)"/>
                </a:rPr>
                <a:t>AI-powered segmentation techniques enhance accuracy, efficiency, and consistency in tumor identification.</a:t>
              </a:r>
            </a:p>
            <a:p>
              <a:pPr marL="503793" lvl="1" indent="-251896">
                <a:buFont typeface="Arial"/>
                <a:buChar char="•"/>
              </a:pPr>
              <a:r>
                <a:rPr lang="en-US" dirty="0">
                  <a:solidFill>
                    <a:srgbClr val="000000"/>
                  </a:solidFill>
                  <a:ea typeface="Calibri (MS)"/>
                  <a:cs typeface="Calibri (MS)"/>
                  <a:sym typeface="Calibri (MS)"/>
                </a:rPr>
                <a:t>This research explores deep learning models for automated brain tumor segmentation.</a:t>
              </a:r>
            </a:p>
            <a:p>
              <a:pPr marL="503793" lvl="1" indent="-251896">
                <a:buFont typeface="Arial"/>
                <a:buChar char="•"/>
              </a:pPr>
              <a:r>
                <a:rPr lang="en-US" dirty="0">
                  <a:solidFill>
                    <a:srgbClr val="000000"/>
                  </a:solidFill>
                  <a:ea typeface="Calibri (MS)"/>
                  <a:cs typeface="Calibri (MS)"/>
                  <a:sym typeface="Calibri (MS)"/>
                </a:rPr>
                <a:t>Because brain tumors can be fatal, prompt and accurate MRI diagnosis is essential for successful therapy. While AI-powered deep learning models automate tumor segmentation, increasing speed, accuracy, and reliability, manual MRI analysis is unreliable and slow. </a:t>
              </a:r>
            </a:p>
            <a:p>
              <a:pPr marL="503793" lvl="1" indent="-251896">
                <a:buFont typeface="Arial"/>
                <a:buChar char="•"/>
              </a:pPr>
              <a:r>
                <a:rPr lang="en-US" dirty="0">
                  <a:solidFill>
                    <a:srgbClr val="000000"/>
                  </a:solidFill>
                  <a:ea typeface="Calibri (MS)"/>
                  <a:cs typeface="Calibri (MS)"/>
                  <a:sym typeface="Calibri (MS)"/>
                </a:rPr>
                <a:t>These algorithms help radiologists spot problems more quickly and objectively by analyzing structural and functional MRI data. CNNs, transformer-based architectures, and U-Net are important methods that have been trained on datasets such as </a:t>
              </a:r>
              <a:r>
                <a:rPr lang="en-US" dirty="0" err="1">
                  <a:solidFill>
                    <a:srgbClr val="000000"/>
                  </a:solidFill>
                  <a:ea typeface="Calibri (MS)"/>
                  <a:cs typeface="Calibri (MS)"/>
                  <a:sym typeface="Calibri (MS)"/>
                </a:rPr>
                <a:t>BraTS</a:t>
              </a:r>
              <a:r>
                <a:rPr lang="en-US" dirty="0">
                  <a:solidFill>
                    <a:srgbClr val="000000"/>
                  </a:solidFill>
                  <a:ea typeface="Calibri (MS)"/>
                  <a:cs typeface="Calibri (MS)"/>
                  <a:sym typeface="Calibri (MS)"/>
                </a:rPr>
                <a:t>.</a:t>
              </a:r>
            </a:p>
            <a:p>
              <a:pPr marL="503793" lvl="1" indent="-251896">
                <a:buFont typeface="Arial"/>
                <a:buChar char="•"/>
              </a:pPr>
              <a:r>
                <a:rPr lang="en-US" dirty="0">
                  <a:solidFill>
                    <a:srgbClr val="000000"/>
                  </a:solidFill>
                  <a:ea typeface="Calibri (MS)"/>
                  <a:cs typeface="Calibri (MS)"/>
                  <a:sym typeface="Calibri (MS)"/>
                </a:rPr>
                <a:t> AI-driven segmentation improves clinical decision-making and patient outcomes, however there are drawbacks, such as limited annotated data and model generalizability.</a:t>
              </a:r>
            </a:p>
          </p:txBody>
        </p:sp>
      </p:grpSp>
      <p:grpSp>
        <p:nvGrpSpPr>
          <p:cNvPr id="10" name="Group 10"/>
          <p:cNvGrpSpPr/>
          <p:nvPr/>
        </p:nvGrpSpPr>
        <p:grpSpPr>
          <a:xfrm>
            <a:off x="276813" y="30810"/>
            <a:ext cx="6536079" cy="870891"/>
            <a:chOff x="0" y="0"/>
            <a:chExt cx="9295757" cy="1238601"/>
          </a:xfrm>
        </p:grpSpPr>
        <p:sp>
          <p:nvSpPr>
            <p:cNvPr id="11" name="Freeform 11"/>
            <p:cNvSpPr/>
            <p:nvPr/>
          </p:nvSpPr>
          <p:spPr>
            <a:xfrm>
              <a:off x="0" y="0"/>
              <a:ext cx="9295757" cy="1238601"/>
            </a:xfrm>
            <a:custGeom>
              <a:avLst/>
              <a:gdLst/>
              <a:ahLst/>
              <a:cxnLst/>
              <a:rect l="l" t="t" r="r" b="b"/>
              <a:pathLst>
                <a:path w="9295757" h="1238601">
                  <a:moveTo>
                    <a:pt x="0" y="0"/>
                  </a:moveTo>
                  <a:lnTo>
                    <a:pt x="9295757" y="0"/>
                  </a:lnTo>
                  <a:lnTo>
                    <a:pt x="9295757" y="1238601"/>
                  </a:lnTo>
                  <a:lnTo>
                    <a:pt x="0" y="1238601"/>
                  </a:lnTo>
                  <a:close/>
                </a:path>
              </a:pathLst>
            </a:custGeom>
            <a:solidFill>
              <a:srgbClr val="000000">
                <a:alpha val="0"/>
              </a:srgbClr>
            </a:solidFill>
          </p:spPr>
          <p:txBody>
            <a:bodyPr/>
            <a:lstStyle/>
            <a:p>
              <a:endParaRPr lang="en-US" sz="1200"/>
            </a:p>
          </p:txBody>
        </p:sp>
        <p:sp>
          <p:nvSpPr>
            <p:cNvPr id="12" name="TextBox 12"/>
            <p:cNvSpPr txBox="1"/>
            <p:nvPr/>
          </p:nvSpPr>
          <p:spPr>
            <a:xfrm>
              <a:off x="0" y="-38100"/>
              <a:ext cx="9295757" cy="1276701"/>
            </a:xfrm>
            <a:prstGeom prst="rect">
              <a:avLst/>
            </a:prstGeom>
          </p:spPr>
          <p:txBody>
            <a:bodyPr lIns="0" tIns="0" rIns="0" bIns="0" rtlCol="0" anchor="ctr"/>
            <a:lstStyle/>
            <a:p>
              <a:pPr>
                <a:lnSpc>
                  <a:spcPts val="3023"/>
                </a:lnSpc>
              </a:pPr>
              <a:r>
                <a:rPr lang="en-US" sz="2799" b="1">
                  <a:solidFill>
                    <a:srgbClr val="FFFFFF"/>
                  </a:solidFill>
                  <a:latin typeface="Calibri (MS) Bold"/>
                  <a:ea typeface="Calibri (MS) Bold"/>
                  <a:cs typeface="Calibri (MS) Bold"/>
                  <a:sym typeface="Calibri (MS) Bold"/>
                </a:rPr>
                <a:t>Introduction</a:t>
              </a:r>
            </a:p>
          </p:txBody>
        </p:sp>
      </p:grpSp>
      <p:grpSp>
        <p:nvGrpSpPr>
          <p:cNvPr id="13" name="Group 13"/>
          <p:cNvGrpSpPr/>
          <p:nvPr/>
        </p:nvGrpSpPr>
        <p:grpSpPr>
          <a:xfrm>
            <a:off x="10007853" y="6356351"/>
            <a:ext cx="2057400" cy="414759"/>
            <a:chOff x="0" y="0"/>
            <a:chExt cx="2926080" cy="589880"/>
          </a:xfrm>
        </p:grpSpPr>
        <p:sp>
          <p:nvSpPr>
            <p:cNvPr id="14" name="Freeform 14"/>
            <p:cNvSpPr/>
            <p:nvPr/>
          </p:nvSpPr>
          <p:spPr>
            <a:xfrm>
              <a:off x="0" y="0"/>
              <a:ext cx="2926080" cy="589880"/>
            </a:xfrm>
            <a:custGeom>
              <a:avLst/>
              <a:gdLst/>
              <a:ahLst/>
              <a:cxnLst/>
              <a:rect l="l" t="t" r="r" b="b"/>
              <a:pathLst>
                <a:path w="2926080" h="589880">
                  <a:moveTo>
                    <a:pt x="0" y="0"/>
                  </a:moveTo>
                  <a:lnTo>
                    <a:pt x="2926080" y="0"/>
                  </a:lnTo>
                  <a:lnTo>
                    <a:pt x="2926080" y="589880"/>
                  </a:lnTo>
                  <a:lnTo>
                    <a:pt x="0" y="589880"/>
                  </a:lnTo>
                  <a:close/>
                </a:path>
              </a:pathLst>
            </a:custGeom>
            <a:solidFill>
              <a:srgbClr val="000000">
                <a:alpha val="0"/>
              </a:srgbClr>
            </a:solidFill>
          </p:spPr>
          <p:txBody>
            <a:bodyPr/>
            <a:lstStyle/>
            <a:p>
              <a:endParaRPr lang="en-US" sz="1200"/>
            </a:p>
          </p:txBody>
        </p:sp>
        <p:sp>
          <p:nvSpPr>
            <p:cNvPr id="15" name="TextBox 15"/>
            <p:cNvSpPr txBox="1"/>
            <p:nvPr/>
          </p:nvSpPr>
          <p:spPr>
            <a:xfrm>
              <a:off x="0" y="-38100"/>
              <a:ext cx="2926080" cy="627980"/>
            </a:xfrm>
            <a:prstGeom prst="rect">
              <a:avLst/>
            </a:prstGeom>
          </p:spPr>
          <p:txBody>
            <a:bodyPr lIns="0" tIns="0" rIns="0" bIns="0" rtlCol="0" anchor="ctr"/>
            <a:lstStyle/>
            <a:p>
              <a:pPr algn="r">
                <a:lnSpc>
                  <a:spcPts val="1440"/>
                </a:lnSpc>
              </a:pPr>
              <a:r>
                <a:rPr lang="en-US" sz="1200">
                  <a:solidFill>
                    <a:srgbClr val="000000"/>
                  </a:solidFill>
                  <a:latin typeface="Calibri (MS)"/>
                  <a:ea typeface="Calibri (MS)"/>
                  <a:cs typeface="Calibri (MS)"/>
                  <a:sym typeface="Calibri (MS)"/>
                </a:rPr>
                <a:t>2</a:t>
              </a:r>
            </a:p>
            <a:p>
              <a:pPr algn="r">
                <a:lnSpc>
                  <a:spcPts val="1439"/>
                </a:lnSpc>
              </a:pPr>
              <a:endParaRPr lang="en-US" sz="1200">
                <a:solidFill>
                  <a:srgbClr val="000000"/>
                </a:solidFill>
                <a:latin typeface="Calibri (MS)"/>
                <a:ea typeface="Calibri (MS)"/>
                <a:cs typeface="Calibri (MS)"/>
                <a:sym typeface="Calibri (MS)"/>
              </a:endParaRPr>
            </a:p>
          </p:txBody>
        </p:sp>
      </p:grpSp>
      <p:sp>
        <p:nvSpPr>
          <p:cNvPr id="16" name="Freeform 16"/>
          <p:cNvSpPr/>
          <p:nvPr/>
        </p:nvSpPr>
        <p:spPr>
          <a:xfrm>
            <a:off x="6985657" y="1241014"/>
            <a:ext cx="4614390" cy="2645146"/>
          </a:xfrm>
          <a:custGeom>
            <a:avLst/>
            <a:gdLst/>
            <a:ahLst/>
            <a:cxnLst/>
            <a:rect l="l" t="t" r="r" b="b"/>
            <a:pathLst>
              <a:path w="6921585" h="3967719">
                <a:moveTo>
                  <a:pt x="0" y="0"/>
                </a:moveTo>
                <a:lnTo>
                  <a:pt x="6921586" y="0"/>
                </a:lnTo>
                <a:lnTo>
                  <a:pt x="6921586" y="3967719"/>
                </a:lnTo>
                <a:lnTo>
                  <a:pt x="0" y="3967719"/>
                </a:lnTo>
                <a:lnTo>
                  <a:pt x="0" y="0"/>
                </a:lnTo>
                <a:close/>
              </a:path>
            </a:pathLst>
          </a:custGeom>
          <a:blipFill>
            <a:blip r:embed="rId3"/>
            <a:stretch>
              <a:fillRect l="-1909"/>
            </a:stretch>
          </a:blipFill>
        </p:spPr>
        <p:txBody>
          <a:bodyPr/>
          <a:lstStyle/>
          <a:p>
            <a:endParaRPr lang="en-US" sz="1200"/>
          </a:p>
        </p:txBody>
      </p:sp>
      <p:sp>
        <p:nvSpPr>
          <p:cNvPr id="17" name="Freeform 17"/>
          <p:cNvSpPr/>
          <p:nvPr/>
        </p:nvSpPr>
        <p:spPr>
          <a:xfrm>
            <a:off x="7614651" y="3940799"/>
            <a:ext cx="3651398" cy="2432744"/>
          </a:xfrm>
          <a:custGeom>
            <a:avLst/>
            <a:gdLst/>
            <a:ahLst/>
            <a:cxnLst/>
            <a:rect l="l" t="t" r="r" b="b"/>
            <a:pathLst>
              <a:path w="5477097" h="3649116">
                <a:moveTo>
                  <a:pt x="0" y="0"/>
                </a:moveTo>
                <a:lnTo>
                  <a:pt x="5477097" y="0"/>
                </a:lnTo>
                <a:lnTo>
                  <a:pt x="5477097" y="3649116"/>
                </a:lnTo>
                <a:lnTo>
                  <a:pt x="0" y="3649116"/>
                </a:lnTo>
                <a:lnTo>
                  <a:pt x="0" y="0"/>
                </a:lnTo>
                <a:close/>
              </a:path>
            </a:pathLst>
          </a:custGeom>
          <a:blipFill>
            <a:blip r:embed="rId4"/>
            <a:stretch>
              <a:fillRect/>
            </a:stretch>
          </a:blipFill>
        </p:spPr>
        <p:txBody>
          <a:bodyPr/>
          <a:lstStyle/>
          <a:p>
            <a:endParaRPr lang="en-US"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2700"/>
            <a:ext cx="12192000" cy="914401"/>
            <a:chOff x="0" y="0"/>
            <a:chExt cx="17339733" cy="1300481"/>
          </a:xfrm>
        </p:grpSpPr>
        <p:sp>
          <p:nvSpPr>
            <p:cNvPr id="3" name="Freeform 3"/>
            <p:cNvSpPr/>
            <p:nvPr/>
          </p:nvSpPr>
          <p:spPr>
            <a:xfrm>
              <a:off x="0" y="0"/>
              <a:ext cx="17339734" cy="1300480"/>
            </a:xfrm>
            <a:custGeom>
              <a:avLst/>
              <a:gdLst/>
              <a:ahLst/>
              <a:cxnLst/>
              <a:rect l="l" t="t" r="r" b="b"/>
              <a:pathLst>
                <a:path w="17339734" h="1300480">
                  <a:moveTo>
                    <a:pt x="0" y="0"/>
                  </a:moveTo>
                  <a:lnTo>
                    <a:pt x="17339734" y="0"/>
                  </a:lnTo>
                  <a:lnTo>
                    <a:pt x="17339734" y="1300480"/>
                  </a:lnTo>
                  <a:lnTo>
                    <a:pt x="0" y="1300480"/>
                  </a:lnTo>
                  <a:close/>
                </a:path>
              </a:pathLst>
            </a:custGeom>
            <a:solidFill>
              <a:srgbClr val="69B3E7"/>
            </a:solidFill>
          </p:spPr>
          <p:txBody>
            <a:bodyPr/>
            <a:lstStyle/>
            <a:p>
              <a:endParaRPr lang="en-US" sz="1200"/>
            </a:p>
          </p:txBody>
        </p:sp>
      </p:grpSp>
      <p:grpSp>
        <p:nvGrpSpPr>
          <p:cNvPr id="4" name="Group 4"/>
          <p:cNvGrpSpPr/>
          <p:nvPr/>
        </p:nvGrpSpPr>
        <p:grpSpPr>
          <a:xfrm>
            <a:off x="0" y="6675120"/>
            <a:ext cx="12192000" cy="243840"/>
            <a:chOff x="0" y="0"/>
            <a:chExt cx="13004800" cy="260096"/>
          </a:xfrm>
        </p:grpSpPr>
        <p:sp>
          <p:nvSpPr>
            <p:cNvPr id="5" name="Freeform 5"/>
            <p:cNvSpPr/>
            <p:nvPr/>
          </p:nvSpPr>
          <p:spPr>
            <a:xfrm>
              <a:off x="0" y="0"/>
              <a:ext cx="13004800" cy="260096"/>
            </a:xfrm>
            <a:custGeom>
              <a:avLst/>
              <a:gdLst/>
              <a:ahLst/>
              <a:cxnLst/>
              <a:rect l="l" t="t" r="r" b="b"/>
              <a:pathLst>
                <a:path w="13004800" h="260096">
                  <a:moveTo>
                    <a:pt x="0" y="0"/>
                  </a:moveTo>
                  <a:lnTo>
                    <a:pt x="13004800" y="0"/>
                  </a:lnTo>
                  <a:lnTo>
                    <a:pt x="13004800" y="260096"/>
                  </a:lnTo>
                  <a:lnTo>
                    <a:pt x="0" y="260096"/>
                  </a:lnTo>
                  <a:close/>
                </a:path>
              </a:pathLst>
            </a:custGeom>
            <a:solidFill>
              <a:srgbClr val="FFC72C"/>
            </a:solidFill>
          </p:spPr>
          <p:txBody>
            <a:bodyPr/>
            <a:lstStyle/>
            <a:p>
              <a:endParaRPr lang="en-US" sz="1200"/>
            </a:p>
          </p:txBody>
        </p:sp>
      </p:grpSp>
      <p:sp>
        <p:nvSpPr>
          <p:cNvPr id="6" name="Freeform 6"/>
          <p:cNvSpPr/>
          <p:nvPr/>
        </p:nvSpPr>
        <p:spPr>
          <a:xfrm>
            <a:off x="10932051" y="330893"/>
            <a:ext cx="667996" cy="269231"/>
          </a:xfrm>
          <a:custGeom>
            <a:avLst/>
            <a:gdLst/>
            <a:ahLst/>
            <a:cxnLst/>
            <a:rect l="l" t="t" r="r" b="b"/>
            <a:pathLst>
              <a:path w="1001994" h="403846">
                <a:moveTo>
                  <a:pt x="0" y="0"/>
                </a:moveTo>
                <a:lnTo>
                  <a:pt x="1001994" y="0"/>
                </a:lnTo>
                <a:lnTo>
                  <a:pt x="1001994" y="403847"/>
                </a:lnTo>
                <a:lnTo>
                  <a:pt x="0" y="403847"/>
                </a:lnTo>
                <a:lnTo>
                  <a:pt x="0" y="0"/>
                </a:lnTo>
                <a:close/>
              </a:path>
            </a:pathLst>
          </a:custGeom>
          <a:blipFill>
            <a:blip r:embed="rId2"/>
            <a:stretch>
              <a:fillRect l="-61" r="-61"/>
            </a:stretch>
          </a:blipFill>
        </p:spPr>
        <p:txBody>
          <a:bodyPr/>
          <a:lstStyle/>
          <a:p>
            <a:endParaRPr lang="en-US" sz="1200"/>
          </a:p>
        </p:txBody>
      </p:sp>
      <p:sp>
        <p:nvSpPr>
          <p:cNvPr id="9" name="TextBox 9"/>
          <p:cNvSpPr txBox="1"/>
          <p:nvPr/>
        </p:nvSpPr>
        <p:spPr>
          <a:xfrm>
            <a:off x="0" y="1073426"/>
            <a:ext cx="12192000" cy="5601693"/>
          </a:xfrm>
          <a:prstGeom prst="rect">
            <a:avLst/>
          </a:prstGeom>
        </p:spPr>
        <p:txBody>
          <a:bodyPr lIns="0" tIns="0" rIns="0" bIns="0" rtlCol="0" anchor="t"/>
          <a:lstStyle/>
          <a:p>
            <a:pPr marL="594797" lvl="1" indent="-342900">
              <a:lnSpc>
                <a:spcPts val="2800"/>
              </a:lnSpc>
              <a:buFont typeface="Arial" panose="020B0604020202020204" pitchFamily="34" charset="0"/>
              <a:buChar char="•"/>
            </a:pPr>
            <a:r>
              <a:rPr lang="en-US" sz="2000" dirty="0">
                <a:solidFill>
                  <a:srgbClr val="000000"/>
                </a:solidFill>
                <a:latin typeface="Calibri (MS)"/>
                <a:ea typeface="Calibri (MS)"/>
                <a:cs typeface="Calibri (MS)"/>
                <a:sym typeface="Calibri (MS)"/>
              </a:rPr>
              <a:t>Brain tumor segmentation in MRI imaging presents significant challenges due to tumors irregular shapes, varying positions, and heterogeneous visual characteristics. Recent advances in Deep Neural Networks have revolutionized this field. </a:t>
            </a:r>
          </a:p>
          <a:p>
            <a:pPr marL="594797" lvl="1" indent="-342900">
              <a:lnSpc>
                <a:spcPts val="2800"/>
              </a:lnSpc>
              <a:buFont typeface="Arial" panose="020B0604020202020204" pitchFamily="34" charset="0"/>
              <a:buChar char="•"/>
            </a:pPr>
            <a:r>
              <a:rPr lang="en-US" sz="2000" dirty="0">
                <a:solidFill>
                  <a:srgbClr val="000000"/>
                </a:solidFill>
                <a:latin typeface="Calibri (MS)"/>
                <a:ea typeface="Calibri (MS)"/>
                <a:cs typeface="Calibri (MS)"/>
                <a:sym typeface="Calibri (MS)"/>
              </a:rPr>
              <a:t>The research highlights that while CNNs and FCNs have been widely used, they suffer from gradient diffusion issues during training. The proposed Improved Residual Network </a:t>
            </a:r>
            <a:r>
              <a:rPr lang="en-US" sz="2000" dirty="0" err="1">
                <a:solidFill>
                  <a:srgbClr val="000000"/>
                </a:solidFill>
                <a:latin typeface="Calibri (MS)"/>
                <a:ea typeface="Calibri (MS)"/>
                <a:cs typeface="Calibri (MS)"/>
                <a:sym typeface="Calibri (MS)"/>
              </a:rPr>
              <a:t>ResNet</a:t>
            </a:r>
            <a:r>
              <a:rPr lang="en-US" sz="2000" dirty="0">
                <a:solidFill>
                  <a:srgbClr val="000000"/>
                </a:solidFill>
                <a:latin typeface="Calibri (MS)"/>
                <a:ea typeface="Calibri (MS)"/>
                <a:cs typeface="Calibri (MS)"/>
                <a:sym typeface="Calibri (MS)"/>
              </a:rPr>
              <a:t> addresses this by implementing shortcut connections that provide direct access to earlier layer information, significantly improving segmentation accuracy.</a:t>
            </a:r>
          </a:p>
          <a:p>
            <a:pPr marL="594797" lvl="1" indent="-342900">
              <a:lnSpc>
                <a:spcPts val="2800"/>
              </a:lnSpc>
              <a:buFont typeface="Arial" panose="020B0604020202020204" pitchFamily="34" charset="0"/>
              <a:buChar char="•"/>
            </a:pPr>
            <a:r>
              <a:rPr lang="en-US" sz="2000" dirty="0">
                <a:solidFill>
                  <a:srgbClr val="000000"/>
                </a:solidFill>
                <a:latin typeface="Calibri (MS)"/>
                <a:ea typeface="Calibri (MS)"/>
                <a:cs typeface="Calibri (MS)"/>
                <a:sym typeface="Calibri (MS)"/>
              </a:rPr>
              <a:t>When tested on the BraTS2020 dataset, the Improved </a:t>
            </a:r>
            <a:r>
              <a:rPr lang="en-US" sz="2000" dirty="0" err="1">
                <a:solidFill>
                  <a:srgbClr val="000000"/>
                </a:solidFill>
                <a:latin typeface="Calibri (MS)"/>
                <a:ea typeface="Calibri (MS)"/>
                <a:cs typeface="Calibri (MS)"/>
                <a:sym typeface="Calibri (MS)"/>
              </a:rPr>
              <a:t>ResNet</a:t>
            </a:r>
            <a:r>
              <a:rPr lang="en-US" sz="2000" dirty="0">
                <a:solidFill>
                  <a:srgbClr val="000000"/>
                </a:solidFill>
                <a:latin typeface="Calibri (MS)"/>
                <a:ea typeface="Calibri (MS)"/>
                <a:cs typeface="Calibri (MS)"/>
                <a:sym typeface="Calibri (MS)"/>
              </a:rPr>
              <a:t> model achieved superior performance metrics compared to conventional CNN and FCN approaches, with over 10% improvement in accuracy, recall, and f-measure.</a:t>
            </a:r>
          </a:p>
          <a:p>
            <a:pPr marL="594797" lvl="1" indent="-342900">
              <a:lnSpc>
                <a:spcPts val="2800"/>
              </a:lnSpc>
              <a:buFont typeface="Arial" panose="020B0604020202020204" pitchFamily="34" charset="0"/>
              <a:buChar char="•"/>
            </a:pPr>
            <a:r>
              <a:rPr lang="en-US" sz="2000" dirty="0">
                <a:solidFill>
                  <a:srgbClr val="000000"/>
                </a:solidFill>
                <a:latin typeface="Calibri (MS)"/>
                <a:ea typeface="Calibri (MS)"/>
                <a:cs typeface="Calibri (MS)"/>
                <a:sym typeface="Calibri (MS)"/>
              </a:rPr>
              <a:t>Brain tumor segmentation is critical for assisting radiologists in early detection and diagnosis.</a:t>
            </a:r>
          </a:p>
          <a:p>
            <a:pPr marL="594797" lvl="1" indent="-342900">
              <a:lnSpc>
                <a:spcPts val="2800"/>
              </a:lnSpc>
              <a:buFont typeface="Arial" panose="020B0604020202020204" pitchFamily="34" charset="0"/>
              <a:buChar char="•"/>
            </a:pPr>
            <a:r>
              <a:rPr lang="en-US" sz="2000" dirty="0">
                <a:solidFill>
                  <a:srgbClr val="000000"/>
                </a:solidFill>
                <a:latin typeface="Calibri (MS)"/>
                <a:ea typeface="Calibri (MS)"/>
                <a:cs typeface="Calibri (MS)"/>
                <a:sym typeface="Calibri (MS)"/>
              </a:rPr>
              <a:t>Deep learning and AI have revolutionized medical imaging, providing automated solutions with high precision.</a:t>
            </a:r>
          </a:p>
          <a:p>
            <a:pPr marL="594797" lvl="1" indent="-342900">
              <a:lnSpc>
                <a:spcPts val="2800"/>
              </a:lnSpc>
              <a:buFont typeface="Arial" panose="020B0604020202020204" pitchFamily="34" charset="0"/>
              <a:buChar char="•"/>
            </a:pPr>
            <a:r>
              <a:rPr lang="en-US" sz="2000" dirty="0">
                <a:solidFill>
                  <a:srgbClr val="000000"/>
                </a:solidFill>
                <a:latin typeface="Calibri (MS)"/>
                <a:ea typeface="Calibri (MS)"/>
                <a:cs typeface="Calibri (MS)"/>
                <a:sym typeface="Calibri (MS)"/>
              </a:rPr>
              <a:t>MRI scans offer detailed imaging, making them suitable for AI-driven tumor detection.</a:t>
            </a:r>
          </a:p>
          <a:p>
            <a:pPr marL="251897" lvl="1">
              <a:lnSpc>
                <a:spcPts val="2800"/>
              </a:lnSpc>
            </a:pPr>
            <a:endParaRPr lang="en-US" dirty="0">
              <a:solidFill>
                <a:srgbClr val="000000"/>
              </a:solidFill>
              <a:latin typeface="Calibri (MS)"/>
              <a:ea typeface="Calibri (MS)"/>
              <a:cs typeface="Calibri (MS)"/>
              <a:sym typeface="Calibri (MS)"/>
            </a:endParaRPr>
          </a:p>
          <a:p>
            <a:pPr marL="251897" lvl="1">
              <a:lnSpc>
                <a:spcPts val="2800"/>
              </a:lnSpc>
            </a:pPr>
            <a:endParaRPr lang="en-US" dirty="0">
              <a:solidFill>
                <a:srgbClr val="000000"/>
              </a:solidFill>
              <a:latin typeface="Calibri (MS)"/>
              <a:ea typeface="Calibri (MS)"/>
              <a:cs typeface="Calibri (MS)"/>
              <a:sym typeface="Calibri (MS)"/>
            </a:endParaRPr>
          </a:p>
          <a:p>
            <a:pPr marL="251897" lvl="1">
              <a:lnSpc>
                <a:spcPts val="2800"/>
              </a:lnSpc>
            </a:pPr>
            <a:endParaRPr lang="en-US" dirty="0">
              <a:solidFill>
                <a:srgbClr val="000000"/>
              </a:solidFill>
              <a:latin typeface="Calibri (MS)"/>
              <a:ea typeface="Calibri (MS)"/>
              <a:cs typeface="Calibri (MS)"/>
              <a:sym typeface="Calibri (MS)"/>
            </a:endParaRPr>
          </a:p>
          <a:p>
            <a:pPr marL="537647" lvl="1" indent="-285750">
              <a:lnSpc>
                <a:spcPts val="2800"/>
              </a:lnSpc>
              <a:buFont typeface="Arial" panose="020B0604020202020204" pitchFamily="34" charset="0"/>
              <a:buChar char="•"/>
            </a:pPr>
            <a:endParaRPr lang="en-US" dirty="0">
              <a:solidFill>
                <a:srgbClr val="000000"/>
              </a:solidFill>
              <a:latin typeface="Calibri (MS)"/>
              <a:ea typeface="Calibri (MS)"/>
              <a:cs typeface="Calibri (MS)"/>
              <a:sym typeface="Calibri (MS)"/>
            </a:endParaRPr>
          </a:p>
          <a:p>
            <a:pPr marL="537647" lvl="1" indent="-285750">
              <a:lnSpc>
                <a:spcPts val="2800"/>
              </a:lnSpc>
              <a:buFont typeface="Arial" panose="020B0604020202020204" pitchFamily="34" charset="0"/>
              <a:buChar char="•"/>
            </a:pPr>
            <a:endParaRPr lang="en-US" dirty="0">
              <a:solidFill>
                <a:srgbClr val="000000"/>
              </a:solidFill>
              <a:latin typeface="Calibri (MS)"/>
              <a:ea typeface="Calibri (MS)"/>
              <a:cs typeface="Calibri (MS)"/>
              <a:sym typeface="Calibri (MS)"/>
            </a:endParaRPr>
          </a:p>
          <a:p>
            <a:pPr marL="537647" lvl="1" indent="-285750">
              <a:lnSpc>
                <a:spcPts val="2800"/>
              </a:lnSpc>
              <a:buFont typeface="Arial" panose="020B0604020202020204" pitchFamily="34" charset="0"/>
              <a:buChar char="•"/>
            </a:pPr>
            <a:endParaRPr lang="en-US" dirty="0">
              <a:solidFill>
                <a:srgbClr val="000000"/>
              </a:solidFill>
              <a:latin typeface="Calibri (MS)"/>
              <a:ea typeface="Calibri (MS)"/>
              <a:cs typeface="Calibri (MS)"/>
              <a:sym typeface="Calibri (MS)"/>
            </a:endParaRPr>
          </a:p>
          <a:p>
            <a:pPr marL="537647" lvl="1" indent="-285750">
              <a:lnSpc>
                <a:spcPts val="2800"/>
              </a:lnSpc>
              <a:buFont typeface="Arial" panose="020B0604020202020204" pitchFamily="34" charset="0"/>
              <a:buChar char="•"/>
            </a:pPr>
            <a:endParaRPr lang="en-US" dirty="0">
              <a:solidFill>
                <a:srgbClr val="000000"/>
              </a:solidFill>
              <a:latin typeface="Calibri (MS)"/>
              <a:ea typeface="Calibri (MS)"/>
              <a:cs typeface="Calibri (MS)"/>
              <a:sym typeface="Calibri (MS)"/>
            </a:endParaRPr>
          </a:p>
          <a:p>
            <a:endParaRPr lang="en-US" dirty="0"/>
          </a:p>
          <a:p>
            <a:pPr marL="503793" lvl="1" indent="-251896">
              <a:lnSpc>
                <a:spcPts val="2800"/>
              </a:lnSpc>
              <a:buFont typeface="Arial"/>
              <a:buChar char="•"/>
            </a:pPr>
            <a:endParaRPr lang="en-US" dirty="0">
              <a:solidFill>
                <a:srgbClr val="000000"/>
              </a:solidFill>
              <a:latin typeface="Calibri (MS)"/>
              <a:ea typeface="Calibri (MS)"/>
              <a:cs typeface="Calibri (MS)"/>
              <a:sym typeface="Calibri (MS)"/>
            </a:endParaRPr>
          </a:p>
        </p:txBody>
      </p:sp>
      <p:grpSp>
        <p:nvGrpSpPr>
          <p:cNvPr id="10" name="Group 10"/>
          <p:cNvGrpSpPr/>
          <p:nvPr/>
        </p:nvGrpSpPr>
        <p:grpSpPr>
          <a:xfrm>
            <a:off x="276813" y="30810"/>
            <a:ext cx="6536079" cy="870891"/>
            <a:chOff x="0" y="0"/>
            <a:chExt cx="9295757" cy="1238601"/>
          </a:xfrm>
        </p:grpSpPr>
        <p:sp>
          <p:nvSpPr>
            <p:cNvPr id="11" name="Freeform 11"/>
            <p:cNvSpPr/>
            <p:nvPr/>
          </p:nvSpPr>
          <p:spPr>
            <a:xfrm>
              <a:off x="0" y="0"/>
              <a:ext cx="9295757" cy="1238601"/>
            </a:xfrm>
            <a:custGeom>
              <a:avLst/>
              <a:gdLst/>
              <a:ahLst/>
              <a:cxnLst/>
              <a:rect l="l" t="t" r="r" b="b"/>
              <a:pathLst>
                <a:path w="9295757" h="1238601">
                  <a:moveTo>
                    <a:pt x="0" y="0"/>
                  </a:moveTo>
                  <a:lnTo>
                    <a:pt x="9295757" y="0"/>
                  </a:lnTo>
                  <a:lnTo>
                    <a:pt x="9295757" y="1238601"/>
                  </a:lnTo>
                  <a:lnTo>
                    <a:pt x="0" y="1238601"/>
                  </a:lnTo>
                  <a:close/>
                </a:path>
              </a:pathLst>
            </a:custGeom>
            <a:solidFill>
              <a:srgbClr val="000000">
                <a:alpha val="0"/>
              </a:srgbClr>
            </a:solidFill>
          </p:spPr>
          <p:txBody>
            <a:bodyPr/>
            <a:lstStyle/>
            <a:p>
              <a:endParaRPr lang="en-US" sz="1200"/>
            </a:p>
          </p:txBody>
        </p:sp>
        <p:sp>
          <p:nvSpPr>
            <p:cNvPr id="12" name="TextBox 12"/>
            <p:cNvSpPr txBox="1"/>
            <p:nvPr/>
          </p:nvSpPr>
          <p:spPr>
            <a:xfrm>
              <a:off x="0" y="-38100"/>
              <a:ext cx="9295757" cy="1276701"/>
            </a:xfrm>
            <a:prstGeom prst="rect">
              <a:avLst/>
            </a:prstGeom>
          </p:spPr>
          <p:txBody>
            <a:bodyPr lIns="0" tIns="0" rIns="0" bIns="0" rtlCol="0" anchor="ctr"/>
            <a:lstStyle/>
            <a:p>
              <a:pPr>
                <a:lnSpc>
                  <a:spcPts val="3023"/>
                </a:lnSpc>
              </a:pPr>
              <a:r>
                <a:rPr lang="en-US" sz="2799" b="1">
                  <a:solidFill>
                    <a:srgbClr val="FFFFFF"/>
                  </a:solidFill>
                  <a:latin typeface="Calibri (MS) Bold"/>
                  <a:ea typeface="Calibri (MS) Bold"/>
                  <a:cs typeface="Calibri (MS) Bold"/>
                  <a:sym typeface="Calibri (MS) Bold"/>
                </a:rPr>
                <a:t>Research Domain</a:t>
              </a:r>
            </a:p>
          </p:txBody>
        </p:sp>
      </p:grpSp>
      <p:grpSp>
        <p:nvGrpSpPr>
          <p:cNvPr id="13" name="Group 13"/>
          <p:cNvGrpSpPr/>
          <p:nvPr/>
        </p:nvGrpSpPr>
        <p:grpSpPr>
          <a:xfrm>
            <a:off x="10007853" y="6356351"/>
            <a:ext cx="2057400" cy="414759"/>
            <a:chOff x="0" y="0"/>
            <a:chExt cx="2926080" cy="589880"/>
          </a:xfrm>
        </p:grpSpPr>
        <p:sp>
          <p:nvSpPr>
            <p:cNvPr id="14" name="Freeform 14"/>
            <p:cNvSpPr/>
            <p:nvPr/>
          </p:nvSpPr>
          <p:spPr>
            <a:xfrm>
              <a:off x="0" y="0"/>
              <a:ext cx="2926080" cy="589880"/>
            </a:xfrm>
            <a:custGeom>
              <a:avLst/>
              <a:gdLst/>
              <a:ahLst/>
              <a:cxnLst/>
              <a:rect l="l" t="t" r="r" b="b"/>
              <a:pathLst>
                <a:path w="2926080" h="589880">
                  <a:moveTo>
                    <a:pt x="0" y="0"/>
                  </a:moveTo>
                  <a:lnTo>
                    <a:pt x="2926080" y="0"/>
                  </a:lnTo>
                  <a:lnTo>
                    <a:pt x="2926080" y="589880"/>
                  </a:lnTo>
                  <a:lnTo>
                    <a:pt x="0" y="589880"/>
                  </a:lnTo>
                  <a:close/>
                </a:path>
              </a:pathLst>
            </a:custGeom>
            <a:solidFill>
              <a:srgbClr val="000000">
                <a:alpha val="0"/>
              </a:srgbClr>
            </a:solidFill>
          </p:spPr>
          <p:txBody>
            <a:bodyPr/>
            <a:lstStyle/>
            <a:p>
              <a:endParaRPr lang="en-US" sz="1200"/>
            </a:p>
          </p:txBody>
        </p:sp>
        <p:sp>
          <p:nvSpPr>
            <p:cNvPr id="15" name="TextBox 15"/>
            <p:cNvSpPr txBox="1"/>
            <p:nvPr/>
          </p:nvSpPr>
          <p:spPr>
            <a:xfrm>
              <a:off x="0" y="-38100"/>
              <a:ext cx="2926080" cy="627980"/>
            </a:xfrm>
            <a:prstGeom prst="rect">
              <a:avLst/>
            </a:prstGeom>
          </p:spPr>
          <p:txBody>
            <a:bodyPr lIns="0" tIns="0" rIns="0" bIns="0" rtlCol="0" anchor="ctr"/>
            <a:lstStyle/>
            <a:p>
              <a:pPr algn="r">
                <a:lnSpc>
                  <a:spcPts val="1440"/>
                </a:lnSpc>
              </a:pPr>
              <a:r>
                <a:rPr lang="en-US" sz="1200">
                  <a:solidFill>
                    <a:srgbClr val="000000"/>
                  </a:solidFill>
                  <a:latin typeface="Calibri (MS)"/>
                  <a:ea typeface="Calibri (MS)"/>
                  <a:cs typeface="Calibri (MS)"/>
                  <a:sym typeface="Calibri (MS)"/>
                </a:rPr>
                <a:t>3</a:t>
              </a:r>
            </a:p>
            <a:p>
              <a:pPr algn="r">
                <a:lnSpc>
                  <a:spcPts val="1439"/>
                </a:lnSpc>
              </a:pPr>
              <a:endParaRPr lang="en-US" sz="1200">
                <a:solidFill>
                  <a:srgbClr val="000000"/>
                </a:solidFill>
                <a:latin typeface="Calibri (MS)"/>
                <a:ea typeface="Calibri (MS)"/>
                <a:cs typeface="Calibri (MS)"/>
                <a:sym typeface="Calibri (MS)"/>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2700"/>
            <a:ext cx="12192000" cy="914401"/>
            <a:chOff x="0" y="0"/>
            <a:chExt cx="17339733" cy="1300481"/>
          </a:xfrm>
        </p:grpSpPr>
        <p:sp>
          <p:nvSpPr>
            <p:cNvPr id="3" name="Freeform 3"/>
            <p:cNvSpPr/>
            <p:nvPr/>
          </p:nvSpPr>
          <p:spPr>
            <a:xfrm>
              <a:off x="0" y="0"/>
              <a:ext cx="17339734" cy="1300480"/>
            </a:xfrm>
            <a:custGeom>
              <a:avLst/>
              <a:gdLst/>
              <a:ahLst/>
              <a:cxnLst/>
              <a:rect l="l" t="t" r="r" b="b"/>
              <a:pathLst>
                <a:path w="17339734" h="1300480">
                  <a:moveTo>
                    <a:pt x="0" y="0"/>
                  </a:moveTo>
                  <a:lnTo>
                    <a:pt x="17339734" y="0"/>
                  </a:lnTo>
                  <a:lnTo>
                    <a:pt x="17339734" y="1300480"/>
                  </a:lnTo>
                  <a:lnTo>
                    <a:pt x="0" y="1300480"/>
                  </a:lnTo>
                  <a:close/>
                </a:path>
              </a:pathLst>
            </a:custGeom>
            <a:solidFill>
              <a:srgbClr val="69B3E7"/>
            </a:solidFill>
          </p:spPr>
          <p:txBody>
            <a:bodyPr/>
            <a:lstStyle/>
            <a:p>
              <a:endParaRPr lang="en-US" sz="1200"/>
            </a:p>
          </p:txBody>
        </p:sp>
      </p:grpSp>
      <p:grpSp>
        <p:nvGrpSpPr>
          <p:cNvPr id="4" name="Group 4"/>
          <p:cNvGrpSpPr/>
          <p:nvPr/>
        </p:nvGrpSpPr>
        <p:grpSpPr>
          <a:xfrm>
            <a:off x="0" y="6675120"/>
            <a:ext cx="12192000" cy="243840"/>
            <a:chOff x="0" y="0"/>
            <a:chExt cx="13004800" cy="260096"/>
          </a:xfrm>
        </p:grpSpPr>
        <p:sp>
          <p:nvSpPr>
            <p:cNvPr id="5" name="Freeform 5"/>
            <p:cNvSpPr/>
            <p:nvPr/>
          </p:nvSpPr>
          <p:spPr>
            <a:xfrm>
              <a:off x="0" y="0"/>
              <a:ext cx="13004800" cy="260096"/>
            </a:xfrm>
            <a:custGeom>
              <a:avLst/>
              <a:gdLst/>
              <a:ahLst/>
              <a:cxnLst/>
              <a:rect l="l" t="t" r="r" b="b"/>
              <a:pathLst>
                <a:path w="13004800" h="260096">
                  <a:moveTo>
                    <a:pt x="0" y="0"/>
                  </a:moveTo>
                  <a:lnTo>
                    <a:pt x="13004800" y="0"/>
                  </a:lnTo>
                  <a:lnTo>
                    <a:pt x="13004800" y="260096"/>
                  </a:lnTo>
                  <a:lnTo>
                    <a:pt x="0" y="260096"/>
                  </a:lnTo>
                  <a:close/>
                </a:path>
              </a:pathLst>
            </a:custGeom>
            <a:solidFill>
              <a:srgbClr val="FFC72C"/>
            </a:solidFill>
          </p:spPr>
          <p:txBody>
            <a:bodyPr/>
            <a:lstStyle/>
            <a:p>
              <a:endParaRPr lang="en-US" sz="1200"/>
            </a:p>
          </p:txBody>
        </p:sp>
      </p:grpSp>
      <p:sp>
        <p:nvSpPr>
          <p:cNvPr id="6" name="Freeform 6"/>
          <p:cNvSpPr/>
          <p:nvPr/>
        </p:nvSpPr>
        <p:spPr>
          <a:xfrm>
            <a:off x="10932051" y="330893"/>
            <a:ext cx="667996" cy="269231"/>
          </a:xfrm>
          <a:custGeom>
            <a:avLst/>
            <a:gdLst/>
            <a:ahLst/>
            <a:cxnLst/>
            <a:rect l="l" t="t" r="r" b="b"/>
            <a:pathLst>
              <a:path w="1001994" h="403846">
                <a:moveTo>
                  <a:pt x="0" y="0"/>
                </a:moveTo>
                <a:lnTo>
                  <a:pt x="1001994" y="0"/>
                </a:lnTo>
                <a:lnTo>
                  <a:pt x="1001994" y="403847"/>
                </a:lnTo>
                <a:lnTo>
                  <a:pt x="0" y="403847"/>
                </a:lnTo>
                <a:lnTo>
                  <a:pt x="0" y="0"/>
                </a:lnTo>
                <a:close/>
              </a:path>
            </a:pathLst>
          </a:custGeom>
          <a:blipFill>
            <a:blip r:embed="rId2"/>
            <a:stretch>
              <a:fillRect l="-61" r="-61"/>
            </a:stretch>
          </a:blipFill>
        </p:spPr>
        <p:txBody>
          <a:bodyPr/>
          <a:lstStyle/>
          <a:p>
            <a:endParaRPr lang="en-US" sz="1200"/>
          </a:p>
        </p:txBody>
      </p:sp>
      <p:grpSp>
        <p:nvGrpSpPr>
          <p:cNvPr id="7" name="Group 7"/>
          <p:cNvGrpSpPr/>
          <p:nvPr/>
        </p:nvGrpSpPr>
        <p:grpSpPr>
          <a:xfrm>
            <a:off x="126747" y="1023730"/>
            <a:ext cx="11938505" cy="5453906"/>
            <a:chOff x="-1893984" y="-1197637"/>
            <a:chExt cx="18131694" cy="8283163"/>
          </a:xfrm>
        </p:grpSpPr>
        <p:sp>
          <p:nvSpPr>
            <p:cNvPr id="8" name="Freeform 8"/>
            <p:cNvSpPr/>
            <p:nvPr/>
          </p:nvSpPr>
          <p:spPr>
            <a:xfrm>
              <a:off x="0" y="0"/>
              <a:ext cx="14343731" cy="4834936"/>
            </a:xfrm>
            <a:custGeom>
              <a:avLst/>
              <a:gdLst/>
              <a:ahLst/>
              <a:cxnLst/>
              <a:rect l="l" t="t" r="r" b="b"/>
              <a:pathLst>
                <a:path w="14343731" h="4834936">
                  <a:moveTo>
                    <a:pt x="0" y="0"/>
                  </a:moveTo>
                  <a:lnTo>
                    <a:pt x="14343731" y="0"/>
                  </a:lnTo>
                  <a:lnTo>
                    <a:pt x="14343731" y="4834936"/>
                  </a:lnTo>
                  <a:lnTo>
                    <a:pt x="0" y="4834936"/>
                  </a:lnTo>
                  <a:close/>
                </a:path>
              </a:pathLst>
            </a:custGeom>
            <a:solidFill>
              <a:srgbClr val="000000">
                <a:alpha val="0"/>
              </a:srgbClr>
            </a:solidFill>
          </p:spPr>
          <p:txBody>
            <a:bodyPr/>
            <a:lstStyle/>
            <a:p>
              <a:endParaRPr lang="en-US" sz="1200"/>
            </a:p>
          </p:txBody>
        </p:sp>
        <p:sp>
          <p:nvSpPr>
            <p:cNvPr id="9" name="TextBox 9"/>
            <p:cNvSpPr txBox="1"/>
            <p:nvPr/>
          </p:nvSpPr>
          <p:spPr>
            <a:xfrm>
              <a:off x="-1893984" y="-1197637"/>
              <a:ext cx="18131694" cy="8283163"/>
            </a:xfrm>
            <a:prstGeom prst="rect">
              <a:avLst/>
            </a:prstGeom>
          </p:spPr>
          <p:txBody>
            <a:bodyPr lIns="0" tIns="0" rIns="0" bIns="0" rtlCol="0" anchor="t"/>
            <a:lstStyle/>
            <a:p>
              <a:pPr>
                <a:lnSpc>
                  <a:spcPts val="2800"/>
                </a:lnSpc>
              </a:pPr>
              <a:r>
                <a:rPr lang="en-US" sz="2000" b="1" dirty="0">
                  <a:solidFill>
                    <a:srgbClr val="000000"/>
                  </a:solidFill>
                  <a:ea typeface="Calibri (MS) Bold"/>
                  <a:cs typeface="Calibri (MS) Bold"/>
                  <a:sym typeface="Calibri (MS) Bold"/>
                </a:rPr>
                <a:t>Early Diagnosis: </a:t>
              </a:r>
              <a:r>
                <a:rPr lang="en-US" sz="2000" dirty="0">
                  <a:solidFill>
                    <a:srgbClr val="000000"/>
                  </a:solidFill>
                  <a:ea typeface="Calibri (MS)"/>
                  <a:cs typeface="Calibri (MS)"/>
                  <a:sym typeface="Calibri (MS)"/>
                </a:rPr>
                <a:t>AI models detect tumors at an early stage, improving patient outcomes.</a:t>
              </a:r>
            </a:p>
            <a:p>
              <a:pPr>
                <a:lnSpc>
                  <a:spcPts val="2800"/>
                </a:lnSpc>
              </a:pPr>
              <a:r>
                <a:rPr lang="en-US" sz="2000" b="1" dirty="0">
                  <a:solidFill>
                    <a:srgbClr val="000000"/>
                  </a:solidFill>
                  <a:ea typeface="Calibri (MS) Bold"/>
                  <a:cs typeface="Calibri (MS) Bold"/>
                  <a:sym typeface="Calibri (MS) Bold"/>
                </a:rPr>
                <a:t>Automated Segmentation:</a:t>
              </a:r>
              <a:r>
                <a:rPr lang="en-US" sz="2000" dirty="0">
                  <a:solidFill>
                    <a:srgbClr val="000000"/>
                  </a:solidFill>
                  <a:ea typeface="Calibri (MS)"/>
                  <a:cs typeface="Calibri (MS)"/>
                  <a:sym typeface="Calibri (MS)"/>
                </a:rPr>
                <a:t> Reduces manual effort, enabling faster analysis and consistency.</a:t>
              </a:r>
            </a:p>
            <a:p>
              <a:pPr>
                <a:lnSpc>
                  <a:spcPts val="2800"/>
                </a:lnSpc>
              </a:pPr>
              <a:r>
                <a:rPr lang="en-US" sz="2000" b="1" dirty="0">
                  <a:solidFill>
                    <a:srgbClr val="000000"/>
                  </a:solidFill>
                  <a:ea typeface="Calibri (MS) Bold"/>
                  <a:cs typeface="Calibri (MS) Bold"/>
                  <a:sym typeface="Calibri (MS) Bold"/>
                </a:rPr>
                <a:t>Real-time Clinical Integration:</a:t>
              </a:r>
              <a:r>
                <a:rPr lang="en-US" sz="2000" dirty="0">
                  <a:solidFill>
                    <a:srgbClr val="000000"/>
                  </a:solidFill>
                  <a:ea typeface="Calibri (MS)"/>
                  <a:cs typeface="Calibri (MS)"/>
                  <a:sym typeface="Calibri (MS)"/>
                </a:rPr>
                <a:t> AI-powered tools can be incorporated into hospital systems for real-time decision support.</a:t>
              </a:r>
            </a:p>
            <a:p>
              <a:pPr>
                <a:lnSpc>
                  <a:spcPts val="2800"/>
                </a:lnSpc>
              </a:pPr>
              <a:r>
                <a:rPr lang="en-US" sz="2000" b="1" dirty="0">
                  <a:solidFill>
                    <a:srgbClr val="000000"/>
                  </a:solidFill>
                  <a:ea typeface="Calibri (MS)"/>
                  <a:cs typeface="Calibri (MS)"/>
                  <a:sym typeface="Calibri (MS)"/>
                </a:rPr>
                <a:t>Treatment Response Monitoring</a:t>
              </a:r>
              <a:r>
                <a:rPr lang="en-US" sz="2000" dirty="0">
                  <a:solidFill>
                    <a:srgbClr val="000000"/>
                  </a:solidFill>
                  <a:ea typeface="Calibri (MS)"/>
                  <a:cs typeface="Calibri (MS)"/>
                  <a:sym typeface="Calibri (MS)"/>
                </a:rPr>
                <a:t>: AI models can track subtle changes in tumor size, shape, and composition across sequential MRIs, providing objective quantification of treatment effectiveness.</a:t>
              </a:r>
            </a:p>
            <a:p>
              <a:pPr>
                <a:lnSpc>
                  <a:spcPts val="2800"/>
                </a:lnSpc>
              </a:pPr>
              <a:r>
                <a:rPr lang="en-US" sz="2000" b="1" dirty="0">
                  <a:solidFill>
                    <a:srgbClr val="000000"/>
                  </a:solidFill>
                  <a:ea typeface="Calibri (MS)"/>
                  <a:cs typeface="Calibri (MS)"/>
                  <a:sym typeface="Calibri (MS)"/>
                </a:rPr>
                <a:t>Surgical Planning</a:t>
              </a:r>
              <a:r>
                <a:rPr lang="en-US" sz="2000" dirty="0">
                  <a:solidFill>
                    <a:srgbClr val="000000"/>
                  </a:solidFill>
                  <a:ea typeface="Calibri (MS)"/>
                  <a:cs typeface="Calibri (MS)"/>
                  <a:sym typeface="Calibri (MS)"/>
                </a:rPr>
                <a:t>: AI segmentation creates precise 3D tumor models, helping neurosurgeons plan optimal approaches, identify critical structures to avoid, and determine resection boundaries.</a:t>
              </a:r>
            </a:p>
            <a:p>
              <a:pPr>
                <a:lnSpc>
                  <a:spcPts val="2800"/>
                </a:lnSpc>
              </a:pPr>
              <a:r>
                <a:rPr lang="en-US" sz="2000" b="1" dirty="0"/>
                <a:t>Radiation Therapy Targeting:</a:t>
              </a:r>
              <a:r>
                <a:rPr lang="en-US" sz="2000" dirty="0"/>
                <a:t> Accurate tumor boundary delineation enables precise radiation delivery to maximize tumor coverage while minimizing damage to surrounding healthy brain tissue.</a:t>
              </a:r>
            </a:p>
            <a:p>
              <a:r>
                <a:rPr lang="en-US" sz="2000" b="1" dirty="0"/>
                <a:t>Clinical Trials Support</a:t>
              </a:r>
              <a:r>
                <a:rPr lang="en-US" sz="2000" dirty="0"/>
                <a:t>: Automated segmentation ensures consistent measurements across multiple centers and timepoints, improving the reliability of drug efficacy evaluations.</a:t>
              </a:r>
            </a:p>
            <a:p>
              <a:pPr>
                <a:lnSpc>
                  <a:spcPts val="2800"/>
                </a:lnSpc>
              </a:pPr>
              <a:endParaRPr lang="en-US" sz="2000" dirty="0">
                <a:solidFill>
                  <a:srgbClr val="000000"/>
                </a:solidFill>
                <a:ea typeface="Calibri (MS)"/>
                <a:cs typeface="Calibri (MS)"/>
                <a:sym typeface="Calibri (MS)"/>
              </a:endParaRPr>
            </a:p>
            <a:p>
              <a:pPr>
                <a:lnSpc>
                  <a:spcPts val="2800"/>
                </a:lnSpc>
              </a:pPr>
              <a:endParaRPr lang="en-US" sz="2000" dirty="0">
                <a:solidFill>
                  <a:srgbClr val="000000"/>
                </a:solidFill>
                <a:latin typeface="Calibri (MS)"/>
                <a:ea typeface="Calibri (MS)"/>
                <a:cs typeface="Calibri (MS)"/>
                <a:sym typeface="Calibri (MS)"/>
              </a:endParaRPr>
            </a:p>
            <a:p>
              <a:pPr>
                <a:lnSpc>
                  <a:spcPts val="2800"/>
                </a:lnSpc>
              </a:pPr>
              <a:endParaRPr lang="en-US" sz="2000" dirty="0">
                <a:solidFill>
                  <a:srgbClr val="000000"/>
                </a:solidFill>
                <a:latin typeface="Calibri (MS)"/>
                <a:ea typeface="Calibri (MS)"/>
                <a:cs typeface="Calibri (MS)"/>
                <a:sym typeface="Calibri (MS)"/>
              </a:endParaRPr>
            </a:p>
            <a:p>
              <a:pPr>
                <a:lnSpc>
                  <a:spcPts val="2800"/>
                </a:lnSpc>
              </a:pPr>
              <a:endParaRPr lang="en-US" sz="2000" dirty="0">
                <a:solidFill>
                  <a:srgbClr val="000000"/>
                </a:solidFill>
                <a:latin typeface="Calibri (MS)"/>
                <a:ea typeface="Calibri (MS)"/>
                <a:cs typeface="Calibri (MS)"/>
                <a:sym typeface="Calibri (MS)"/>
              </a:endParaRPr>
            </a:p>
            <a:p>
              <a:pPr>
                <a:lnSpc>
                  <a:spcPts val="2800"/>
                </a:lnSpc>
              </a:pPr>
              <a:endParaRPr lang="en-US" sz="2000" dirty="0">
                <a:solidFill>
                  <a:srgbClr val="000000"/>
                </a:solidFill>
                <a:latin typeface="Calibri (MS)"/>
                <a:ea typeface="Calibri (MS)"/>
                <a:cs typeface="Calibri (MS)"/>
                <a:sym typeface="Calibri (MS)"/>
              </a:endParaRPr>
            </a:p>
          </p:txBody>
        </p:sp>
      </p:grpSp>
      <p:grpSp>
        <p:nvGrpSpPr>
          <p:cNvPr id="10" name="Group 10"/>
          <p:cNvGrpSpPr/>
          <p:nvPr/>
        </p:nvGrpSpPr>
        <p:grpSpPr>
          <a:xfrm>
            <a:off x="276813" y="30810"/>
            <a:ext cx="6536079" cy="870891"/>
            <a:chOff x="0" y="0"/>
            <a:chExt cx="9295757" cy="1238601"/>
          </a:xfrm>
        </p:grpSpPr>
        <p:sp>
          <p:nvSpPr>
            <p:cNvPr id="11" name="Freeform 11"/>
            <p:cNvSpPr/>
            <p:nvPr/>
          </p:nvSpPr>
          <p:spPr>
            <a:xfrm>
              <a:off x="0" y="0"/>
              <a:ext cx="9295757" cy="1238601"/>
            </a:xfrm>
            <a:custGeom>
              <a:avLst/>
              <a:gdLst/>
              <a:ahLst/>
              <a:cxnLst/>
              <a:rect l="l" t="t" r="r" b="b"/>
              <a:pathLst>
                <a:path w="9295757" h="1238601">
                  <a:moveTo>
                    <a:pt x="0" y="0"/>
                  </a:moveTo>
                  <a:lnTo>
                    <a:pt x="9295757" y="0"/>
                  </a:lnTo>
                  <a:lnTo>
                    <a:pt x="9295757" y="1238601"/>
                  </a:lnTo>
                  <a:lnTo>
                    <a:pt x="0" y="1238601"/>
                  </a:lnTo>
                  <a:close/>
                </a:path>
              </a:pathLst>
            </a:custGeom>
            <a:solidFill>
              <a:srgbClr val="000000">
                <a:alpha val="0"/>
              </a:srgbClr>
            </a:solidFill>
          </p:spPr>
          <p:txBody>
            <a:bodyPr/>
            <a:lstStyle/>
            <a:p>
              <a:endParaRPr lang="en-US" sz="1200"/>
            </a:p>
          </p:txBody>
        </p:sp>
        <p:sp>
          <p:nvSpPr>
            <p:cNvPr id="12" name="TextBox 12"/>
            <p:cNvSpPr txBox="1"/>
            <p:nvPr/>
          </p:nvSpPr>
          <p:spPr>
            <a:xfrm>
              <a:off x="0" y="-38100"/>
              <a:ext cx="9295757" cy="1276701"/>
            </a:xfrm>
            <a:prstGeom prst="rect">
              <a:avLst/>
            </a:prstGeom>
          </p:spPr>
          <p:txBody>
            <a:bodyPr lIns="0" tIns="0" rIns="0" bIns="0" rtlCol="0" anchor="ctr"/>
            <a:lstStyle/>
            <a:p>
              <a:pPr>
                <a:lnSpc>
                  <a:spcPts val="3023"/>
                </a:lnSpc>
              </a:pPr>
              <a:r>
                <a:rPr lang="en-US" sz="2799" b="1">
                  <a:solidFill>
                    <a:srgbClr val="FFFFFF"/>
                  </a:solidFill>
                  <a:latin typeface="Calibri (MS) Bold"/>
                  <a:ea typeface="Calibri (MS) Bold"/>
                  <a:cs typeface="Calibri (MS) Bold"/>
                  <a:sym typeface="Calibri (MS) Bold"/>
                </a:rPr>
                <a:t>Applications</a:t>
              </a:r>
            </a:p>
          </p:txBody>
        </p:sp>
      </p:grpSp>
      <p:grpSp>
        <p:nvGrpSpPr>
          <p:cNvPr id="13" name="Group 13"/>
          <p:cNvGrpSpPr/>
          <p:nvPr/>
        </p:nvGrpSpPr>
        <p:grpSpPr>
          <a:xfrm>
            <a:off x="10007853" y="6356351"/>
            <a:ext cx="2057400" cy="365125"/>
            <a:chOff x="0" y="0"/>
            <a:chExt cx="2926080" cy="519289"/>
          </a:xfrm>
        </p:grpSpPr>
        <p:sp>
          <p:nvSpPr>
            <p:cNvPr id="14" name="Freeform 14"/>
            <p:cNvSpPr/>
            <p:nvPr/>
          </p:nvSpPr>
          <p:spPr>
            <a:xfrm>
              <a:off x="0" y="0"/>
              <a:ext cx="2926080" cy="519289"/>
            </a:xfrm>
            <a:custGeom>
              <a:avLst/>
              <a:gdLst/>
              <a:ahLst/>
              <a:cxnLst/>
              <a:rect l="l" t="t" r="r" b="b"/>
              <a:pathLst>
                <a:path w="2926080" h="519289">
                  <a:moveTo>
                    <a:pt x="0" y="0"/>
                  </a:moveTo>
                  <a:lnTo>
                    <a:pt x="2926080" y="0"/>
                  </a:lnTo>
                  <a:lnTo>
                    <a:pt x="2926080" y="519289"/>
                  </a:lnTo>
                  <a:lnTo>
                    <a:pt x="0" y="519289"/>
                  </a:lnTo>
                  <a:close/>
                </a:path>
              </a:pathLst>
            </a:custGeom>
            <a:solidFill>
              <a:srgbClr val="000000">
                <a:alpha val="0"/>
              </a:srgbClr>
            </a:solidFill>
          </p:spPr>
          <p:txBody>
            <a:bodyPr/>
            <a:lstStyle/>
            <a:p>
              <a:endParaRPr lang="en-US" sz="1200"/>
            </a:p>
          </p:txBody>
        </p:sp>
        <p:sp>
          <p:nvSpPr>
            <p:cNvPr id="15" name="TextBox 15"/>
            <p:cNvSpPr txBox="1"/>
            <p:nvPr/>
          </p:nvSpPr>
          <p:spPr>
            <a:xfrm>
              <a:off x="0" y="-38100"/>
              <a:ext cx="2926080" cy="557389"/>
            </a:xfrm>
            <a:prstGeom prst="rect">
              <a:avLst/>
            </a:prstGeom>
          </p:spPr>
          <p:txBody>
            <a:bodyPr lIns="0" tIns="0" rIns="0" bIns="0" rtlCol="0" anchor="ctr"/>
            <a:lstStyle/>
            <a:p>
              <a:pPr algn="r">
                <a:lnSpc>
                  <a:spcPts val="1439"/>
                </a:lnSpc>
              </a:pPr>
              <a:r>
                <a:rPr lang="en-US" sz="1199">
                  <a:solidFill>
                    <a:srgbClr val="000000"/>
                  </a:solidFill>
                  <a:latin typeface="Calibri (MS)"/>
                  <a:ea typeface="Calibri (MS)"/>
                  <a:cs typeface="Calibri (MS)"/>
                  <a:sym typeface="Calibri (MS)"/>
                </a:rPr>
                <a:t>4</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E5EDA7-3ECA-F825-BFAE-D017D819F373}"/>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B405412D-DC58-EBF9-D2F5-F0F1B6012220}"/>
              </a:ext>
            </a:extLst>
          </p:cNvPr>
          <p:cNvGrpSpPr/>
          <p:nvPr/>
        </p:nvGrpSpPr>
        <p:grpSpPr>
          <a:xfrm>
            <a:off x="0" y="-12700"/>
            <a:ext cx="12192000" cy="914401"/>
            <a:chOff x="0" y="0"/>
            <a:chExt cx="17339733" cy="1300481"/>
          </a:xfrm>
        </p:grpSpPr>
        <p:sp>
          <p:nvSpPr>
            <p:cNvPr id="3" name="Freeform 3">
              <a:extLst>
                <a:ext uri="{FF2B5EF4-FFF2-40B4-BE49-F238E27FC236}">
                  <a16:creationId xmlns:a16="http://schemas.microsoft.com/office/drawing/2014/main" id="{47AF6746-AC41-DFB2-187C-642D34A70DA3}"/>
                </a:ext>
              </a:extLst>
            </p:cNvPr>
            <p:cNvSpPr/>
            <p:nvPr/>
          </p:nvSpPr>
          <p:spPr>
            <a:xfrm>
              <a:off x="0" y="0"/>
              <a:ext cx="17339734" cy="1300480"/>
            </a:xfrm>
            <a:custGeom>
              <a:avLst/>
              <a:gdLst/>
              <a:ahLst/>
              <a:cxnLst/>
              <a:rect l="l" t="t" r="r" b="b"/>
              <a:pathLst>
                <a:path w="17339734" h="1300480">
                  <a:moveTo>
                    <a:pt x="0" y="0"/>
                  </a:moveTo>
                  <a:lnTo>
                    <a:pt x="17339734" y="0"/>
                  </a:lnTo>
                  <a:lnTo>
                    <a:pt x="17339734" y="1300480"/>
                  </a:lnTo>
                  <a:lnTo>
                    <a:pt x="0" y="1300480"/>
                  </a:lnTo>
                  <a:close/>
                </a:path>
              </a:pathLst>
            </a:custGeom>
            <a:solidFill>
              <a:srgbClr val="69B3E7"/>
            </a:solidFill>
          </p:spPr>
          <p:txBody>
            <a:bodyPr/>
            <a:lstStyle/>
            <a:p>
              <a:endParaRPr lang="en-US" sz="1200"/>
            </a:p>
          </p:txBody>
        </p:sp>
      </p:grpSp>
      <p:grpSp>
        <p:nvGrpSpPr>
          <p:cNvPr id="4" name="Group 4">
            <a:extLst>
              <a:ext uri="{FF2B5EF4-FFF2-40B4-BE49-F238E27FC236}">
                <a16:creationId xmlns:a16="http://schemas.microsoft.com/office/drawing/2014/main" id="{9EF755E3-FCF8-4020-F716-41B5996FBB85}"/>
              </a:ext>
            </a:extLst>
          </p:cNvPr>
          <p:cNvGrpSpPr/>
          <p:nvPr/>
        </p:nvGrpSpPr>
        <p:grpSpPr>
          <a:xfrm>
            <a:off x="0" y="6675120"/>
            <a:ext cx="12192000" cy="243840"/>
            <a:chOff x="0" y="0"/>
            <a:chExt cx="13004800" cy="260096"/>
          </a:xfrm>
        </p:grpSpPr>
        <p:sp>
          <p:nvSpPr>
            <p:cNvPr id="5" name="Freeform 5">
              <a:extLst>
                <a:ext uri="{FF2B5EF4-FFF2-40B4-BE49-F238E27FC236}">
                  <a16:creationId xmlns:a16="http://schemas.microsoft.com/office/drawing/2014/main" id="{EEB809CA-9913-23A3-BDBF-A40760D1A70D}"/>
                </a:ext>
              </a:extLst>
            </p:cNvPr>
            <p:cNvSpPr/>
            <p:nvPr/>
          </p:nvSpPr>
          <p:spPr>
            <a:xfrm>
              <a:off x="0" y="0"/>
              <a:ext cx="13004800" cy="260096"/>
            </a:xfrm>
            <a:custGeom>
              <a:avLst/>
              <a:gdLst/>
              <a:ahLst/>
              <a:cxnLst/>
              <a:rect l="l" t="t" r="r" b="b"/>
              <a:pathLst>
                <a:path w="13004800" h="260096">
                  <a:moveTo>
                    <a:pt x="0" y="0"/>
                  </a:moveTo>
                  <a:lnTo>
                    <a:pt x="13004800" y="0"/>
                  </a:lnTo>
                  <a:lnTo>
                    <a:pt x="13004800" y="260096"/>
                  </a:lnTo>
                  <a:lnTo>
                    <a:pt x="0" y="260096"/>
                  </a:lnTo>
                  <a:close/>
                </a:path>
              </a:pathLst>
            </a:custGeom>
            <a:solidFill>
              <a:srgbClr val="FFC72C"/>
            </a:solidFill>
          </p:spPr>
          <p:txBody>
            <a:bodyPr/>
            <a:lstStyle/>
            <a:p>
              <a:endParaRPr lang="en-US" sz="1200"/>
            </a:p>
          </p:txBody>
        </p:sp>
      </p:grpSp>
      <p:sp>
        <p:nvSpPr>
          <p:cNvPr id="6" name="Freeform 6">
            <a:extLst>
              <a:ext uri="{FF2B5EF4-FFF2-40B4-BE49-F238E27FC236}">
                <a16:creationId xmlns:a16="http://schemas.microsoft.com/office/drawing/2014/main" id="{52A0E249-4578-255D-B9A1-A08B1AB003CF}"/>
              </a:ext>
            </a:extLst>
          </p:cNvPr>
          <p:cNvSpPr/>
          <p:nvPr/>
        </p:nvSpPr>
        <p:spPr>
          <a:xfrm>
            <a:off x="10932051" y="330893"/>
            <a:ext cx="667996" cy="269231"/>
          </a:xfrm>
          <a:custGeom>
            <a:avLst/>
            <a:gdLst/>
            <a:ahLst/>
            <a:cxnLst/>
            <a:rect l="l" t="t" r="r" b="b"/>
            <a:pathLst>
              <a:path w="1001994" h="403846">
                <a:moveTo>
                  <a:pt x="0" y="0"/>
                </a:moveTo>
                <a:lnTo>
                  <a:pt x="1001994" y="0"/>
                </a:lnTo>
                <a:lnTo>
                  <a:pt x="1001994" y="403847"/>
                </a:lnTo>
                <a:lnTo>
                  <a:pt x="0" y="403847"/>
                </a:lnTo>
                <a:lnTo>
                  <a:pt x="0" y="0"/>
                </a:lnTo>
                <a:close/>
              </a:path>
            </a:pathLst>
          </a:custGeom>
          <a:blipFill>
            <a:blip r:embed="rId2"/>
            <a:stretch>
              <a:fillRect l="-61" r="-61"/>
            </a:stretch>
          </a:blipFill>
        </p:spPr>
        <p:txBody>
          <a:bodyPr/>
          <a:lstStyle/>
          <a:p>
            <a:endParaRPr lang="en-US" sz="1200"/>
          </a:p>
        </p:txBody>
      </p:sp>
      <p:grpSp>
        <p:nvGrpSpPr>
          <p:cNvPr id="7" name="Group 7">
            <a:extLst>
              <a:ext uri="{FF2B5EF4-FFF2-40B4-BE49-F238E27FC236}">
                <a16:creationId xmlns:a16="http://schemas.microsoft.com/office/drawing/2014/main" id="{EBAE5B64-0541-2843-2934-1EB261930CFF}"/>
              </a:ext>
            </a:extLst>
          </p:cNvPr>
          <p:cNvGrpSpPr/>
          <p:nvPr/>
        </p:nvGrpSpPr>
        <p:grpSpPr>
          <a:xfrm>
            <a:off x="126747" y="1023730"/>
            <a:ext cx="11938505" cy="5453906"/>
            <a:chOff x="-1893984" y="-1197637"/>
            <a:chExt cx="18131694" cy="8283163"/>
          </a:xfrm>
        </p:grpSpPr>
        <p:sp>
          <p:nvSpPr>
            <p:cNvPr id="8" name="Freeform 8">
              <a:extLst>
                <a:ext uri="{FF2B5EF4-FFF2-40B4-BE49-F238E27FC236}">
                  <a16:creationId xmlns:a16="http://schemas.microsoft.com/office/drawing/2014/main" id="{965A1C69-A017-4C54-9419-EAEDED47DD38}"/>
                </a:ext>
              </a:extLst>
            </p:cNvPr>
            <p:cNvSpPr/>
            <p:nvPr/>
          </p:nvSpPr>
          <p:spPr>
            <a:xfrm>
              <a:off x="0" y="0"/>
              <a:ext cx="14343731" cy="4834936"/>
            </a:xfrm>
            <a:custGeom>
              <a:avLst/>
              <a:gdLst/>
              <a:ahLst/>
              <a:cxnLst/>
              <a:rect l="l" t="t" r="r" b="b"/>
              <a:pathLst>
                <a:path w="14343731" h="4834936">
                  <a:moveTo>
                    <a:pt x="0" y="0"/>
                  </a:moveTo>
                  <a:lnTo>
                    <a:pt x="14343731" y="0"/>
                  </a:lnTo>
                  <a:lnTo>
                    <a:pt x="14343731" y="4834936"/>
                  </a:lnTo>
                  <a:lnTo>
                    <a:pt x="0" y="4834936"/>
                  </a:lnTo>
                  <a:close/>
                </a:path>
              </a:pathLst>
            </a:custGeom>
            <a:solidFill>
              <a:srgbClr val="000000">
                <a:alpha val="0"/>
              </a:srgbClr>
            </a:solidFill>
          </p:spPr>
          <p:txBody>
            <a:bodyPr/>
            <a:lstStyle/>
            <a:p>
              <a:endParaRPr lang="en-US" sz="1200"/>
            </a:p>
          </p:txBody>
        </p:sp>
        <p:sp>
          <p:nvSpPr>
            <p:cNvPr id="9" name="TextBox 9">
              <a:extLst>
                <a:ext uri="{FF2B5EF4-FFF2-40B4-BE49-F238E27FC236}">
                  <a16:creationId xmlns:a16="http://schemas.microsoft.com/office/drawing/2014/main" id="{FA17B1C6-2877-6945-9BA9-61DCAC623D8E}"/>
                </a:ext>
              </a:extLst>
            </p:cNvPr>
            <p:cNvSpPr txBox="1"/>
            <p:nvPr/>
          </p:nvSpPr>
          <p:spPr>
            <a:xfrm>
              <a:off x="-1893984" y="-1197637"/>
              <a:ext cx="18131694" cy="8283163"/>
            </a:xfrm>
            <a:prstGeom prst="rect">
              <a:avLst/>
            </a:prstGeom>
          </p:spPr>
          <p:txBody>
            <a:bodyPr lIns="0" tIns="0" rIns="0" bIns="0" rtlCol="0" anchor="t"/>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1"/>
                  </a:solidFill>
                  <a:effectLst/>
                </a:rPr>
                <a:t>Skull Stripping:</a:t>
              </a:r>
              <a:r>
                <a:rPr kumimoji="0" lang="en-US" altLang="en-US" sz="2000" b="0" i="0" u="none" strike="noStrike" cap="none" normalizeH="0" baseline="0" dirty="0">
                  <a:ln>
                    <a:noFill/>
                  </a:ln>
                  <a:solidFill>
                    <a:schemeClr val="tx1"/>
                  </a:solidFill>
                  <a:effectLst/>
                </a:rPr>
                <a:t> Removing non-brain tissues like skull, eyes from MRI scans reduces noise and focuses the model on brain structures. Tools like FSL BET are commonly used. </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1"/>
                  </a:solidFill>
                  <a:effectLst/>
                </a:rPr>
                <a:t>Bias Field Correction:</a:t>
              </a:r>
              <a:r>
                <a:rPr kumimoji="0" lang="en-US" altLang="en-US" sz="2000" b="0" i="0" u="none" strike="noStrike" cap="none" normalizeH="0" baseline="0" dirty="0">
                  <a:ln>
                    <a:noFill/>
                  </a:ln>
                  <a:solidFill>
                    <a:schemeClr val="tx1"/>
                  </a:solidFill>
                  <a:effectLst/>
                </a:rPr>
                <a:t> MRI scans can suffer from intensity inhomogeneities due to magnetic field variations. Techniques like N4 bias field correction help ensure uniform intensity across the brain. </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1"/>
                  </a:solidFill>
                  <a:effectLst/>
                </a:rPr>
                <a:t>Data Augmentation:</a:t>
              </a:r>
              <a:r>
                <a:rPr kumimoji="0" lang="en-US" altLang="en-US" sz="2000" b="0" i="0" u="none" strike="noStrike" cap="none" normalizeH="0" baseline="0" dirty="0">
                  <a:ln>
                    <a:noFill/>
                  </a:ln>
                  <a:solidFill>
                    <a:schemeClr val="tx1"/>
                  </a:solidFill>
                  <a:effectLst/>
                </a:rPr>
                <a:t> To increase dataset size and model robustness, techniques like rotation, flipping, scaling, and elastic deformations are applied, especially since medical datasets are often limited.</a:t>
              </a:r>
            </a:p>
            <a:p>
              <a:pPr eaLnBrk="0" fontAlgn="base" hangingPunct="0">
                <a:lnSpc>
                  <a:spcPct val="150000"/>
                </a:lnSpc>
                <a:spcBef>
                  <a:spcPct val="0"/>
                </a:spcBef>
                <a:spcAft>
                  <a:spcPct val="0"/>
                </a:spcAft>
              </a:pPr>
              <a:r>
                <a:rPr lang="en-US" sz="2000" b="1" dirty="0"/>
                <a:t>Personalized Medicine</a:t>
              </a:r>
              <a:r>
                <a:rPr lang="en-US" sz="2000" dirty="0"/>
                <a:t>: Integration with genetic and molecular data helps predict tumor behavior and treatment response, enabling more tailored therapeutic approaches.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a:lnSpc>
                  <a:spcPts val="2800"/>
                </a:lnSpc>
              </a:pPr>
              <a:endParaRPr lang="en-US" sz="2000" dirty="0">
                <a:solidFill>
                  <a:srgbClr val="000000"/>
                </a:solidFill>
                <a:latin typeface="Calibri (MS)"/>
                <a:ea typeface="Calibri (MS)"/>
                <a:cs typeface="Calibri (MS)"/>
                <a:sym typeface="Calibri (MS)"/>
              </a:endParaRPr>
            </a:p>
            <a:p>
              <a:pPr>
                <a:lnSpc>
                  <a:spcPts val="2800"/>
                </a:lnSpc>
              </a:pPr>
              <a:endParaRPr lang="en-US" sz="2000" dirty="0">
                <a:solidFill>
                  <a:srgbClr val="000000"/>
                </a:solidFill>
                <a:latin typeface="Calibri (MS)"/>
                <a:ea typeface="Calibri (MS)"/>
                <a:cs typeface="Calibri (MS)"/>
                <a:sym typeface="Calibri (MS)"/>
              </a:endParaRPr>
            </a:p>
            <a:p>
              <a:pPr>
                <a:lnSpc>
                  <a:spcPts val="2800"/>
                </a:lnSpc>
              </a:pPr>
              <a:endParaRPr lang="en-US" sz="2000" dirty="0">
                <a:solidFill>
                  <a:srgbClr val="000000"/>
                </a:solidFill>
                <a:latin typeface="Calibri (MS)"/>
                <a:ea typeface="Calibri (MS)"/>
                <a:cs typeface="Calibri (MS)"/>
                <a:sym typeface="Calibri (MS)"/>
              </a:endParaRPr>
            </a:p>
            <a:p>
              <a:pPr>
                <a:lnSpc>
                  <a:spcPts val="2800"/>
                </a:lnSpc>
              </a:pPr>
              <a:endParaRPr lang="en-US" sz="2000" dirty="0">
                <a:solidFill>
                  <a:srgbClr val="000000"/>
                </a:solidFill>
                <a:latin typeface="Calibri (MS)"/>
                <a:ea typeface="Calibri (MS)"/>
                <a:cs typeface="Calibri (MS)"/>
                <a:sym typeface="Calibri (MS)"/>
              </a:endParaRPr>
            </a:p>
          </p:txBody>
        </p:sp>
      </p:grpSp>
      <p:grpSp>
        <p:nvGrpSpPr>
          <p:cNvPr id="10" name="Group 10">
            <a:extLst>
              <a:ext uri="{FF2B5EF4-FFF2-40B4-BE49-F238E27FC236}">
                <a16:creationId xmlns:a16="http://schemas.microsoft.com/office/drawing/2014/main" id="{500A0CC6-1CB6-9D3F-94C3-944517322D91}"/>
              </a:ext>
            </a:extLst>
          </p:cNvPr>
          <p:cNvGrpSpPr/>
          <p:nvPr/>
        </p:nvGrpSpPr>
        <p:grpSpPr>
          <a:xfrm>
            <a:off x="276813" y="30810"/>
            <a:ext cx="6536079" cy="870891"/>
            <a:chOff x="0" y="0"/>
            <a:chExt cx="9295757" cy="1238601"/>
          </a:xfrm>
        </p:grpSpPr>
        <p:sp>
          <p:nvSpPr>
            <p:cNvPr id="11" name="Freeform 11">
              <a:extLst>
                <a:ext uri="{FF2B5EF4-FFF2-40B4-BE49-F238E27FC236}">
                  <a16:creationId xmlns:a16="http://schemas.microsoft.com/office/drawing/2014/main" id="{B335CDE3-663A-29CF-64A0-1A94BF49BF53}"/>
                </a:ext>
              </a:extLst>
            </p:cNvPr>
            <p:cNvSpPr/>
            <p:nvPr/>
          </p:nvSpPr>
          <p:spPr>
            <a:xfrm>
              <a:off x="0" y="0"/>
              <a:ext cx="9295757" cy="1238601"/>
            </a:xfrm>
            <a:custGeom>
              <a:avLst/>
              <a:gdLst/>
              <a:ahLst/>
              <a:cxnLst/>
              <a:rect l="l" t="t" r="r" b="b"/>
              <a:pathLst>
                <a:path w="9295757" h="1238601">
                  <a:moveTo>
                    <a:pt x="0" y="0"/>
                  </a:moveTo>
                  <a:lnTo>
                    <a:pt x="9295757" y="0"/>
                  </a:lnTo>
                  <a:lnTo>
                    <a:pt x="9295757" y="1238601"/>
                  </a:lnTo>
                  <a:lnTo>
                    <a:pt x="0" y="1238601"/>
                  </a:lnTo>
                  <a:close/>
                </a:path>
              </a:pathLst>
            </a:custGeom>
            <a:solidFill>
              <a:srgbClr val="000000">
                <a:alpha val="0"/>
              </a:srgbClr>
            </a:solidFill>
          </p:spPr>
          <p:txBody>
            <a:bodyPr/>
            <a:lstStyle/>
            <a:p>
              <a:endParaRPr lang="en-US" sz="1200"/>
            </a:p>
          </p:txBody>
        </p:sp>
        <p:sp>
          <p:nvSpPr>
            <p:cNvPr id="12" name="TextBox 12">
              <a:extLst>
                <a:ext uri="{FF2B5EF4-FFF2-40B4-BE49-F238E27FC236}">
                  <a16:creationId xmlns:a16="http://schemas.microsoft.com/office/drawing/2014/main" id="{DEE0EC41-AD94-AEEA-9E5C-8D6FE1B1510D}"/>
                </a:ext>
              </a:extLst>
            </p:cNvPr>
            <p:cNvSpPr txBox="1"/>
            <p:nvPr/>
          </p:nvSpPr>
          <p:spPr>
            <a:xfrm>
              <a:off x="0" y="-38100"/>
              <a:ext cx="9295757" cy="1276701"/>
            </a:xfrm>
            <a:prstGeom prst="rect">
              <a:avLst/>
            </a:prstGeom>
          </p:spPr>
          <p:txBody>
            <a:bodyPr lIns="0" tIns="0" rIns="0" bIns="0" rtlCol="0" anchor="ctr"/>
            <a:lstStyle/>
            <a:p>
              <a:pPr>
                <a:lnSpc>
                  <a:spcPts val="3023"/>
                </a:lnSpc>
              </a:pPr>
              <a:r>
                <a:rPr lang="en-US" sz="2799" b="1">
                  <a:solidFill>
                    <a:srgbClr val="FFFFFF"/>
                  </a:solidFill>
                  <a:latin typeface="Calibri (MS) Bold"/>
                  <a:ea typeface="Calibri (MS) Bold"/>
                  <a:cs typeface="Calibri (MS) Bold"/>
                  <a:sym typeface="Calibri (MS) Bold"/>
                </a:rPr>
                <a:t>Applications</a:t>
              </a:r>
            </a:p>
          </p:txBody>
        </p:sp>
      </p:grpSp>
      <p:grpSp>
        <p:nvGrpSpPr>
          <p:cNvPr id="13" name="Group 13">
            <a:extLst>
              <a:ext uri="{FF2B5EF4-FFF2-40B4-BE49-F238E27FC236}">
                <a16:creationId xmlns:a16="http://schemas.microsoft.com/office/drawing/2014/main" id="{9B2F9A86-CCB7-9B80-37DF-3BE299D93033}"/>
              </a:ext>
            </a:extLst>
          </p:cNvPr>
          <p:cNvGrpSpPr/>
          <p:nvPr/>
        </p:nvGrpSpPr>
        <p:grpSpPr>
          <a:xfrm>
            <a:off x="10007853" y="6356351"/>
            <a:ext cx="2057400" cy="365125"/>
            <a:chOff x="0" y="0"/>
            <a:chExt cx="2926080" cy="519289"/>
          </a:xfrm>
        </p:grpSpPr>
        <p:sp>
          <p:nvSpPr>
            <p:cNvPr id="14" name="Freeform 14">
              <a:extLst>
                <a:ext uri="{FF2B5EF4-FFF2-40B4-BE49-F238E27FC236}">
                  <a16:creationId xmlns:a16="http://schemas.microsoft.com/office/drawing/2014/main" id="{1138A5F0-A4C2-F143-8F26-478AEB623F12}"/>
                </a:ext>
              </a:extLst>
            </p:cNvPr>
            <p:cNvSpPr/>
            <p:nvPr/>
          </p:nvSpPr>
          <p:spPr>
            <a:xfrm>
              <a:off x="0" y="0"/>
              <a:ext cx="2926080" cy="519289"/>
            </a:xfrm>
            <a:custGeom>
              <a:avLst/>
              <a:gdLst/>
              <a:ahLst/>
              <a:cxnLst/>
              <a:rect l="l" t="t" r="r" b="b"/>
              <a:pathLst>
                <a:path w="2926080" h="519289">
                  <a:moveTo>
                    <a:pt x="0" y="0"/>
                  </a:moveTo>
                  <a:lnTo>
                    <a:pt x="2926080" y="0"/>
                  </a:lnTo>
                  <a:lnTo>
                    <a:pt x="2926080" y="519289"/>
                  </a:lnTo>
                  <a:lnTo>
                    <a:pt x="0" y="519289"/>
                  </a:lnTo>
                  <a:close/>
                </a:path>
              </a:pathLst>
            </a:custGeom>
            <a:solidFill>
              <a:srgbClr val="000000">
                <a:alpha val="0"/>
              </a:srgbClr>
            </a:solidFill>
          </p:spPr>
          <p:txBody>
            <a:bodyPr/>
            <a:lstStyle/>
            <a:p>
              <a:endParaRPr lang="en-US" sz="1200"/>
            </a:p>
          </p:txBody>
        </p:sp>
        <p:sp>
          <p:nvSpPr>
            <p:cNvPr id="15" name="TextBox 15">
              <a:extLst>
                <a:ext uri="{FF2B5EF4-FFF2-40B4-BE49-F238E27FC236}">
                  <a16:creationId xmlns:a16="http://schemas.microsoft.com/office/drawing/2014/main" id="{BBD8D8BF-3B5E-B295-FBEA-BEB2DF755E0C}"/>
                </a:ext>
              </a:extLst>
            </p:cNvPr>
            <p:cNvSpPr txBox="1"/>
            <p:nvPr/>
          </p:nvSpPr>
          <p:spPr>
            <a:xfrm>
              <a:off x="0" y="-38100"/>
              <a:ext cx="2926080" cy="557389"/>
            </a:xfrm>
            <a:prstGeom prst="rect">
              <a:avLst/>
            </a:prstGeom>
          </p:spPr>
          <p:txBody>
            <a:bodyPr lIns="0" tIns="0" rIns="0" bIns="0" rtlCol="0" anchor="ctr"/>
            <a:lstStyle/>
            <a:p>
              <a:pPr algn="r">
                <a:lnSpc>
                  <a:spcPts val="1439"/>
                </a:lnSpc>
              </a:pPr>
              <a:r>
                <a:rPr lang="en-US" sz="1199">
                  <a:solidFill>
                    <a:srgbClr val="000000"/>
                  </a:solidFill>
                  <a:latin typeface="Calibri (MS)"/>
                  <a:ea typeface="Calibri (MS)"/>
                  <a:cs typeface="Calibri (MS)"/>
                  <a:sym typeface="Calibri (MS)"/>
                </a:rPr>
                <a:t>4</a:t>
              </a:r>
            </a:p>
          </p:txBody>
        </p:sp>
      </p:grpSp>
    </p:spTree>
    <p:extLst>
      <p:ext uri="{BB962C8B-B14F-4D97-AF65-F5344CB8AC3E}">
        <p14:creationId xmlns:p14="http://schemas.microsoft.com/office/powerpoint/2010/main" val="4204504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2700"/>
            <a:ext cx="12192000" cy="914401"/>
            <a:chOff x="0" y="0"/>
            <a:chExt cx="17339733" cy="1300481"/>
          </a:xfrm>
        </p:grpSpPr>
        <p:sp>
          <p:nvSpPr>
            <p:cNvPr id="3" name="Freeform 3"/>
            <p:cNvSpPr/>
            <p:nvPr/>
          </p:nvSpPr>
          <p:spPr>
            <a:xfrm>
              <a:off x="0" y="0"/>
              <a:ext cx="17339734" cy="1300480"/>
            </a:xfrm>
            <a:custGeom>
              <a:avLst/>
              <a:gdLst/>
              <a:ahLst/>
              <a:cxnLst/>
              <a:rect l="l" t="t" r="r" b="b"/>
              <a:pathLst>
                <a:path w="17339734" h="1300480">
                  <a:moveTo>
                    <a:pt x="0" y="0"/>
                  </a:moveTo>
                  <a:lnTo>
                    <a:pt x="17339734" y="0"/>
                  </a:lnTo>
                  <a:lnTo>
                    <a:pt x="17339734" y="1300480"/>
                  </a:lnTo>
                  <a:lnTo>
                    <a:pt x="0" y="1300480"/>
                  </a:lnTo>
                  <a:close/>
                </a:path>
              </a:pathLst>
            </a:custGeom>
            <a:solidFill>
              <a:srgbClr val="69B3E7"/>
            </a:solidFill>
          </p:spPr>
          <p:txBody>
            <a:bodyPr/>
            <a:lstStyle/>
            <a:p>
              <a:endParaRPr lang="en-US" sz="1200"/>
            </a:p>
          </p:txBody>
        </p:sp>
      </p:grpSp>
      <p:grpSp>
        <p:nvGrpSpPr>
          <p:cNvPr id="4" name="Group 4"/>
          <p:cNvGrpSpPr/>
          <p:nvPr/>
        </p:nvGrpSpPr>
        <p:grpSpPr>
          <a:xfrm>
            <a:off x="0" y="6675120"/>
            <a:ext cx="12192000" cy="243840"/>
            <a:chOff x="0" y="0"/>
            <a:chExt cx="13004800" cy="260096"/>
          </a:xfrm>
        </p:grpSpPr>
        <p:sp>
          <p:nvSpPr>
            <p:cNvPr id="5" name="Freeform 5"/>
            <p:cNvSpPr/>
            <p:nvPr/>
          </p:nvSpPr>
          <p:spPr>
            <a:xfrm>
              <a:off x="0" y="0"/>
              <a:ext cx="13004800" cy="260096"/>
            </a:xfrm>
            <a:custGeom>
              <a:avLst/>
              <a:gdLst/>
              <a:ahLst/>
              <a:cxnLst/>
              <a:rect l="l" t="t" r="r" b="b"/>
              <a:pathLst>
                <a:path w="13004800" h="260096">
                  <a:moveTo>
                    <a:pt x="0" y="0"/>
                  </a:moveTo>
                  <a:lnTo>
                    <a:pt x="13004800" y="0"/>
                  </a:lnTo>
                  <a:lnTo>
                    <a:pt x="13004800" y="260096"/>
                  </a:lnTo>
                  <a:lnTo>
                    <a:pt x="0" y="260096"/>
                  </a:lnTo>
                  <a:close/>
                </a:path>
              </a:pathLst>
            </a:custGeom>
            <a:solidFill>
              <a:srgbClr val="FFC72C"/>
            </a:solidFill>
          </p:spPr>
          <p:txBody>
            <a:bodyPr/>
            <a:lstStyle/>
            <a:p>
              <a:endParaRPr lang="en-US" sz="1200"/>
            </a:p>
          </p:txBody>
        </p:sp>
      </p:grpSp>
      <p:sp>
        <p:nvSpPr>
          <p:cNvPr id="6" name="Freeform 6"/>
          <p:cNvSpPr/>
          <p:nvPr/>
        </p:nvSpPr>
        <p:spPr>
          <a:xfrm>
            <a:off x="10932051" y="330893"/>
            <a:ext cx="667996" cy="269231"/>
          </a:xfrm>
          <a:custGeom>
            <a:avLst/>
            <a:gdLst/>
            <a:ahLst/>
            <a:cxnLst/>
            <a:rect l="l" t="t" r="r" b="b"/>
            <a:pathLst>
              <a:path w="1001994" h="403846">
                <a:moveTo>
                  <a:pt x="0" y="0"/>
                </a:moveTo>
                <a:lnTo>
                  <a:pt x="1001994" y="0"/>
                </a:lnTo>
                <a:lnTo>
                  <a:pt x="1001994" y="403847"/>
                </a:lnTo>
                <a:lnTo>
                  <a:pt x="0" y="403847"/>
                </a:lnTo>
                <a:lnTo>
                  <a:pt x="0" y="0"/>
                </a:lnTo>
                <a:close/>
              </a:path>
            </a:pathLst>
          </a:custGeom>
          <a:blipFill>
            <a:blip r:embed="rId2"/>
            <a:stretch>
              <a:fillRect l="-61" r="-61"/>
            </a:stretch>
          </a:blipFill>
        </p:spPr>
        <p:txBody>
          <a:bodyPr/>
          <a:lstStyle/>
          <a:p>
            <a:endParaRPr lang="en-US" sz="1200"/>
          </a:p>
        </p:txBody>
      </p:sp>
      <p:grpSp>
        <p:nvGrpSpPr>
          <p:cNvPr id="7" name="Group 7"/>
          <p:cNvGrpSpPr/>
          <p:nvPr/>
        </p:nvGrpSpPr>
        <p:grpSpPr>
          <a:xfrm>
            <a:off x="198027" y="1072072"/>
            <a:ext cx="11813840" cy="5699038"/>
            <a:chOff x="0" y="0"/>
            <a:chExt cx="18074686" cy="1390542"/>
          </a:xfrm>
        </p:grpSpPr>
        <p:sp>
          <p:nvSpPr>
            <p:cNvPr id="8" name="Freeform 8"/>
            <p:cNvSpPr/>
            <p:nvPr/>
          </p:nvSpPr>
          <p:spPr>
            <a:xfrm>
              <a:off x="0" y="0"/>
              <a:ext cx="18074686" cy="1390542"/>
            </a:xfrm>
            <a:custGeom>
              <a:avLst/>
              <a:gdLst/>
              <a:ahLst/>
              <a:cxnLst/>
              <a:rect l="l" t="t" r="r" b="b"/>
              <a:pathLst>
                <a:path w="18074686" h="1390542">
                  <a:moveTo>
                    <a:pt x="0" y="0"/>
                  </a:moveTo>
                  <a:lnTo>
                    <a:pt x="18074686" y="0"/>
                  </a:lnTo>
                  <a:lnTo>
                    <a:pt x="18074686" y="1390542"/>
                  </a:lnTo>
                  <a:lnTo>
                    <a:pt x="0" y="1390542"/>
                  </a:lnTo>
                  <a:close/>
                </a:path>
              </a:pathLst>
            </a:custGeom>
            <a:solidFill>
              <a:srgbClr val="00050D">
                <a:alpha val="0"/>
              </a:srgbClr>
            </a:solidFill>
          </p:spPr>
          <p:txBody>
            <a:bodyPr/>
            <a:lstStyle/>
            <a:p>
              <a:endParaRPr lang="en-US" sz="1200" dirty="0"/>
            </a:p>
          </p:txBody>
        </p:sp>
        <p:sp>
          <p:nvSpPr>
            <p:cNvPr id="9" name="TextBox 9"/>
            <p:cNvSpPr txBox="1"/>
            <p:nvPr/>
          </p:nvSpPr>
          <p:spPr>
            <a:xfrm>
              <a:off x="0" y="-76200"/>
              <a:ext cx="18074686" cy="1466742"/>
            </a:xfrm>
            <a:prstGeom prst="rect">
              <a:avLst/>
            </a:prstGeom>
          </p:spPr>
          <p:txBody>
            <a:bodyPr lIns="0" tIns="0" rIns="0" bIns="0" rtlCol="0" anchor="t"/>
            <a:lstStyle/>
            <a:p>
              <a:pPr>
                <a:lnSpc>
                  <a:spcPts val="3120"/>
                </a:lnSpc>
              </a:pPr>
              <a:endParaRPr lang="en-US" sz="2600" b="1" dirty="0">
                <a:solidFill>
                  <a:srgbClr val="69B3E7"/>
                </a:solidFill>
                <a:latin typeface="Calibri (MS) Bold"/>
                <a:ea typeface="Calibri (MS) Bold"/>
                <a:cs typeface="Calibri (MS) Bold"/>
                <a:sym typeface="Calibri (MS) Bold"/>
              </a:endParaRPr>
            </a:p>
          </p:txBody>
        </p:sp>
      </p:grpSp>
      <p:grpSp>
        <p:nvGrpSpPr>
          <p:cNvPr id="10" name="Group 10"/>
          <p:cNvGrpSpPr/>
          <p:nvPr/>
        </p:nvGrpSpPr>
        <p:grpSpPr>
          <a:xfrm>
            <a:off x="276814" y="66719"/>
            <a:ext cx="10516738" cy="870891"/>
            <a:chOff x="0" y="0"/>
            <a:chExt cx="14957139" cy="1238601"/>
          </a:xfrm>
        </p:grpSpPr>
        <p:sp>
          <p:nvSpPr>
            <p:cNvPr id="11" name="Freeform 11"/>
            <p:cNvSpPr/>
            <p:nvPr/>
          </p:nvSpPr>
          <p:spPr>
            <a:xfrm>
              <a:off x="0" y="0"/>
              <a:ext cx="14957138" cy="1238601"/>
            </a:xfrm>
            <a:custGeom>
              <a:avLst/>
              <a:gdLst/>
              <a:ahLst/>
              <a:cxnLst/>
              <a:rect l="l" t="t" r="r" b="b"/>
              <a:pathLst>
                <a:path w="14957138" h="1238601">
                  <a:moveTo>
                    <a:pt x="0" y="0"/>
                  </a:moveTo>
                  <a:lnTo>
                    <a:pt x="14957138" y="0"/>
                  </a:lnTo>
                  <a:lnTo>
                    <a:pt x="14957138" y="1238601"/>
                  </a:lnTo>
                  <a:lnTo>
                    <a:pt x="0" y="1238601"/>
                  </a:lnTo>
                  <a:close/>
                </a:path>
              </a:pathLst>
            </a:custGeom>
            <a:solidFill>
              <a:srgbClr val="000000">
                <a:alpha val="0"/>
              </a:srgbClr>
            </a:solidFill>
          </p:spPr>
          <p:txBody>
            <a:bodyPr/>
            <a:lstStyle/>
            <a:p>
              <a:endParaRPr lang="en-US" sz="1200"/>
            </a:p>
          </p:txBody>
        </p:sp>
        <p:sp>
          <p:nvSpPr>
            <p:cNvPr id="12" name="TextBox 12"/>
            <p:cNvSpPr txBox="1"/>
            <p:nvPr/>
          </p:nvSpPr>
          <p:spPr>
            <a:xfrm>
              <a:off x="0" y="-38100"/>
              <a:ext cx="14957139" cy="1276701"/>
            </a:xfrm>
            <a:prstGeom prst="rect">
              <a:avLst/>
            </a:prstGeom>
          </p:spPr>
          <p:txBody>
            <a:bodyPr lIns="0" tIns="0" rIns="0" bIns="0" rtlCol="0" anchor="ctr"/>
            <a:lstStyle/>
            <a:p>
              <a:pPr>
                <a:lnSpc>
                  <a:spcPts val="3023"/>
                </a:lnSpc>
              </a:pPr>
              <a:r>
                <a:rPr lang="en-US" sz="2799" b="1" dirty="0">
                  <a:solidFill>
                    <a:srgbClr val="FFFFFF"/>
                  </a:solidFill>
                  <a:latin typeface="Calibri (MS) Bold"/>
                  <a:ea typeface="Calibri (MS) Bold"/>
                  <a:cs typeface="Calibri (MS) Bold"/>
                  <a:sym typeface="Calibri (MS) Bold"/>
                </a:rPr>
                <a:t>Literature Review </a:t>
              </a:r>
            </a:p>
          </p:txBody>
        </p:sp>
      </p:grpSp>
      <p:grpSp>
        <p:nvGrpSpPr>
          <p:cNvPr id="13" name="Group 13"/>
          <p:cNvGrpSpPr/>
          <p:nvPr/>
        </p:nvGrpSpPr>
        <p:grpSpPr>
          <a:xfrm>
            <a:off x="10007853" y="6356351"/>
            <a:ext cx="2057400" cy="414759"/>
            <a:chOff x="0" y="0"/>
            <a:chExt cx="2926080" cy="589880"/>
          </a:xfrm>
        </p:grpSpPr>
        <p:sp>
          <p:nvSpPr>
            <p:cNvPr id="14" name="Freeform 14"/>
            <p:cNvSpPr/>
            <p:nvPr/>
          </p:nvSpPr>
          <p:spPr>
            <a:xfrm>
              <a:off x="0" y="0"/>
              <a:ext cx="2926080" cy="589880"/>
            </a:xfrm>
            <a:custGeom>
              <a:avLst/>
              <a:gdLst/>
              <a:ahLst/>
              <a:cxnLst/>
              <a:rect l="l" t="t" r="r" b="b"/>
              <a:pathLst>
                <a:path w="2926080" h="589880">
                  <a:moveTo>
                    <a:pt x="0" y="0"/>
                  </a:moveTo>
                  <a:lnTo>
                    <a:pt x="2926080" y="0"/>
                  </a:lnTo>
                  <a:lnTo>
                    <a:pt x="2926080" y="589880"/>
                  </a:lnTo>
                  <a:lnTo>
                    <a:pt x="0" y="589880"/>
                  </a:lnTo>
                  <a:close/>
                </a:path>
              </a:pathLst>
            </a:custGeom>
            <a:solidFill>
              <a:srgbClr val="000000">
                <a:alpha val="0"/>
              </a:srgbClr>
            </a:solidFill>
          </p:spPr>
          <p:txBody>
            <a:bodyPr/>
            <a:lstStyle/>
            <a:p>
              <a:endParaRPr lang="en-US" sz="1200"/>
            </a:p>
          </p:txBody>
        </p:sp>
        <p:sp>
          <p:nvSpPr>
            <p:cNvPr id="15" name="TextBox 15"/>
            <p:cNvSpPr txBox="1"/>
            <p:nvPr/>
          </p:nvSpPr>
          <p:spPr>
            <a:xfrm>
              <a:off x="0" y="-38100"/>
              <a:ext cx="2926080" cy="627980"/>
            </a:xfrm>
            <a:prstGeom prst="rect">
              <a:avLst/>
            </a:prstGeom>
          </p:spPr>
          <p:txBody>
            <a:bodyPr lIns="0" tIns="0" rIns="0" bIns="0" rtlCol="0" anchor="ctr"/>
            <a:lstStyle/>
            <a:p>
              <a:pPr algn="r">
                <a:lnSpc>
                  <a:spcPts val="1440"/>
                </a:lnSpc>
              </a:pPr>
              <a:r>
                <a:rPr lang="en-US" sz="1200">
                  <a:solidFill>
                    <a:srgbClr val="000000"/>
                  </a:solidFill>
                  <a:latin typeface="Calibri (MS)"/>
                  <a:ea typeface="Calibri (MS)"/>
                  <a:cs typeface="Calibri (MS)"/>
                  <a:sym typeface="Calibri (MS)"/>
                </a:rPr>
                <a:t>6</a:t>
              </a:r>
            </a:p>
            <a:p>
              <a:pPr algn="r">
                <a:lnSpc>
                  <a:spcPts val="1439"/>
                </a:lnSpc>
              </a:pPr>
              <a:endParaRPr lang="en-US" sz="1200">
                <a:solidFill>
                  <a:srgbClr val="000000"/>
                </a:solidFill>
                <a:latin typeface="Calibri (MS)"/>
                <a:ea typeface="Calibri (MS)"/>
                <a:cs typeface="Calibri (MS)"/>
                <a:sym typeface="Calibri (MS)"/>
              </a:endParaRPr>
            </a:p>
          </p:txBody>
        </p:sp>
      </p:grpSp>
      <p:sp>
        <p:nvSpPr>
          <p:cNvPr id="18" name="TextBox 18"/>
          <p:cNvSpPr txBox="1"/>
          <p:nvPr/>
        </p:nvSpPr>
        <p:spPr>
          <a:xfrm>
            <a:off x="685801" y="1520083"/>
            <a:ext cx="11900967" cy="1248070"/>
          </a:xfrm>
          <a:prstGeom prst="rect">
            <a:avLst/>
          </a:prstGeom>
        </p:spPr>
        <p:txBody>
          <a:bodyPr lIns="0" tIns="0" rIns="0" bIns="0" rtlCol="0" anchor="t"/>
          <a:lstStyle/>
          <a:p>
            <a:pPr>
              <a:lnSpc>
                <a:spcPts val="2880"/>
              </a:lnSpc>
            </a:pPr>
            <a:endParaRPr lang="en-US" sz="2400" dirty="0">
              <a:solidFill>
                <a:srgbClr val="00050D"/>
              </a:solidFill>
              <a:latin typeface="Calibri (MS)"/>
              <a:ea typeface="Calibri (MS)"/>
              <a:cs typeface="Calibri (MS)"/>
              <a:sym typeface="Calibri (MS)"/>
            </a:endParaRPr>
          </a:p>
        </p:txBody>
      </p:sp>
      <p:sp>
        <p:nvSpPr>
          <p:cNvPr id="24" name="TextBox 24"/>
          <p:cNvSpPr txBox="1"/>
          <p:nvPr/>
        </p:nvSpPr>
        <p:spPr>
          <a:xfrm>
            <a:off x="355601" y="3291400"/>
            <a:ext cx="11900967" cy="1610020"/>
          </a:xfrm>
          <a:prstGeom prst="rect">
            <a:avLst/>
          </a:prstGeom>
        </p:spPr>
        <p:txBody>
          <a:bodyPr lIns="0" tIns="0" rIns="0" bIns="0" rtlCol="0" anchor="t"/>
          <a:lstStyle/>
          <a:p>
            <a:pPr>
              <a:lnSpc>
                <a:spcPts val="2880"/>
              </a:lnSpc>
            </a:pPr>
            <a:endParaRPr lang="en-US" sz="2400" dirty="0">
              <a:solidFill>
                <a:srgbClr val="00050D"/>
              </a:solidFill>
              <a:latin typeface="Calibri (MS)"/>
              <a:ea typeface="Calibri (MS)"/>
              <a:cs typeface="Calibri (MS)"/>
              <a:sym typeface="Calibri (MS)"/>
            </a:endParaRPr>
          </a:p>
        </p:txBody>
      </p:sp>
      <p:grpSp>
        <p:nvGrpSpPr>
          <p:cNvPr id="25" name="Group 25"/>
          <p:cNvGrpSpPr/>
          <p:nvPr/>
        </p:nvGrpSpPr>
        <p:grpSpPr>
          <a:xfrm>
            <a:off x="276814" y="4842789"/>
            <a:ext cx="11900967" cy="915579"/>
            <a:chOff x="0" y="0"/>
            <a:chExt cx="18074686" cy="1390542"/>
          </a:xfrm>
        </p:grpSpPr>
        <p:sp>
          <p:nvSpPr>
            <p:cNvPr id="26" name="Freeform 26"/>
            <p:cNvSpPr/>
            <p:nvPr/>
          </p:nvSpPr>
          <p:spPr>
            <a:xfrm>
              <a:off x="0" y="0"/>
              <a:ext cx="18074686" cy="1390542"/>
            </a:xfrm>
            <a:custGeom>
              <a:avLst/>
              <a:gdLst/>
              <a:ahLst/>
              <a:cxnLst/>
              <a:rect l="l" t="t" r="r" b="b"/>
              <a:pathLst>
                <a:path w="18074686" h="1390542">
                  <a:moveTo>
                    <a:pt x="0" y="0"/>
                  </a:moveTo>
                  <a:lnTo>
                    <a:pt x="18074686" y="0"/>
                  </a:lnTo>
                  <a:lnTo>
                    <a:pt x="18074686" y="1390542"/>
                  </a:lnTo>
                  <a:lnTo>
                    <a:pt x="0" y="1390542"/>
                  </a:lnTo>
                  <a:close/>
                </a:path>
              </a:pathLst>
            </a:custGeom>
            <a:solidFill>
              <a:srgbClr val="00050D">
                <a:alpha val="0"/>
              </a:srgbClr>
            </a:solidFill>
          </p:spPr>
          <p:txBody>
            <a:bodyPr/>
            <a:lstStyle/>
            <a:p>
              <a:endParaRPr lang="en-US" sz="1200"/>
            </a:p>
          </p:txBody>
        </p:sp>
        <p:sp>
          <p:nvSpPr>
            <p:cNvPr id="27" name="TextBox 27"/>
            <p:cNvSpPr txBox="1"/>
            <p:nvPr/>
          </p:nvSpPr>
          <p:spPr>
            <a:xfrm>
              <a:off x="0" y="-76200"/>
              <a:ext cx="18074686" cy="1466742"/>
            </a:xfrm>
            <a:prstGeom prst="rect">
              <a:avLst/>
            </a:prstGeom>
          </p:spPr>
          <p:txBody>
            <a:bodyPr lIns="0" tIns="0" rIns="0" bIns="0" rtlCol="0" anchor="t"/>
            <a:lstStyle/>
            <a:p>
              <a:pPr>
                <a:lnSpc>
                  <a:spcPts val="3120"/>
                </a:lnSpc>
              </a:pPr>
              <a:endParaRPr lang="en-US" sz="2600" b="1" dirty="0">
                <a:solidFill>
                  <a:srgbClr val="69B3E7"/>
                </a:solidFill>
                <a:latin typeface="Calibri (MS) Bold"/>
                <a:ea typeface="Calibri (MS) Bold"/>
                <a:cs typeface="Calibri (MS) Bold"/>
                <a:sym typeface="Calibri (MS) Bold"/>
              </a:endParaRPr>
            </a:p>
          </p:txBody>
        </p:sp>
      </p:grpSp>
      <p:grpSp>
        <p:nvGrpSpPr>
          <p:cNvPr id="28" name="Group 28"/>
          <p:cNvGrpSpPr/>
          <p:nvPr/>
        </p:nvGrpSpPr>
        <p:grpSpPr>
          <a:xfrm>
            <a:off x="685801" y="5300579"/>
            <a:ext cx="11900967" cy="1204169"/>
            <a:chOff x="0" y="0"/>
            <a:chExt cx="18074686" cy="1828841"/>
          </a:xfrm>
        </p:grpSpPr>
        <p:sp>
          <p:nvSpPr>
            <p:cNvPr id="29" name="Freeform 29"/>
            <p:cNvSpPr/>
            <p:nvPr/>
          </p:nvSpPr>
          <p:spPr>
            <a:xfrm>
              <a:off x="0" y="0"/>
              <a:ext cx="18074686" cy="1828841"/>
            </a:xfrm>
            <a:custGeom>
              <a:avLst/>
              <a:gdLst/>
              <a:ahLst/>
              <a:cxnLst/>
              <a:rect l="l" t="t" r="r" b="b"/>
              <a:pathLst>
                <a:path w="18074686" h="1828841">
                  <a:moveTo>
                    <a:pt x="0" y="0"/>
                  </a:moveTo>
                  <a:lnTo>
                    <a:pt x="18074686" y="0"/>
                  </a:lnTo>
                  <a:lnTo>
                    <a:pt x="18074686" y="1828841"/>
                  </a:lnTo>
                  <a:lnTo>
                    <a:pt x="0" y="1828841"/>
                  </a:lnTo>
                  <a:close/>
                </a:path>
              </a:pathLst>
            </a:custGeom>
            <a:solidFill>
              <a:srgbClr val="00050D">
                <a:alpha val="0"/>
              </a:srgbClr>
            </a:solidFill>
          </p:spPr>
          <p:txBody>
            <a:bodyPr/>
            <a:lstStyle/>
            <a:p>
              <a:endParaRPr lang="en-US" sz="1200"/>
            </a:p>
          </p:txBody>
        </p:sp>
        <p:sp>
          <p:nvSpPr>
            <p:cNvPr id="30" name="TextBox 30"/>
            <p:cNvSpPr txBox="1"/>
            <p:nvPr/>
          </p:nvSpPr>
          <p:spPr>
            <a:xfrm>
              <a:off x="0" y="-66675"/>
              <a:ext cx="18074686" cy="1895516"/>
            </a:xfrm>
            <a:prstGeom prst="rect">
              <a:avLst/>
            </a:prstGeom>
          </p:spPr>
          <p:txBody>
            <a:bodyPr lIns="0" tIns="0" rIns="0" bIns="0" rtlCol="0" anchor="t"/>
            <a:lstStyle/>
            <a:p>
              <a:pPr>
                <a:lnSpc>
                  <a:spcPts val="2880"/>
                </a:lnSpc>
              </a:pPr>
              <a:endParaRPr lang="en-US" sz="2400" dirty="0">
                <a:solidFill>
                  <a:srgbClr val="00050D"/>
                </a:solidFill>
                <a:latin typeface="Calibri (MS)"/>
                <a:ea typeface="Calibri (MS)"/>
                <a:cs typeface="Calibri (MS)"/>
                <a:sym typeface="Calibri (MS)"/>
              </a:endParaRPr>
            </a:p>
          </p:txBody>
        </p:sp>
      </p:grpSp>
      <p:graphicFrame>
        <p:nvGraphicFramePr>
          <p:cNvPr id="16" name="Table 15">
            <a:extLst>
              <a:ext uri="{FF2B5EF4-FFF2-40B4-BE49-F238E27FC236}">
                <a16:creationId xmlns:a16="http://schemas.microsoft.com/office/drawing/2014/main" id="{4E141D18-8602-9889-B965-8946D4E08F60}"/>
              </a:ext>
            </a:extLst>
          </p:cNvPr>
          <p:cNvGraphicFramePr>
            <a:graphicFrameLocks noGrp="1"/>
          </p:cNvGraphicFramePr>
          <p:nvPr>
            <p:extLst>
              <p:ext uri="{D42A27DB-BD31-4B8C-83A1-F6EECF244321}">
                <p14:modId xmlns:p14="http://schemas.microsoft.com/office/powerpoint/2010/main" val="2766314864"/>
              </p:ext>
            </p:extLst>
          </p:nvPr>
        </p:nvGraphicFramePr>
        <p:xfrm>
          <a:off x="-14220" y="901700"/>
          <a:ext cx="12192000" cy="5899762"/>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953465210"/>
                    </a:ext>
                  </a:extLst>
                </a:gridCol>
                <a:gridCol w="3048000">
                  <a:extLst>
                    <a:ext uri="{9D8B030D-6E8A-4147-A177-3AD203B41FA5}">
                      <a16:colId xmlns:a16="http://schemas.microsoft.com/office/drawing/2014/main" val="916064515"/>
                    </a:ext>
                  </a:extLst>
                </a:gridCol>
                <a:gridCol w="3048000">
                  <a:extLst>
                    <a:ext uri="{9D8B030D-6E8A-4147-A177-3AD203B41FA5}">
                      <a16:colId xmlns:a16="http://schemas.microsoft.com/office/drawing/2014/main" val="2341517144"/>
                    </a:ext>
                  </a:extLst>
                </a:gridCol>
                <a:gridCol w="3048000">
                  <a:extLst>
                    <a:ext uri="{9D8B030D-6E8A-4147-A177-3AD203B41FA5}">
                      <a16:colId xmlns:a16="http://schemas.microsoft.com/office/drawing/2014/main" val="3738457966"/>
                    </a:ext>
                  </a:extLst>
                </a:gridCol>
              </a:tblGrid>
              <a:tr h="6522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Title of the Paper</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Author(s)</a:t>
                      </a:r>
                    </a:p>
                    <a:p>
                      <a:pPr algn="ctr"/>
                      <a:endParaRPr lang="en-US"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Year</a:t>
                      </a:r>
                    </a:p>
                    <a:p>
                      <a:pPr algn="ctr"/>
                      <a:endParaRPr lang="en-US" dirty="0"/>
                    </a:p>
                  </a:txBody>
                  <a:tcPr/>
                </a:tc>
                <a:tc>
                  <a:txBody>
                    <a:bodyPr/>
                    <a:lstStyle/>
                    <a:p>
                      <a:pPr algn="ctr"/>
                      <a:r>
                        <a:rPr lang="en-US" dirty="0"/>
                        <a:t>Result</a:t>
                      </a:r>
                    </a:p>
                  </a:txBody>
                  <a:tcPr/>
                </a:tc>
                <a:extLst>
                  <a:ext uri="{0D108BD9-81ED-4DB2-BD59-A6C34878D82A}">
                    <a16:rowId xmlns:a16="http://schemas.microsoft.com/office/drawing/2014/main" val="3627037500"/>
                  </a:ext>
                </a:extLst>
              </a:tr>
              <a:tr h="18702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An Early Detection and Segmentation of Brain Tumor using Deep Neural Network</a:t>
                      </a:r>
                    </a:p>
                    <a:p>
                      <a:pPr algn="ctr"/>
                      <a:endParaRPr 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Mukul Aggarwal, Amod Kumar Tiwari, M Partha Sarathi, Anchit </a:t>
                      </a:r>
                      <a:r>
                        <a:rPr lang="en-US" sz="1400" dirty="0" err="1"/>
                        <a:t>Bijalwan</a:t>
                      </a:r>
                      <a:endParaRPr lang="en-US" sz="1400" dirty="0"/>
                    </a:p>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2023</a:t>
                      </a:r>
                    </a:p>
                    <a:p>
                      <a:pPr algn="ctr"/>
                      <a:endParaRPr lang="en-US" sz="1400" dirty="0"/>
                    </a:p>
                  </a:txBody>
                  <a:tcPr/>
                </a:tc>
                <a:tc>
                  <a:txBody>
                    <a:bodyPr/>
                    <a:lstStyle/>
                    <a:p>
                      <a:r>
                        <a:rPr lang="en-US" sz="1400" dirty="0"/>
                        <a:t>The paper presents a deep neural network approach for early detection and segmentation of brain tumors in MRI scans. It demonstrates improved accuracy in identifying tumor boundaries and sub-regions using a CNN-based architecture.</a:t>
                      </a:r>
                    </a:p>
                  </a:txBody>
                  <a:tcPr/>
                </a:tc>
                <a:extLst>
                  <a:ext uri="{0D108BD9-81ED-4DB2-BD59-A6C34878D82A}">
                    <a16:rowId xmlns:a16="http://schemas.microsoft.com/office/drawing/2014/main" val="4287316315"/>
                  </a:ext>
                </a:extLst>
              </a:tr>
              <a:tr h="185331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Deep learning-integrated MRI brain tumor analysis: feature extraction, segmentation, and Survival Prediction using Replicator and volumetric networks</a:t>
                      </a:r>
                    </a:p>
                    <a:p>
                      <a:pPr algn="ctr"/>
                      <a:endParaRPr 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Deependra Rastogi, Prashant Johri, Massimo Donelli, </a:t>
                      </a:r>
                      <a:r>
                        <a:rPr lang="en-US" sz="1400" dirty="0" err="1"/>
                        <a:t>Seifedine</a:t>
                      </a:r>
                      <a:r>
                        <a:rPr lang="en-US" sz="1400" dirty="0"/>
                        <a:t> Kadry, Arfat Ahmad Khan, Giuseppe </a:t>
                      </a:r>
                      <a:r>
                        <a:rPr lang="en-US" sz="1400" dirty="0" err="1"/>
                        <a:t>Espa</a:t>
                      </a:r>
                      <a:r>
                        <a:rPr lang="en-US" sz="1400" dirty="0"/>
                        <a:t>, Paola Feraco &amp; </a:t>
                      </a:r>
                      <a:r>
                        <a:rPr lang="en-US" sz="1400" dirty="0" err="1"/>
                        <a:t>Jungeun</a:t>
                      </a:r>
                      <a:r>
                        <a:rPr lang="en-US" sz="1400" dirty="0"/>
                        <a:t> Kim</a:t>
                      </a:r>
                    </a:p>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2022</a:t>
                      </a:r>
                    </a:p>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The paper explores an integrated deep learning framework for MRI brain tumor analysis, focusing on feature extraction, segmentation, and survival prediction. </a:t>
                      </a:r>
                    </a:p>
                  </a:txBody>
                  <a:tcPr/>
                </a:tc>
                <a:extLst>
                  <a:ext uri="{0D108BD9-81ED-4DB2-BD59-A6C34878D82A}">
                    <a16:rowId xmlns:a16="http://schemas.microsoft.com/office/drawing/2014/main" val="1774097356"/>
                  </a:ext>
                </a:extLst>
              </a:tr>
              <a:tr h="139765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Explainable artificial intelligence with </a:t>
                      </a:r>
                      <a:r>
                        <a:rPr lang="en-US" sz="1600" dirty="0" err="1"/>
                        <a:t>UNet</a:t>
                      </a:r>
                      <a:r>
                        <a:rPr lang="en-US" sz="1600" dirty="0"/>
                        <a:t> based segmentation and Bayesian machine learning for classification of brain tumors using MRI images.</a:t>
                      </a:r>
                    </a:p>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K. Lakshmi, Sibi Amaran, G. Subbulakshmi, S. Padmini, </a:t>
                      </a:r>
                      <a:r>
                        <a:rPr lang="en-US" sz="1400" dirty="0" err="1"/>
                        <a:t>Gyanenedra</a:t>
                      </a:r>
                      <a:r>
                        <a:rPr lang="en-US" sz="1400" dirty="0"/>
                        <a:t> Prasad Joshi &amp; Woong Cho</a:t>
                      </a:r>
                    </a:p>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2023</a:t>
                      </a:r>
                    </a:p>
                    <a:p>
                      <a:pPr algn="ct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The paper proposes an explainable AI framework combining </a:t>
                      </a:r>
                      <a:r>
                        <a:rPr lang="en-US" sz="1400" dirty="0" err="1"/>
                        <a:t>UNet</a:t>
                      </a:r>
                      <a:r>
                        <a:rPr lang="en-US" sz="1400" dirty="0"/>
                        <a:t>-based segmentation with Bayesian machine learning for brain tumor classification in MRI images. </a:t>
                      </a:r>
                    </a:p>
                  </a:txBody>
                  <a:tcPr/>
                </a:tc>
                <a:extLst>
                  <a:ext uri="{0D108BD9-81ED-4DB2-BD59-A6C34878D82A}">
                    <a16:rowId xmlns:a16="http://schemas.microsoft.com/office/drawing/2014/main" val="418905364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6FC33B-B4F9-1D95-AFBB-61AA707864FA}"/>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CB88521F-2E5A-3FE9-EF79-2B5181CEF79A}"/>
              </a:ext>
            </a:extLst>
          </p:cNvPr>
          <p:cNvGrpSpPr/>
          <p:nvPr/>
        </p:nvGrpSpPr>
        <p:grpSpPr>
          <a:xfrm>
            <a:off x="0" y="-12700"/>
            <a:ext cx="12192000" cy="914401"/>
            <a:chOff x="0" y="0"/>
            <a:chExt cx="17339733" cy="1300481"/>
          </a:xfrm>
        </p:grpSpPr>
        <p:sp>
          <p:nvSpPr>
            <p:cNvPr id="3" name="Freeform 3">
              <a:extLst>
                <a:ext uri="{FF2B5EF4-FFF2-40B4-BE49-F238E27FC236}">
                  <a16:creationId xmlns:a16="http://schemas.microsoft.com/office/drawing/2014/main" id="{4D0DF210-8CAA-04C4-7F7E-78B4F0806B83}"/>
                </a:ext>
              </a:extLst>
            </p:cNvPr>
            <p:cNvSpPr/>
            <p:nvPr/>
          </p:nvSpPr>
          <p:spPr>
            <a:xfrm>
              <a:off x="0" y="0"/>
              <a:ext cx="17339734" cy="1300480"/>
            </a:xfrm>
            <a:custGeom>
              <a:avLst/>
              <a:gdLst/>
              <a:ahLst/>
              <a:cxnLst/>
              <a:rect l="l" t="t" r="r" b="b"/>
              <a:pathLst>
                <a:path w="17339734" h="1300480">
                  <a:moveTo>
                    <a:pt x="0" y="0"/>
                  </a:moveTo>
                  <a:lnTo>
                    <a:pt x="17339734" y="0"/>
                  </a:lnTo>
                  <a:lnTo>
                    <a:pt x="17339734" y="1300480"/>
                  </a:lnTo>
                  <a:lnTo>
                    <a:pt x="0" y="1300480"/>
                  </a:lnTo>
                  <a:close/>
                </a:path>
              </a:pathLst>
            </a:custGeom>
            <a:solidFill>
              <a:srgbClr val="69B3E7"/>
            </a:solidFill>
          </p:spPr>
          <p:txBody>
            <a:bodyPr/>
            <a:lstStyle/>
            <a:p>
              <a:endParaRPr lang="en-US" sz="1200"/>
            </a:p>
          </p:txBody>
        </p:sp>
      </p:grpSp>
      <p:grpSp>
        <p:nvGrpSpPr>
          <p:cNvPr id="4" name="Group 4">
            <a:extLst>
              <a:ext uri="{FF2B5EF4-FFF2-40B4-BE49-F238E27FC236}">
                <a16:creationId xmlns:a16="http://schemas.microsoft.com/office/drawing/2014/main" id="{1C8DA5DB-3AF3-0361-6183-1DB060939F44}"/>
              </a:ext>
            </a:extLst>
          </p:cNvPr>
          <p:cNvGrpSpPr/>
          <p:nvPr/>
        </p:nvGrpSpPr>
        <p:grpSpPr>
          <a:xfrm>
            <a:off x="0" y="6675120"/>
            <a:ext cx="12192000" cy="243840"/>
            <a:chOff x="0" y="0"/>
            <a:chExt cx="13004800" cy="260096"/>
          </a:xfrm>
        </p:grpSpPr>
        <p:sp>
          <p:nvSpPr>
            <p:cNvPr id="5" name="Freeform 5">
              <a:extLst>
                <a:ext uri="{FF2B5EF4-FFF2-40B4-BE49-F238E27FC236}">
                  <a16:creationId xmlns:a16="http://schemas.microsoft.com/office/drawing/2014/main" id="{CD40C4FA-A224-E89C-DCD4-3A8CEC2D7510}"/>
                </a:ext>
              </a:extLst>
            </p:cNvPr>
            <p:cNvSpPr/>
            <p:nvPr/>
          </p:nvSpPr>
          <p:spPr>
            <a:xfrm>
              <a:off x="0" y="0"/>
              <a:ext cx="13004800" cy="260096"/>
            </a:xfrm>
            <a:custGeom>
              <a:avLst/>
              <a:gdLst/>
              <a:ahLst/>
              <a:cxnLst/>
              <a:rect l="l" t="t" r="r" b="b"/>
              <a:pathLst>
                <a:path w="13004800" h="260096">
                  <a:moveTo>
                    <a:pt x="0" y="0"/>
                  </a:moveTo>
                  <a:lnTo>
                    <a:pt x="13004800" y="0"/>
                  </a:lnTo>
                  <a:lnTo>
                    <a:pt x="13004800" y="260096"/>
                  </a:lnTo>
                  <a:lnTo>
                    <a:pt x="0" y="260096"/>
                  </a:lnTo>
                  <a:close/>
                </a:path>
              </a:pathLst>
            </a:custGeom>
            <a:solidFill>
              <a:srgbClr val="FFC72C"/>
            </a:solidFill>
          </p:spPr>
          <p:txBody>
            <a:bodyPr/>
            <a:lstStyle/>
            <a:p>
              <a:endParaRPr lang="en-US" sz="1200"/>
            </a:p>
          </p:txBody>
        </p:sp>
      </p:grpSp>
      <p:sp>
        <p:nvSpPr>
          <p:cNvPr id="6" name="Freeform 6">
            <a:extLst>
              <a:ext uri="{FF2B5EF4-FFF2-40B4-BE49-F238E27FC236}">
                <a16:creationId xmlns:a16="http://schemas.microsoft.com/office/drawing/2014/main" id="{24485F53-4F10-1BB4-E707-64F66107D27F}"/>
              </a:ext>
            </a:extLst>
          </p:cNvPr>
          <p:cNvSpPr/>
          <p:nvPr/>
        </p:nvSpPr>
        <p:spPr>
          <a:xfrm>
            <a:off x="10932051" y="330893"/>
            <a:ext cx="667996" cy="269231"/>
          </a:xfrm>
          <a:custGeom>
            <a:avLst/>
            <a:gdLst/>
            <a:ahLst/>
            <a:cxnLst/>
            <a:rect l="l" t="t" r="r" b="b"/>
            <a:pathLst>
              <a:path w="1001994" h="403846">
                <a:moveTo>
                  <a:pt x="0" y="0"/>
                </a:moveTo>
                <a:lnTo>
                  <a:pt x="1001994" y="0"/>
                </a:lnTo>
                <a:lnTo>
                  <a:pt x="1001994" y="403847"/>
                </a:lnTo>
                <a:lnTo>
                  <a:pt x="0" y="403847"/>
                </a:lnTo>
                <a:lnTo>
                  <a:pt x="0" y="0"/>
                </a:lnTo>
                <a:close/>
              </a:path>
            </a:pathLst>
          </a:custGeom>
          <a:blipFill>
            <a:blip r:embed="rId3"/>
            <a:stretch>
              <a:fillRect l="-61" r="-61"/>
            </a:stretch>
          </a:blipFill>
        </p:spPr>
        <p:txBody>
          <a:bodyPr/>
          <a:lstStyle/>
          <a:p>
            <a:endParaRPr lang="en-US" sz="1200"/>
          </a:p>
        </p:txBody>
      </p:sp>
      <p:grpSp>
        <p:nvGrpSpPr>
          <p:cNvPr id="10" name="Group 10">
            <a:extLst>
              <a:ext uri="{FF2B5EF4-FFF2-40B4-BE49-F238E27FC236}">
                <a16:creationId xmlns:a16="http://schemas.microsoft.com/office/drawing/2014/main" id="{C71B394C-402F-BE8C-63C4-7B0D5683DF87}"/>
              </a:ext>
            </a:extLst>
          </p:cNvPr>
          <p:cNvGrpSpPr/>
          <p:nvPr/>
        </p:nvGrpSpPr>
        <p:grpSpPr>
          <a:xfrm>
            <a:off x="138314" y="-12391"/>
            <a:ext cx="10655238" cy="950001"/>
            <a:chOff x="-196978" y="-112512"/>
            <a:chExt cx="15154117" cy="1351113"/>
          </a:xfrm>
        </p:grpSpPr>
        <p:sp>
          <p:nvSpPr>
            <p:cNvPr id="11" name="Freeform 11">
              <a:extLst>
                <a:ext uri="{FF2B5EF4-FFF2-40B4-BE49-F238E27FC236}">
                  <a16:creationId xmlns:a16="http://schemas.microsoft.com/office/drawing/2014/main" id="{C0C8362A-E34E-6C50-B3E4-0545E4F2322C}"/>
                </a:ext>
              </a:extLst>
            </p:cNvPr>
            <p:cNvSpPr/>
            <p:nvPr/>
          </p:nvSpPr>
          <p:spPr>
            <a:xfrm>
              <a:off x="-196978" y="-112512"/>
              <a:ext cx="14957138" cy="1238601"/>
            </a:xfrm>
            <a:custGeom>
              <a:avLst/>
              <a:gdLst/>
              <a:ahLst/>
              <a:cxnLst/>
              <a:rect l="l" t="t" r="r" b="b"/>
              <a:pathLst>
                <a:path w="14957138" h="1238601">
                  <a:moveTo>
                    <a:pt x="0" y="0"/>
                  </a:moveTo>
                  <a:lnTo>
                    <a:pt x="14957138" y="0"/>
                  </a:lnTo>
                  <a:lnTo>
                    <a:pt x="14957138" y="1238601"/>
                  </a:lnTo>
                  <a:lnTo>
                    <a:pt x="0" y="1238601"/>
                  </a:lnTo>
                  <a:close/>
                </a:path>
              </a:pathLst>
            </a:custGeom>
            <a:solidFill>
              <a:srgbClr val="000000">
                <a:alpha val="0"/>
              </a:srgbClr>
            </a:solidFill>
          </p:spPr>
          <p:txBody>
            <a:bodyPr/>
            <a:lstStyle/>
            <a:p>
              <a:endParaRPr lang="en-US" sz="1200"/>
            </a:p>
          </p:txBody>
        </p:sp>
        <p:sp>
          <p:nvSpPr>
            <p:cNvPr id="12" name="TextBox 12">
              <a:extLst>
                <a:ext uri="{FF2B5EF4-FFF2-40B4-BE49-F238E27FC236}">
                  <a16:creationId xmlns:a16="http://schemas.microsoft.com/office/drawing/2014/main" id="{0AA85958-8F72-EF59-F897-68C31D6A15E9}"/>
                </a:ext>
              </a:extLst>
            </p:cNvPr>
            <p:cNvSpPr txBox="1"/>
            <p:nvPr/>
          </p:nvSpPr>
          <p:spPr>
            <a:xfrm>
              <a:off x="0" y="-38100"/>
              <a:ext cx="14957139" cy="1276701"/>
            </a:xfrm>
            <a:prstGeom prst="rect">
              <a:avLst/>
            </a:prstGeom>
          </p:spPr>
          <p:txBody>
            <a:bodyPr lIns="0" tIns="0" rIns="0" bIns="0" rtlCol="0" anchor="ctr"/>
            <a:lstStyle/>
            <a:p>
              <a:pPr>
                <a:lnSpc>
                  <a:spcPts val="3023"/>
                </a:lnSpc>
              </a:pPr>
              <a:r>
                <a:rPr lang="en-US" sz="2933" dirty="0">
                  <a:solidFill>
                    <a:schemeClr val="bg1"/>
                  </a:solidFill>
                  <a:latin typeface="Calibri (MS) Bold" panose="020B0604020202020204" charset="0"/>
                  <a:cs typeface="Calibri (MS) Bold" panose="020B0604020202020204" charset="0"/>
                </a:rPr>
                <a:t>ALGORITHM/APPROACH</a:t>
              </a:r>
              <a:endParaRPr lang="en-US" sz="2933" b="1" dirty="0">
                <a:solidFill>
                  <a:schemeClr val="bg1"/>
                </a:solidFill>
                <a:latin typeface="Calibri (MS) Bold" panose="020B0604020202020204" charset="0"/>
                <a:ea typeface="Calibri (MS) Bold"/>
                <a:cs typeface="Calibri (MS) Bold" panose="020B0604020202020204" charset="0"/>
                <a:sym typeface="Calibri (MS) Bold"/>
              </a:endParaRPr>
            </a:p>
          </p:txBody>
        </p:sp>
      </p:grpSp>
      <p:grpSp>
        <p:nvGrpSpPr>
          <p:cNvPr id="13" name="Group 13">
            <a:extLst>
              <a:ext uri="{FF2B5EF4-FFF2-40B4-BE49-F238E27FC236}">
                <a16:creationId xmlns:a16="http://schemas.microsoft.com/office/drawing/2014/main" id="{700114FB-8903-805E-07CC-F7970BBFBD72}"/>
              </a:ext>
            </a:extLst>
          </p:cNvPr>
          <p:cNvGrpSpPr/>
          <p:nvPr/>
        </p:nvGrpSpPr>
        <p:grpSpPr>
          <a:xfrm>
            <a:off x="10007853" y="6356351"/>
            <a:ext cx="2057400" cy="414759"/>
            <a:chOff x="0" y="0"/>
            <a:chExt cx="2926080" cy="589880"/>
          </a:xfrm>
        </p:grpSpPr>
        <p:sp>
          <p:nvSpPr>
            <p:cNvPr id="14" name="Freeform 14">
              <a:extLst>
                <a:ext uri="{FF2B5EF4-FFF2-40B4-BE49-F238E27FC236}">
                  <a16:creationId xmlns:a16="http://schemas.microsoft.com/office/drawing/2014/main" id="{43C59201-0212-C7A3-7BD9-4EC7D187F2CB}"/>
                </a:ext>
              </a:extLst>
            </p:cNvPr>
            <p:cNvSpPr/>
            <p:nvPr/>
          </p:nvSpPr>
          <p:spPr>
            <a:xfrm>
              <a:off x="0" y="0"/>
              <a:ext cx="2926080" cy="589880"/>
            </a:xfrm>
            <a:custGeom>
              <a:avLst/>
              <a:gdLst/>
              <a:ahLst/>
              <a:cxnLst/>
              <a:rect l="l" t="t" r="r" b="b"/>
              <a:pathLst>
                <a:path w="2926080" h="589880">
                  <a:moveTo>
                    <a:pt x="0" y="0"/>
                  </a:moveTo>
                  <a:lnTo>
                    <a:pt x="2926080" y="0"/>
                  </a:lnTo>
                  <a:lnTo>
                    <a:pt x="2926080" y="589880"/>
                  </a:lnTo>
                  <a:lnTo>
                    <a:pt x="0" y="589880"/>
                  </a:lnTo>
                  <a:close/>
                </a:path>
              </a:pathLst>
            </a:custGeom>
            <a:solidFill>
              <a:srgbClr val="000000">
                <a:alpha val="0"/>
              </a:srgbClr>
            </a:solidFill>
          </p:spPr>
          <p:txBody>
            <a:bodyPr/>
            <a:lstStyle/>
            <a:p>
              <a:endParaRPr lang="en-US" sz="1200"/>
            </a:p>
          </p:txBody>
        </p:sp>
        <p:sp>
          <p:nvSpPr>
            <p:cNvPr id="15" name="TextBox 15">
              <a:extLst>
                <a:ext uri="{FF2B5EF4-FFF2-40B4-BE49-F238E27FC236}">
                  <a16:creationId xmlns:a16="http://schemas.microsoft.com/office/drawing/2014/main" id="{965A81FB-F48D-2FD3-BC08-AF083FDB8756}"/>
                </a:ext>
              </a:extLst>
            </p:cNvPr>
            <p:cNvSpPr txBox="1"/>
            <p:nvPr/>
          </p:nvSpPr>
          <p:spPr>
            <a:xfrm>
              <a:off x="0" y="-38100"/>
              <a:ext cx="2926080" cy="627980"/>
            </a:xfrm>
            <a:prstGeom prst="rect">
              <a:avLst/>
            </a:prstGeom>
          </p:spPr>
          <p:txBody>
            <a:bodyPr lIns="0" tIns="0" rIns="0" bIns="0" rtlCol="0" anchor="ctr"/>
            <a:lstStyle/>
            <a:p>
              <a:pPr algn="r">
                <a:lnSpc>
                  <a:spcPts val="1440"/>
                </a:lnSpc>
              </a:pPr>
              <a:r>
                <a:rPr lang="en-US" sz="1200">
                  <a:solidFill>
                    <a:srgbClr val="000000"/>
                  </a:solidFill>
                  <a:latin typeface="Calibri (MS)"/>
                  <a:ea typeface="Calibri (MS)"/>
                  <a:cs typeface="Calibri (MS)"/>
                  <a:sym typeface="Calibri (MS)"/>
                </a:rPr>
                <a:t>7</a:t>
              </a:r>
            </a:p>
            <a:p>
              <a:pPr algn="r">
                <a:lnSpc>
                  <a:spcPts val="1439"/>
                </a:lnSpc>
              </a:pPr>
              <a:endParaRPr lang="en-US" sz="1200">
                <a:solidFill>
                  <a:srgbClr val="000000"/>
                </a:solidFill>
                <a:latin typeface="Calibri (MS)"/>
                <a:ea typeface="Calibri (MS)"/>
                <a:cs typeface="Calibri (MS)"/>
                <a:sym typeface="Calibri (MS)"/>
              </a:endParaRPr>
            </a:p>
          </p:txBody>
        </p:sp>
      </p:grpSp>
      <p:grpSp>
        <p:nvGrpSpPr>
          <p:cNvPr id="16" name="Group 16">
            <a:extLst>
              <a:ext uri="{FF2B5EF4-FFF2-40B4-BE49-F238E27FC236}">
                <a16:creationId xmlns:a16="http://schemas.microsoft.com/office/drawing/2014/main" id="{9AC23E2C-FF68-C3C9-D74A-15DCBEDC1758}"/>
              </a:ext>
            </a:extLst>
          </p:cNvPr>
          <p:cNvGrpSpPr/>
          <p:nvPr/>
        </p:nvGrpSpPr>
        <p:grpSpPr>
          <a:xfrm>
            <a:off x="685801" y="1563983"/>
            <a:ext cx="11900967" cy="5001719"/>
            <a:chOff x="0" y="0"/>
            <a:chExt cx="18074686" cy="2378555"/>
          </a:xfrm>
        </p:grpSpPr>
        <p:sp>
          <p:nvSpPr>
            <p:cNvPr id="17" name="Freeform 17">
              <a:extLst>
                <a:ext uri="{FF2B5EF4-FFF2-40B4-BE49-F238E27FC236}">
                  <a16:creationId xmlns:a16="http://schemas.microsoft.com/office/drawing/2014/main" id="{1004B950-E3EC-4415-17D8-CBE0311A1532}"/>
                </a:ext>
              </a:extLst>
            </p:cNvPr>
            <p:cNvSpPr/>
            <p:nvPr/>
          </p:nvSpPr>
          <p:spPr>
            <a:xfrm>
              <a:off x="0" y="0"/>
              <a:ext cx="18074686" cy="2378555"/>
            </a:xfrm>
            <a:custGeom>
              <a:avLst/>
              <a:gdLst/>
              <a:ahLst/>
              <a:cxnLst/>
              <a:rect l="l" t="t" r="r" b="b"/>
              <a:pathLst>
                <a:path w="18074686" h="2378555">
                  <a:moveTo>
                    <a:pt x="0" y="0"/>
                  </a:moveTo>
                  <a:lnTo>
                    <a:pt x="18074686" y="0"/>
                  </a:lnTo>
                  <a:lnTo>
                    <a:pt x="18074686" y="2378555"/>
                  </a:lnTo>
                  <a:lnTo>
                    <a:pt x="0" y="2378555"/>
                  </a:lnTo>
                  <a:close/>
                </a:path>
              </a:pathLst>
            </a:custGeom>
            <a:solidFill>
              <a:srgbClr val="00050D">
                <a:alpha val="0"/>
              </a:srgbClr>
            </a:solidFill>
          </p:spPr>
          <p:txBody>
            <a:bodyPr/>
            <a:lstStyle/>
            <a:p>
              <a:endParaRPr lang="en-US" sz="1200"/>
            </a:p>
          </p:txBody>
        </p:sp>
        <p:sp>
          <p:nvSpPr>
            <p:cNvPr id="18" name="TextBox 18">
              <a:extLst>
                <a:ext uri="{FF2B5EF4-FFF2-40B4-BE49-F238E27FC236}">
                  <a16:creationId xmlns:a16="http://schemas.microsoft.com/office/drawing/2014/main" id="{9260F34A-1175-9BF2-D078-C2B1F98C3FF9}"/>
                </a:ext>
              </a:extLst>
            </p:cNvPr>
            <p:cNvSpPr txBox="1"/>
            <p:nvPr/>
          </p:nvSpPr>
          <p:spPr>
            <a:xfrm>
              <a:off x="0" y="-57150"/>
              <a:ext cx="18074686" cy="2435705"/>
            </a:xfrm>
            <a:prstGeom prst="rect">
              <a:avLst/>
            </a:prstGeom>
          </p:spPr>
          <p:txBody>
            <a:bodyPr lIns="0" tIns="0" rIns="0" bIns="0" rtlCol="0" anchor="t"/>
            <a:lstStyle/>
            <a:p>
              <a:pPr>
                <a:lnSpc>
                  <a:spcPts val="2560"/>
                </a:lnSpc>
              </a:pPr>
              <a:r>
                <a:rPr lang="en-US" sz="2133" dirty="0">
                  <a:solidFill>
                    <a:srgbClr val="00050D"/>
                  </a:solidFill>
                  <a:latin typeface="Calibri (MS)"/>
                  <a:ea typeface="Calibri (MS)"/>
                  <a:cs typeface="Calibri (MS)"/>
                  <a:sym typeface="Calibri (MS)"/>
                </a:rPr>
                <a:t> </a:t>
              </a:r>
            </a:p>
          </p:txBody>
        </p:sp>
      </p:grpSp>
      <p:grpSp>
        <p:nvGrpSpPr>
          <p:cNvPr id="19" name="Group 19">
            <a:extLst>
              <a:ext uri="{FF2B5EF4-FFF2-40B4-BE49-F238E27FC236}">
                <a16:creationId xmlns:a16="http://schemas.microsoft.com/office/drawing/2014/main" id="{35029819-0AEC-DA39-D922-00E262D61CE1}"/>
              </a:ext>
            </a:extLst>
          </p:cNvPr>
          <p:cNvGrpSpPr/>
          <p:nvPr/>
        </p:nvGrpSpPr>
        <p:grpSpPr>
          <a:xfrm>
            <a:off x="685800" y="2931437"/>
            <a:ext cx="11900967" cy="915579"/>
            <a:chOff x="0" y="0"/>
            <a:chExt cx="18074686" cy="1390542"/>
          </a:xfrm>
        </p:grpSpPr>
        <p:sp>
          <p:nvSpPr>
            <p:cNvPr id="20" name="Freeform 20">
              <a:extLst>
                <a:ext uri="{FF2B5EF4-FFF2-40B4-BE49-F238E27FC236}">
                  <a16:creationId xmlns:a16="http://schemas.microsoft.com/office/drawing/2014/main" id="{7D8F93A4-88FE-1E1E-DD1A-A01BB0F860BB}"/>
                </a:ext>
              </a:extLst>
            </p:cNvPr>
            <p:cNvSpPr/>
            <p:nvPr/>
          </p:nvSpPr>
          <p:spPr>
            <a:xfrm>
              <a:off x="0" y="0"/>
              <a:ext cx="18074686" cy="1390542"/>
            </a:xfrm>
            <a:custGeom>
              <a:avLst/>
              <a:gdLst/>
              <a:ahLst/>
              <a:cxnLst/>
              <a:rect l="l" t="t" r="r" b="b"/>
              <a:pathLst>
                <a:path w="18074686" h="1390542">
                  <a:moveTo>
                    <a:pt x="0" y="0"/>
                  </a:moveTo>
                  <a:lnTo>
                    <a:pt x="18074686" y="0"/>
                  </a:lnTo>
                  <a:lnTo>
                    <a:pt x="18074686" y="1390542"/>
                  </a:lnTo>
                  <a:lnTo>
                    <a:pt x="0" y="1390542"/>
                  </a:lnTo>
                  <a:close/>
                </a:path>
              </a:pathLst>
            </a:custGeom>
            <a:solidFill>
              <a:srgbClr val="00050D">
                <a:alpha val="0"/>
              </a:srgbClr>
            </a:solidFill>
          </p:spPr>
          <p:txBody>
            <a:bodyPr/>
            <a:lstStyle/>
            <a:p>
              <a:endParaRPr lang="en-US" sz="1200"/>
            </a:p>
          </p:txBody>
        </p:sp>
        <p:sp>
          <p:nvSpPr>
            <p:cNvPr id="21" name="TextBox 21">
              <a:extLst>
                <a:ext uri="{FF2B5EF4-FFF2-40B4-BE49-F238E27FC236}">
                  <a16:creationId xmlns:a16="http://schemas.microsoft.com/office/drawing/2014/main" id="{B3A0E2B8-4D7C-5383-AAA7-685E9C54BF15}"/>
                </a:ext>
              </a:extLst>
            </p:cNvPr>
            <p:cNvSpPr txBox="1"/>
            <p:nvPr/>
          </p:nvSpPr>
          <p:spPr>
            <a:xfrm>
              <a:off x="0" y="-76200"/>
              <a:ext cx="18074686" cy="1466742"/>
            </a:xfrm>
            <a:prstGeom prst="rect">
              <a:avLst/>
            </a:prstGeom>
          </p:spPr>
          <p:txBody>
            <a:bodyPr lIns="0" tIns="0" rIns="0" bIns="0" rtlCol="0" anchor="t"/>
            <a:lstStyle/>
            <a:p>
              <a:pPr>
                <a:lnSpc>
                  <a:spcPts val="3120"/>
                </a:lnSpc>
              </a:pPr>
              <a:endParaRPr lang="en-US" sz="2600" b="1" dirty="0">
                <a:solidFill>
                  <a:srgbClr val="69B3E7"/>
                </a:solidFill>
                <a:latin typeface="Calibri (MS) Bold"/>
                <a:ea typeface="Calibri (MS) Bold"/>
                <a:cs typeface="Calibri (MS) Bold"/>
                <a:sym typeface="Calibri (MS) Bold"/>
              </a:endParaRPr>
            </a:p>
          </p:txBody>
        </p:sp>
      </p:grpSp>
      <p:grpSp>
        <p:nvGrpSpPr>
          <p:cNvPr id="22" name="Group 22">
            <a:extLst>
              <a:ext uri="{FF2B5EF4-FFF2-40B4-BE49-F238E27FC236}">
                <a16:creationId xmlns:a16="http://schemas.microsoft.com/office/drawing/2014/main" id="{3A5D784B-BA8E-3B8C-357F-ABBBDC06FCB4}"/>
              </a:ext>
            </a:extLst>
          </p:cNvPr>
          <p:cNvGrpSpPr/>
          <p:nvPr/>
        </p:nvGrpSpPr>
        <p:grpSpPr>
          <a:xfrm>
            <a:off x="685801" y="3429000"/>
            <a:ext cx="11900967" cy="1400572"/>
            <a:chOff x="0" y="0"/>
            <a:chExt cx="18074686" cy="2127129"/>
          </a:xfrm>
        </p:grpSpPr>
        <p:sp>
          <p:nvSpPr>
            <p:cNvPr id="23" name="Freeform 23">
              <a:extLst>
                <a:ext uri="{FF2B5EF4-FFF2-40B4-BE49-F238E27FC236}">
                  <a16:creationId xmlns:a16="http://schemas.microsoft.com/office/drawing/2014/main" id="{0CFF0B94-E32B-B763-156A-BCE0DF763C0F}"/>
                </a:ext>
              </a:extLst>
            </p:cNvPr>
            <p:cNvSpPr/>
            <p:nvPr/>
          </p:nvSpPr>
          <p:spPr>
            <a:xfrm>
              <a:off x="0" y="0"/>
              <a:ext cx="18074686" cy="2127129"/>
            </a:xfrm>
            <a:custGeom>
              <a:avLst/>
              <a:gdLst/>
              <a:ahLst/>
              <a:cxnLst/>
              <a:rect l="l" t="t" r="r" b="b"/>
              <a:pathLst>
                <a:path w="18074686" h="2127129">
                  <a:moveTo>
                    <a:pt x="0" y="0"/>
                  </a:moveTo>
                  <a:lnTo>
                    <a:pt x="18074686" y="0"/>
                  </a:lnTo>
                  <a:lnTo>
                    <a:pt x="18074686" y="2127129"/>
                  </a:lnTo>
                  <a:lnTo>
                    <a:pt x="0" y="2127129"/>
                  </a:lnTo>
                  <a:close/>
                </a:path>
              </a:pathLst>
            </a:custGeom>
            <a:solidFill>
              <a:srgbClr val="00050D">
                <a:alpha val="0"/>
              </a:srgbClr>
            </a:solidFill>
          </p:spPr>
          <p:txBody>
            <a:bodyPr/>
            <a:lstStyle/>
            <a:p>
              <a:endParaRPr lang="en-US" sz="1200"/>
            </a:p>
          </p:txBody>
        </p:sp>
        <p:sp>
          <p:nvSpPr>
            <p:cNvPr id="24" name="TextBox 24">
              <a:extLst>
                <a:ext uri="{FF2B5EF4-FFF2-40B4-BE49-F238E27FC236}">
                  <a16:creationId xmlns:a16="http://schemas.microsoft.com/office/drawing/2014/main" id="{B21B0DEB-E634-EB1B-958E-BD1C9A35D597}"/>
                </a:ext>
              </a:extLst>
            </p:cNvPr>
            <p:cNvSpPr txBox="1"/>
            <p:nvPr/>
          </p:nvSpPr>
          <p:spPr>
            <a:xfrm>
              <a:off x="0" y="-57150"/>
              <a:ext cx="18074686" cy="2184279"/>
            </a:xfrm>
            <a:prstGeom prst="rect">
              <a:avLst/>
            </a:prstGeom>
          </p:spPr>
          <p:txBody>
            <a:bodyPr lIns="0" tIns="0" rIns="0" bIns="0" rtlCol="0" anchor="t"/>
            <a:lstStyle/>
            <a:p>
              <a:pPr>
                <a:lnSpc>
                  <a:spcPts val="2560"/>
                </a:lnSpc>
              </a:pPr>
              <a:r>
                <a:rPr lang="en-US" sz="2133" dirty="0">
                  <a:solidFill>
                    <a:srgbClr val="00050D"/>
                  </a:solidFill>
                  <a:latin typeface="Calibri (MS)"/>
                  <a:ea typeface="Calibri (MS)"/>
                  <a:cs typeface="Calibri (MS)"/>
                  <a:sym typeface="Calibri (MS)"/>
                </a:rPr>
                <a:t> </a:t>
              </a:r>
            </a:p>
          </p:txBody>
        </p:sp>
      </p:grpSp>
      <p:grpSp>
        <p:nvGrpSpPr>
          <p:cNvPr id="25" name="Group 25">
            <a:extLst>
              <a:ext uri="{FF2B5EF4-FFF2-40B4-BE49-F238E27FC236}">
                <a16:creationId xmlns:a16="http://schemas.microsoft.com/office/drawing/2014/main" id="{CE925C83-6B31-9485-88DD-85224E634154}"/>
              </a:ext>
            </a:extLst>
          </p:cNvPr>
          <p:cNvGrpSpPr/>
          <p:nvPr/>
        </p:nvGrpSpPr>
        <p:grpSpPr>
          <a:xfrm>
            <a:off x="276814" y="4823165"/>
            <a:ext cx="11900967" cy="915579"/>
            <a:chOff x="0" y="0"/>
            <a:chExt cx="18074686" cy="1390542"/>
          </a:xfrm>
        </p:grpSpPr>
        <p:sp>
          <p:nvSpPr>
            <p:cNvPr id="26" name="Freeform 26">
              <a:extLst>
                <a:ext uri="{FF2B5EF4-FFF2-40B4-BE49-F238E27FC236}">
                  <a16:creationId xmlns:a16="http://schemas.microsoft.com/office/drawing/2014/main" id="{7F772F52-389A-7FAA-CB9A-17CEFEFE20CE}"/>
                </a:ext>
              </a:extLst>
            </p:cNvPr>
            <p:cNvSpPr/>
            <p:nvPr/>
          </p:nvSpPr>
          <p:spPr>
            <a:xfrm>
              <a:off x="0" y="0"/>
              <a:ext cx="18074686" cy="1390542"/>
            </a:xfrm>
            <a:custGeom>
              <a:avLst/>
              <a:gdLst/>
              <a:ahLst/>
              <a:cxnLst/>
              <a:rect l="l" t="t" r="r" b="b"/>
              <a:pathLst>
                <a:path w="18074686" h="1390542">
                  <a:moveTo>
                    <a:pt x="0" y="0"/>
                  </a:moveTo>
                  <a:lnTo>
                    <a:pt x="18074686" y="0"/>
                  </a:lnTo>
                  <a:lnTo>
                    <a:pt x="18074686" y="1390542"/>
                  </a:lnTo>
                  <a:lnTo>
                    <a:pt x="0" y="1390542"/>
                  </a:lnTo>
                  <a:close/>
                </a:path>
              </a:pathLst>
            </a:custGeom>
            <a:solidFill>
              <a:srgbClr val="00050D">
                <a:alpha val="0"/>
              </a:srgbClr>
            </a:solidFill>
          </p:spPr>
          <p:txBody>
            <a:bodyPr/>
            <a:lstStyle/>
            <a:p>
              <a:endParaRPr lang="en-US" sz="1200"/>
            </a:p>
          </p:txBody>
        </p:sp>
        <p:sp>
          <p:nvSpPr>
            <p:cNvPr id="27" name="TextBox 27">
              <a:extLst>
                <a:ext uri="{FF2B5EF4-FFF2-40B4-BE49-F238E27FC236}">
                  <a16:creationId xmlns:a16="http://schemas.microsoft.com/office/drawing/2014/main" id="{508C7543-20B0-BCE7-19E8-27571B009D40}"/>
                </a:ext>
              </a:extLst>
            </p:cNvPr>
            <p:cNvSpPr txBox="1"/>
            <p:nvPr/>
          </p:nvSpPr>
          <p:spPr>
            <a:xfrm>
              <a:off x="0" y="-76200"/>
              <a:ext cx="18074686" cy="1466742"/>
            </a:xfrm>
            <a:prstGeom prst="rect">
              <a:avLst/>
            </a:prstGeom>
          </p:spPr>
          <p:txBody>
            <a:bodyPr lIns="0" tIns="0" rIns="0" bIns="0" rtlCol="0" anchor="t"/>
            <a:lstStyle/>
            <a:p>
              <a:pPr>
                <a:lnSpc>
                  <a:spcPts val="3120"/>
                </a:lnSpc>
              </a:pPr>
              <a:endParaRPr lang="en-US" sz="2600" b="1" dirty="0">
                <a:solidFill>
                  <a:srgbClr val="69B3E7"/>
                </a:solidFill>
                <a:latin typeface="Calibri (MS) Bold"/>
                <a:ea typeface="Calibri (MS) Bold"/>
                <a:cs typeface="Calibri (MS) Bold"/>
                <a:sym typeface="Calibri (MS) Bold"/>
              </a:endParaRPr>
            </a:p>
          </p:txBody>
        </p:sp>
      </p:grpSp>
      <p:grpSp>
        <p:nvGrpSpPr>
          <p:cNvPr id="28" name="Group 28">
            <a:extLst>
              <a:ext uri="{FF2B5EF4-FFF2-40B4-BE49-F238E27FC236}">
                <a16:creationId xmlns:a16="http://schemas.microsoft.com/office/drawing/2014/main" id="{2F6EE2B0-487D-B5D7-69BF-97EA5E3A4F5B}"/>
              </a:ext>
            </a:extLst>
          </p:cNvPr>
          <p:cNvGrpSpPr/>
          <p:nvPr/>
        </p:nvGrpSpPr>
        <p:grpSpPr>
          <a:xfrm>
            <a:off x="-1490868" y="4073230"/>
            <a:ext cx="11900967" cy="1204169"/>
            <a:chOff x="0" y="0"/>
            <a:chExt cx="18074686" cy="1828841"/>
          </a:xfrm>
        </p:grpSpPr>
        <p:sp>
          <p:nvSpPr>
            <p:cNvPr id="29" name="Freeform 29">
              <a:extLst>
                <a:ext uri="{FF2B5EF4-FFF2-40B4-BE49-F238E27FC236}">
                  <a16:creationId xmlns:a16="http://schemas.microsoft.com/office/drawing/2014/main" id="{1B6354F5-6DFB-B55C-96F6-42EF61161403}"/>
                </a:ext>
              </a:extLst>
            </p:cNvPr>
            <p:cNvSpPr/>
            <p:nvPr/>
          </p:nvSpPr>
          <p:spPr>
            <a:xfrm>
              <a:off x="0" y="0"/>
              <a:ext cx="18074686" cy="1828841"/>
            </a:xfrm>
            <a:custGeom>
              <a:avLst/>
              <a:gdLst/>
              <a:ahLst/>
              <a:cxnLst/>
              <a:rect l="l" t="t" r="r" b="b"/>
              <a:pathLst>
                <a:path w="18074686" h="1828841">
                  <a:moveTo>
                    <a:pt x="0" y="0"/>
                  </a:moveTo>
                  <a:lnTo>
                    <a:pt x="18074686" y="0"/>
                  </a:lnTo>
                  <a:lnTo>
                    <a:pt x="18074686" y="1828841"/>
                  </a:lnTo>
                  <a:lnTo>
                    <a:pt x="0" y="1828841"/>
                  </a:lnTo>
                  <a:close/>
                </a:path>
              </a:pathLst>
            </a:custGeom>
            <a:solidFill>
              <a:srgbClr val="00050D">
                <a:alpha val="0"/>
              </a:srgbClr>
            </a:solidFill>
          </p:spPr>
          <p:txBody>
            <a:bodyPr/>
            <a:lstStyle/>
            <a:p>
              <a:endParaRPr lang="en-US" sz="1200"/>
            </a:p>
          </p:txBody>
        </p:sp>
        <p:sp>
          <p:nvSpPr>
            <p:cNvPr id="30" name="TextBox 30">
              <a:extLst>
                <a:ext uri="{FF2B5EF4-FFF2-40B4-BE49-F238E27FC236}">
                  <a16:creationId xmlns:a16="http://schemas.microsoft.com/office/drawing/2014/main" id="{0D846A19-2879-2D90-174B-FFB145F35BE0}"/>
                </a:ext>
              </a:extLst>
            </p:cNvPr>
            <p:cNvSpPr txBox="1"/>
            <p:nvPr/>
          </p:nvSpPr>
          <p:spPr>
            <a:xfrm>
              <a:off x="0" y="-57150"/>
              <a:ext cx="18074686" cy="1885991"/>
            </a:xfrm>
            <a:prstGeom prst="rect">
              <a:avLst/>
            </a:prstGeom>
          </p:spPr>
          <p:txBody>
            <a:bodyPr lIns="0" tIns="0" rIns="0" bIns="0" rtlCol="0" anchor="t"/>
            <a:lstStyle/>
            <a:p>
              <a:pPr>
                <a:lnSpc>
                  <a:spcPts val="2560"/>
                </a:lnSpc>
              </a:pPr>
              <a:r>
                <a:rPr lang="en-US" sz="2133" dirty="0">
                  <a:solidFill>
                    <a:srgbClr val="00050D"/>
                  </a:solidFill>
                  <a:latin typeface="Calibri (MS)"/>
                  <a:ea typeface="Calibri (MS)"/>
                  <a:cs typeface="Calibri (MS)"/>
                  <a:sym typeface="Calibri (MS)"/>
                </a:rPr>
                <a:t> </a:t>
              </a:r>
            </a:p>
          </p:txBody>
        </p:sp>
      </p:grpSp>
      <p:pic>
        <p:nvPicPr>
          <p:cNvPr id="31" name="Picture 30">
            <a:extLst>
              <a:ext uri="{FF2B5EF4-FFF2-40B4-BE49-F238E27FC236}">
                <a16:creationId xmlns:a16="http://schemas.microsoft.com/office/drawing/2014/main" id="{F2BEA5C7-451B-4AA2-D4C1-AD63ECD800AD}"/>
              </a:ext>
            </a:extLst>
          </p:cNvPr>
          <p:cNvPicPr>
            <a:picLocks noChangeAspect="1"/>
          </p:cNvPicPr>
          <p:nvPr/>
        </p:nvPicPr>
        <p:blipFill>
          <a:blip r:embed="rId4"/>
          <a:stretch>
            <a:fillRect/>
          </a:stretch>
        </p:blipFill>
        <p:spPr>
          <a:xfrm>
            <a:off x="457201" y="1120423"/>
            <a:ext cx="11142847" cy="5305777"/>
          </a:xfrm>
          <a:prstGeom prst="rect">
            <a:avLst/>
          </a:prstGeom>
        </p:spPr>
      </p:pic>
      <p:sp>
        <p:nvSpPr>
          <p:cNvPr id="34" name="TextBox 33">
            <a:extLst>
              <a:ext uri="{FF2B5EF4-FFF2-40B4-BE49-F238E27FC236}">
                <a16:creationId xmlns:a16="http://schemas.microsoft.com/office/drawing/2014/main" id="{4EB04AE3-4A81-5693-043C-06173AA2444D}"/>
              </a:ext>
            </a:extLst>
          </p:cNvPr>
          <p:cNvSpPr txBox="1"/>
          <p:nvPr/>
        </p:nvSpPr>
        <p:spPr>
          <a:xfrm>
            <a:off x="4085229" y="1256206"/>
            <a:ext cx="3237335" cy="338554"/>
          </a:xfrm>
          <a:prstGeom prst="rect">
            <a:avLst/>
          </a:prstGeom>
          <a:noFill/>
        </p:spPr>
        <p:txBody>
          <a:bodyPr wrap="square" rtlCol="0">
            <a:spAutoFit/>
          </a:bodyPr>
          <a:lstStyle/>
          <a:p>
            <a:pPr lvl="0" algn="l"/>
            <a:r>
              <a:rPr lang="en-US" sz="1600" b="1" i="0" dirty="0"/>
              <a:t>Data Collection and Preprocessing</a:t>
            </a:r>
            <a:endParaRPr lang="en-US" sz="1600" dirty="0"/>
          </a:p>
        </p:txBody>
      </p:sp>
      <p:sp>
        <p:nvSpPr>
          <p:cNvPr id="35" name="TextBox 34">
            <a:extLst>
              <a:ext uri="{FF2B5EF4-FFF2-40B4-BE49-F238E27FC236}">
                <a16:creationId xmlns:a16="http://schemas.microsoft.com/office/drawing/2014/main" id="{121D7296-1017-4FE6-9714-0DBF5AF4BE63}"/>
              </a:ext>
            </a:extLst>
          </p:cNvPr>
          <p:cNvSpPr txBox="1"/>
          <p:nvPr/>
        </p:nvSpPr>
        <p:spPr>
          <a:xfrm>
            <a:off x="4093944" y="2185269"/>
            <a:ext cx="3237336" cy="338554"/>
          </a:xfrm>
          <a:prstGeom prst="rect">
            <a:avLst/>
          </a:prstGeom>
          <a:noFill/>
        </p:spPr>
        <p:txBody>
          <a:bodyPr wrap="square" rtlCol="0">
            <a:spAutoFit/>
          </a:bodyPr>
          <a:lstStyle/>
          <a:p>
            <a:pPr lvl="0"/>
            <a:r>
              <a:rPr lang="en-US" sz="1600" b="1" i="0" dirty="0"/>
              <a:t>Data Visualization</a:t>
            </a:r>
            <a:endParaRPr lang="en-US" sz="1600" dirty="0"/>
          </a:p>
        </p:txBody>
      </p:sp>
      <p:sp>
        <p:nvSpPr>
          <p:cNvPr id="36" name="TextBox 35">
            <a:extLst>
              <a:ext uri="{FF2B5EF4-FFF2-40B4-BE49-F238E27FC236}">
                <a16:creationId xmlns:a16="http://schemas.microsoft.com/office/drawing/2014/main" id="{1EE0D27F-0136-2C79-9CED-5B87CCAD1095}"/>
              </a:ext>
            </a:extLst>
          </p:cNvPr>
          <p:cNvSpPr txBox="1"/>
          <p:nvPr/>
        </p:nvSpPr>
        <p:spPr>
          <a:xfrm>
            <a:off x="4085229" y="3136612"/>
            <a:ext cx="3428753" cy="338554"/>
          </a:xfrm>
          <a:prstGeom prst="rect">
            <a:avLst/>
          </a:prstGeom>
          <a:noFill/>
        </p:spPr>
        <p:txBody>
          <a:bodyPr wrap="square" rtlCol="0">
            <a:spAutoFit/>
          </a:bodyPr>
          <a:lstStyle/>
          <a:p>
            <a:pPr algn="just"/>
            <a:r>
              <a:rPr lang="en-US" sz="1600" b="1" dirty="0"/>
              <a:t>Model Selection &amp; Training</a:t>
            </a:r>
          </a:p>
        </p:txBody>
      </p:sp>
      <p:sp>
        <p:nvSpPr>
          <p:cNvPr id="37" name="TextBox 36">
            <a:extLst>
              <a:ext uri="{FF2B5EF4-FFF2-40B4-BE49-F238E27FC236}">
                <a16:creationId xmlns:a16="http://schemas.microsoft.com/office/drawing/2014/main" id="{C2D71561-9B3D-0BF4-8A56-43F558D2BF04}"/>
              </a:ext>
            </a:extLst>
          </p:cNvPr>
          <p:cNvSpPr txBox="1"/>
          <p:nvPr/>
        </p:nvSpPr>
        <p:spPr>
          <a:xfrm>
            <a:off x="4085230" y="4105931"/>
            <a:ext cx="4621448" cy="338554"/>
          </a:xfrm>
          <a:prstGeom prst="rect">
            <a:avLst/>
          </a:prstGeom>
          <a:noFill/>
        </p:spPr>
        <p:txBody>
          <a:bodyPr wrap="square" rtlCol="0">
            <a:spAutoFit/>
          </a:bodyPr>
          <a:lstStyle/>
          <a:p>
            <a:pPr algn="just"/>
            <a:r>
              <a:rPr lang="en-US" sz="1200" dirty="0"/>
              <a:t> </a:t>
            </a:r>
            <a:r>
              <a:rPr lang="en-US" sz="1600" b="1" dirty="0"/>
              <a:t>Tumor Segmentation &amp; Feature Extraction</a:t>
            </a:r>
          </a:p>
        </p:txBody>
      </p:sp>
      <p:sp>
        <p:nvSpPr>
          <p:cNvPr id="38" name="TextBox 37">
            <a:extLst>
              <a:ext uri="{FF2B5EF4-FFF2-40B4-BE49-F238E27FC236}">
                <a16:creationId xmlns:a16="http://schemas.microsoft.com/office/drawing/2014/main" id="{985FD83A-597C-A899-609D-3E32A1D3D415}"/>
              </a:ext>
            </a:extLst>
          </p:cNvPr>
          <p:cNvSpPr txBox="1"/>
          <p:nvPr/>
        </p:nvSpPr>
        <p:spPr>
          <a:xfrm>
            <a:off x="4085230" y="4989982"/>
            <a:ext cx="3945587" cy="338554"/>
          </a:xfrm>
          <a:prstGeom prst="rect">
            <a:avLst/>
          </a:prstGeom>
          <a:noFill/>
        </p:spPr>
        <p:txBody>
          <a:bodyPr wrap="square" rtlCol="0">
            <a:spAutoFit/>
          </a:bodyPr>
          <a:lstStyle/>
          <a:p>
            <a:pPr algn="just"/>
            <a:r>
              <a:rPr lang="en-US" sz="1600" b="1" dirty="0"/>
              <a:t>Performance Evaluation &amp; Validation</a:t>
            </a:r>
          </a:p>
        </p:txBody>
      </p:sp>
      <p:sp>
        <p:nvSpPr>
          <p:cNvPr id="39" name="TextBox 38">
            <a:extLst>
              <a:ext uri="{FF2B5EF4-FFF2-40B4-BE49-F238E27FC236}">
                <a16:creationId xmlns:a16="http://schemas.microsoft.com/office/drawing/2014/main" id="{D5128F42-A036-ACEA-62FB-C38D7288D31B}"/>
              </a:ext>
            </a:extLst>
          </p:cNvPr>
          <p:cNvSpPr txBox="1"/>
          <p:nvPr/>
        </p:nvSpPr>
        <p:spPr>
          <a:xfrm>
            <a:off x="4093944" y="5926344"/>
            <a:ext cx="3143799" cy="338554"/>
          </a:xfrm>
          <a:prstGeom prst="rect">
            <a:avLst/>
          </a:prstGeom>
          <a:noFill/>
        </p:spPr>
        <p:txBody>
          <a:bodyPr wrap="square" rtlCol="0">
            <a:spAutoFit/>
          </a:bodyPr>
          <a:lstStyle/>
          <a:p>
            <a:pPr lvl="0"/>
            <a:r>
              <a:rPr lang="en-US" sz="1600" b="1" i="0" dirty="0"/>
              <a:t>Cross-Validation and Deployment</a:t>
            </a:r>
            <a:endParaRPr lang="en-US" sz="1600" dirty="0"/>
          </a:p>
        </p:txBody>
      </p:sp>
    </p:spTree>
    <p:extLst>
      <p:ext uri="{BB962C8B-B14F-4D97-AF65-F5344CB8AC3E}">
        <p14:creationId xmlns:p14="http://schemas.microsoft.com/office/powerpoint/2010/main" val="1383940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E7F72-7121-4B37-4DFD-4FDBB83CB25A}"/>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6A49398C-652C-1D06-515F-2A948FEDB3E7}"/>
              </a:ext>
            </a:extLst>
          </p:cNvPr>
          <p:cNvGrpSpPr/>
          <p:nvPr/>
        </p:nvGrpSpPr>
        <p:grpSpPr>
          <a:xfrm>
            <a:off x="0" y="-12700"/>
            <a:ext cx="12192000" cy="914401"/>
            <a:chOff x="0" y="0"/>
            <a:chExt cx="17339733" cy="1300481"/>
          </a:xfrm>
        </p:grpSpPr>
        <p:sp>
          <p:nvSpPr>
            <p:cNvPr id="3" name="Freeform 3">
              <a:extLst>
                <a:ext uri="{FF2B5EF4-FFF2-40B4-BE49-F238E27FC236}">
                  <a16:creationId xmlns:a16="http://schemas.microsoft.com/office/drawing/2014/main" id="{0018340E-8521-33A3-3153-139FB095EC34}"/>
                </a:ext>
              </a:extLst>
            </p:cNvPr>
            <p:cNvSpPr/>
            <p:nvPr/>
          </p:nvSpPr>
          <p:spPr>
            <a:xfrm>
              <a:off x="0" y="0"/>
              <a:ext cx="17339734" cy="1300480"/>
            </a:xfrm>
            <a:custGeom>
              <a:avLst/>
              <a:gdLst/>
              <a:ahLst/>
              <a:cxnLst/>
              <a:rect l="l" t="t" r="r" b="b"/>
              <a:pathLst>
                <a:path w="17339734" h="1300480">
                  <a:moveTo>
                    <a:pt x="0" y="0"/>
                  </a:moveTo>
                  <a:lnTo>
                    <a:pt x="17339734" y="0"/>
                  </a:lnTo>
                  <a:lnTo>
                    <a:pt x="17339734" y="1300480"/>
                  </a:lnTo>
                  <a:lnTo>
                    <a:pt x="0" y="1300480"/>
                  </a:lnTo>
                  <a:close/>
                </a:path>
              </a:pathLst>
            </a:custGeom>
            <a:solidFill>
              <a:srgbClr val="69B3E7"/>
            </a:solidFill>
          </p:spPr>
          <p:txBody>
            <a:bodyPr/>
            <a:lstStyle/>
            <a:p>
              <a:endParaRPr lang="en-US" sz="1200"/>
            </a:p>
          </p:txBody>
        </p:sp>
      </p:grpSp>
      <p:grpSp>
        <p:nvGrpSpPr>
          <p:cNvPr id="4" name="Group 4">
            <a:extLst>
              <a:ext uri="{FF2B5EF4-FFF2-40B4-BE49-F238E27FC236}">
                <a16:creationId xmlns:a16="http://schemas.microsoft.com/office/drawing/2014/main" id="{36F7F7A3-3EFA-5802-103F-D90D8BB59148}"/>
              </a:ext>
            </a:extLst>
          </p:cNvPr>
          <p:cNvGrpSpPr/>
          <p:nvPr/>
        </p:nvGrpSpPr>
        <p:grpSpPr>
          <a:xfrm>
            <a:off x="0" y="6675120"/>
            <a:ext cx="12192000" cy="243840"/>
            <a:chOff x="0" y="0"/>
            <a:chExt cx="13004800" cy="260096"/>
          </a:xfrm>
        </p:grpSpPr>
        <p:sp>
          <p:nvSpPr>
            <p:cNvPr id="5" name="Freeform 5">
              <a:extLst>
                <a:ext uri="{FF2B5EF4-FFF2-40B4-BE49-F238E27FC236}">
                  <a16:creationId xmlns:a16="http://schemas.microsoft.com/office/drawing/2014/main" id="{6B105F90-FB3F-4509-23E6-90F02EC6D628}"/>
                </a:ext>
              </a:extLst>
            </p:cNvPr>
            <p:cNvSpPr/>
            <p:nvPr/>
          </p:nvSpPr>
          <p:spPr>
            <a:xfrm>
              <a:off x="0" y="0"/>
              <a:ext cx="13004800" cy="260096"/>
            </a:xfrm>
            <a:custGeom>
              <a:avLst/>
              <a:gdLst/>
              <a:ahLst/>
              <a:cxnLst/>
              <a:rect l="l" t="t" r="r" b="b"/>
              <a:pathLst>
                <a:path w="13004800" h="260096">
                  <a:moveTo>
                    <a:pt x="0" y="0"/>
                  </a:moveTo>
                  <a:lnTo>
                    <a:pt x="13004800" y="0"/>
                  </a:lnTo>
                  <a:lnTo>
                    <a:pt x="13004800" y="260096"/>
                  </a:lnTo>
                  <a:lnTo>
                    <a:pt x="0" y="260096"/>
                  </a:lnTo>
                  <a:close/>
                </a:path>
              </a:pathLst>
            </a:custGeom>
            <a:solidFill>
              <a:srgbClr val="FFC72C"/>
            </a:solidFill>
          </p:spPr>
          <p:txBody>
            <a:bodyPr/>
            <a:lstStyle/>
            <a:p>
              <a:endParaRPr lang="en-US" sz="1200"/>
            </a:p>
          </p:txBody>
        </p:sp>
      </p:grpSp>
      <p:sp>
        <p:nvSpPr>
          <p:cNvPr id="6" name="Freeform 6">
            <a:extLst>
              <a:ext uri="{FF2B5EF4-FFF2-40B4-BE49-F238E27FC236}">
                <a16:creationId xmlns:a16="http://schemas.microsoft.com/office/drawing/2014/main" id="{4E7F0DEA-887E-1EA9-DE74-2B3B11E1DBAC}"/>
              </a:ext>
            </a:extLst>
          </p:cNvPr>
          <p:cNvSpPr/>
          <p:nvPr/>
        </p:nvSpPr>
        <p:spPr>
          <a:xfrm>
            <a:off x="10932051" y="330893"/>
            <a:ext cx="667996" cy="269231"/>
          </a:xfrm>
          <a:custGeom>
            <a:avLst/>
            <a:gdLst/>
            <a:ahLst/>
            <a:cxnLst/>
            <a:rect l="l" t="t" r="r" b="b"/>
            <a:pathLst>
              <a:path w="1001994" h="403846">
                <a:moveTo>
                  <a:pt x="0" y="0"/>
                </a:moveTo>
                <a:lnTo>
                  <a:pt x="1001994" y="0"/>
                </a:lnTo>
                <a:lnTo>
                  <a:pt x="1001994" y="403847"/>
                </a:lnTo>
                <a:lnTo>
                  <a:pt x="0" y="403847"/>
                </a:lnTo>
                <a:lnTo>
                  <a:pt x="0" y="0"/>
                </a:lnTo>
                <a:close/>
              </a:path>
            </a:pathLst>
          </a:custGeom>
          <a:blipFill>
            <a:blip r:embed="rId2"/>
            <a:stretch>
              <a:fillRect l="-61" r="-61"/>
            </a:stretch>
          </a:blipFill>
        </p:spPr>
        <p:txBody>
          <a:bodyPr/>
          <a:lstStyle/>
          <a:p>
            <a:endParaRPr lang="en-US" sz="1200"/>
          </a:p>
        </p:txBody>
      </p:sp>
      <p:grpSp>
        <p:nvGrpSpPr>
          <p:cNvPr id="7" name="Group 7">
            <a:extLst>
              <a:ext uri="{FF2B5EF4-FFF2-40B4-BE49-F238E27FC236}">
                <a16:creationId xmlns:a16="http://schemas.microsoft.com/office/drawing/2014/main" id="{CDFB4243-CA53-63C3-C74E-B9C9A95ADCC2}"/>
              </a:ext>
            </a:extLst>
          </p:cNvPr>
          <p:cNvGrpSpPr/>
          <p:nvPr/>
        </p:nvGrpSpPr>
        <p:grpSpPr>
          <a:xfrm>
            <a:off x="276814" y="66719"/>
            <a:ext cx="10516738" cy="870891"/>
            <a:chOff x="0" y="0"/>
            <a:chExt cx="14957139" cy="1238601"/>
          </a:xfrm>
        </p:grpSpPr>
        <p:sp>
          <p:nvSpPr>
            <p:cNvPr id="8" name="Freeform 8">
              <a:extLst>
                <a:ext uri="{FF2B5EF4-FFF2-40B4-BE49-F238E27FC236}">
                  <a16:creationId xmlns:a16="http://schemas.microsoft.com/office/drawing/2014/main" id="{B0EE74D6-08A9-93DC-0CFA-E3AA12F10FF3}"/>
                </a:ext>
              </a:extLst>
            </p:cNvPr>
            <p:cNvSpPr/>
            <p:nvPr/>
          </p:nvSpPr>
          <p:spPr>
            <a:xfrm>
              <a:off x="0" y="0"/>
              <a:ext cx="14957138" cy="1238601"/>
            </a:xfrm>
            <a:custGeom>
              <a:avLst/>
              <a:gdLst/>
              <a:ahLst/>
              <a:cxnLst/>
              <a:rect l="l" t="t" r="r" b="b"/>
              <a:pathLst>
                <a:path w="14957138" h="1238601">
                  <a:moveTo>
                    <a:pt x="0" y="0"/>
                  </a:moveTo>
                  <a:lnTo>
                    <a:pt x="14957138" y="0"/>
                  </a:lnTo>
                  <a:lnTo>
                    <a:pt x="14957138" y="1238601"/>
                  </a:lnTo>
                  <a:lnTo>
                    <a:pt x="0" y="1238601"/>
                  </a:lnTo>
                  <a:close/>
                </a:path>
              </a:pathLst>
            </a:custGeom>
            <a:solidFill>
              <a:srgbClr val="000000">
                <a:alpha val="0"/>
              </a:srgbClr>
            </a:solidFill>
          </p:spPr>
          <p:txBody>
            <a:bodyPr/>
            <a:lstStyle/>
            <a:p>
              <a:endParaRPr lang="en-US" sz="1200"/>
            </a:p>
          </p:txBody>
        </p:sp>
        <p:sp>
          <p:nvSpPr>
            <p:cNvPr id="9" name="TextBox 9">
              <a:extLst>
                <a:ext uri="{FF2B5EF4-FFF2-40B4-BE49-F238E27FC236}">
                  <a16:creationId xmlns:a16="http://schemas.microsoft.com/office/drawing/2014/main" id="{E177B2C9-F191-6356-A052-030E37DD9E27}"/>
                </a:ext>
              </a:extLst>
            </p:cNvPr>
            <p:cNvSpPr txBox="1"/>
            <p:nvPr/>
          </p:nvSpPr>
          <p:spPr>
            <a:xfrm>
              <a:off x="0" y="-38100"/>
              <a:ext cx="14957139" cy="1276701"/>
            </a:xfrm>
            <a:prstGeom prst="rect">
              <a:avLst/>
            </a:prstGeom>
          </p:spPr>
          <p:txBody>
            <a:bodyPr lIns="0" tIns="0" rIns="0" bIns="0" rtlCol="0" anchor="ctr"/>
            <a:lstStyle/>
            <a:p>
              <a:pPr>
                <a:lnSpc>
                  <a:spcPts val="3023"/>
                </a:lnSpc>
              </a:pPr>
              <a:r>
                <a:rPr lang="en-US" sz="2799" b="1" dirty="0">
                  <a:solidFill>
                    <a:srgbClr val="FFFFFF"/>
                  </a:solidFill>
                  <a:latin typeface="Calibri (MS) Bold"/>
                  <a:ea typeface="Calibri (MS) Bold"/>
                  <a:cs typeface="Calibri (MS) Bold"/>
                  <a:sym typeface="Calibri (MS) Bold"/>
                </a:rPr>
                <a:t>Understanding the functions</a:t>
              </a:r>
            </a:p>
          </p:txBody>
        </p:sp>
      </p:grpSp>
      <p:grpSp>
        <p:nvGrpSpPr>
          <p:cNvPr id="10" name="Group 10">
            <a:extLst>
              <a:ext uri="{FF2B5EF4-FFF2-40B4-BE49-F238E27FC236}">
                <a16:creationId xmlns:a16="http://schemas.microsoft.com/office/drawing/2014/main" id="{1C264A63-5396-3692-8DAC-F45988E919FB}"/>
              </a:ext>
            </a:extLst>
          </p:cNvPr>
          <p:cNvGrpSpPr/>
          <p:nvPr/>
        </p:nvGrpSpPr>
        <p:grpSpPr>
          <a:xfrm>
            <a:off x="10007854" y="6356351"/>
            <a:ext cx="1909765" cy="414759"/>
            <a:chOff x="0" y="0"/>
            <a:chExt cx="2716110" cy="589880"/>
          </a:xfrm>
        </p:grpSpPr>
        <p:sp>
          <p:nvSpPr>
            <p:cNvPr id="11" name="Freeform 11">
              <a:extLst>
                <a:ext uri="{FF2B5EF4-FFF2-40B4-BE49-F238E27FC236}">
                  <a16:creationId xmlns:a16="http://schemas.microsoft.com/office/drawing/2014/main" id="{B5FC92B3-79BD-AC60-DA48-B7E821C7CDFC}"/>
                </a:ext>
              </a:extLst>
            </p:cNvPr>
            <p:cNvSpPr/>
            <p:nvPr/>
          </p:nvSpPr>
          <p:spPr>
            <a:xfrm>
              <a:off x="0" y="0"/>
              <a:ext cx="2716110" cy="589880"/>
            </a:xfrm>
            <a:custGeom>
              <a:avLst/>
              <a:gdLst/>
              <a:ahLst/>
              <a:cxnLst/>
              <a:rect l="l" t="t" r="r" b="b"/>
              <a:pathLst>
                <a:path w="2716110" h="589880">
                  <a:moveTo>
                    <a:pt x="0" y="0"/>
                  </a:moveTo>
                  <a:lnTo>
                    <a:pt x="2716110" y="0"/>
                  </a:lnTo>
                  <a:lnTo>
                    <a:pt x="2716110" y="589880"/>
                  </a:lnTo>
                  <a:lnTo>
                    <a:pt x="0" y="589880"/>
                  </a:lnTo>
                  <a:close/>
                </a:path>
              </a:pathLst>
            </a:custGeom>
            <a:solidFill>
              <a:srgbClr val="000000">
                <a:alpha val="0"/>
              </a:srgbClr>
            </a:solidFill>
          </p:spPr>
          <p:txBody>
            <a:bodyPr/>
            <a:lstStyle/>
            <a:p>
              <a:endParaRPr lang="en-US" sz="1200"/>
            </a:p>
          </p:txBody>
        </p:sp>
        <p:sp>
          <p:nvSpPr>
            <p:cNvPr id="12" name="TextBox 12">
              <a:extLst>
                <a:ext uri="{FF2B5EF4-FFF2-40B4-BE49-F238E27FC236}">
                  <a16:creationId xmlns:a16="http://schemas.microsoft.com/office/drawing/2014/main" id="{0F4D6C14-1944-19B3-25A9-BC990586409D}"/>
                </a:ext>
              </a:extLst>
            </p:cNvPr>
            <p:cNvSpPr txBox="1"/>
            <p:nvPr/>
          </p:nvSpPr>
          <p:spPr>
            <a:xfrm>
              <a:off x="0" y="-38100"/>
              <a:ext cx="2716110" cy="627980"/>
            </a:xfrm>
            <a:prstGeom prst="rect">
              <a:avLst/>
            </a:prstGeom>
          </p:spPr>
          <p:txBody>
            <a:bodyPr lIns="0" tIns="0" rIns="0" bIns="0" rtlCol="0" anchor="ctr"/>
            <a:lstStyle/>
            <a:p>
              <a:pPr algn="r">
                <a:lnSpc>
                  <a:spcPts val="1440"/>
                </a:lnSpc>
              </a:pPr>
              <a:r>
                <a:rPr lang="en-US" sz="1200">
                  <a:solidFill>
                    <a:srgbClr val="000000"/>
                  </a:solidFill>
                  <a:latin typeface="Calibri (MS)"/>
                  <a:ea typeface="Calibri (MS)"/>
                  <a:cs typeface="Calibri (MS)"/>
                  <a:sym typeface="Calibri (MS)"/>
                </a:rPr>
                <a:t>11</a:t>
              </a:r>
            </a:p>
            <a:p>
              <a:pPr algn="r">
                <a:lnSpc>
                  <a:spcPts val="1439"/>
                </a:lnSpc>
              </a:pPr>
              <a:endParaRPr lang="en-US" sz="1200">
                <a:solidFill>
                  <a:srgbClr val="000000"/>
                </a:solidFill>
                <a:latin typeface="Calibri (MS)"/>
                <a:ea typeface="Calibri (MS)"/>
                <a:cs typeface="Calibri (MS)"/>
                <a:sym typeface="Calibri (MS)"/>
              </a:endParaRPr>
            </a:p>
          </p:txBody>
        </p:sp>
      </p:grpSp>
      <p:grpSp>
        <p:nvGrpSpPr>
          <p:cNvPr id="13" name="Group 13">
            <a:extLst>
              <a:ext uri="{FF2B5EF4-FFF2-40B4-BE49-F238E27FC236}">
                <a16:creationId xmlns:a16="http://schemas.microsoft.com/office/drawing/2014/main" id="{AC055289-17E6-29EA-A522-597E203A9D28}"/>
              </a:ext>
            </a:extLst>
          </p:cNvPr>
          <p:cNvGrpSpPr/>
          <p:nvPr/>
        </p:nvGrpSpPr>
        <p:grpSpPr>
          <a:xfrm>
            <a:off x="172764" y="1093988"/>
            <a:ext cx="11744855" cy="3112969"/>
            <a:chOff x="-633996" y="-1644931"/>
            <a:chExt cx="17837589" cy="4727845"/>
          </a:xfrm>
        </p:grpSpPr>
        <p:sp>
          <p:nvSpPr>
            <p:cNvPr id="14" name="Freeform 14">
              <a:extLst>
                <a:ext uri="{FF2B5EF4-FFF2-40B4-BE49-F238E27FC236}">
                  <a16:creationId xmlns:a16="http://schemas.microsoft.com/office/drawing/2014/main" id="{3A9B7C5C-B1E6-CB81-2425-9344E8FFB676}"/>
                </a:ext>
              </a:extLst>
            </p:cNvPr>
            <p:cNvSpPr/>
            <p:nvPr/>
          </p:nvSpPr>
          <p:spPr>
            <a:xfrm>
              <a:off x="0" y="0"/>
              <a:ext cx="17203593" cy="3082914"/>
            </a:xfrm>
            <a:custGeom>
              <a:avLst/>
              <a:gdLst/>
              <a:ahLst/>
              <a:cxnLst/>
              <a:rect l="l" t="t" r="r" b="b"/>
              <a:pathLst>
                <a:path w="17203593" h="3082914">
                  <a:moveTo>
                    <a:pt x="0" y="0"/>
                  </a:moveTo>
                  <a:lnTo>
                    <a:pt x="17203593" y="0"/>
                  </a:lnTo>
                  <a:lnTo>
                    <a:pt x="17203593" y="3082914"/>
                  </a:lnTo>
                  <a:lnTo>
                    <a:pt x="0" y="3082914"/>
                  </a:lnTo>
                  <a:close/>
                </a:path>
              </a:pathLst>
            </a:custGeom>
            <a:solidFill>
              <a:srgbClr val="00050D">
                <a:alpha val="0"/>
              </a:srgbClr>
            </a:solidFill>
          </p:spPr>
          <p:txBody>
            <a:bodyPr/>
            <a:lstStyle/>
            <a:p>
              <a:endParaRPr lang="en-US" sz="1200"/>
            </a:p>
          </p:txBody>
        </p:sp>
        <p:sp>
          <p:nvSpPr>
            <p:cNvPr id="15" name="TextBox 15">
              <a:extLst>
                <a:ext uri="{FF2B5EF4-FFF2-40B4-BE49-F238E27FC236}">
                  <a16:creationId xmlns:a16="http://schemas.microsoft.com/office/drawing/2014/main" id="{11AD16D2-8FBC-B437-6B90-4952D07574E6}"/>
                </a:ext>
              </a:extLst>
            </p:cNvPr>
            <p:cNvSpPr txBox="1"/>
            <p:nvPr/>
          </p:nvSpPr>
          <p:spPr>
            <a:xfrm>
              <a:off x="-633996" y="-1644931"/>
              <a:ext cx="17203593" cy="3159115"/>
            </a:xfrm>
            <a:prstGeom prst="rect">
              <a:avLst/>
            </a:prstGeom>
          </p:spPr>
          <p:txBody>
            <a:bodyPr lIns="0" tIns="0" rIns="0" bIns="0" rtlCol="0" anchor="t"/>
            <a:lstStyle/>
            <a:p>
              <a:pPr marL="342900" indent="-342900">
                <a:buFont typeface="Arial" panose="020B0604020202020204" pitchFamily="34" charset="0"/>
                <a:buChar char="•"/>
              </a:pPr>
              <a:r>
                <a:rPr lang="en-US" sz="2000" dirty="0"/>
                <a:t>Brain tumor segmentation in MRI scans plays a vital role in medical diagnostics, aiding in tumor detection, treatment planning, and patient prognosis. AI-driven models, particularly deep learning architectures like U-Net, </a:t>
              </a:r>
              <a:r>
                <a:rPr lang="en-US" sz="2000" dirty="0" err="1"/>
                <a:t>ResNet</a:t>
              </a:r>
              <a:r>
                <a:rPr lang="en-US" sz="2000" dirty="0"/>
                <a:t> and Transformer-based networks, have revolutionized segmentation accuracy by effectively learning spatial and textural features of tumors. </a:t>
              </a:r>
            </a:p>
            <a:p>
              <a:pPr marL="342900" indent="-342900">
                <a:buFont typeface="Arial" panose="020B0604020202020204" pitchFamily="34" charset="0"/>
                <a:buChar char="•"/>
              </a:pPr>
              <a:r>
                <a:rPr lang="en-US" sz="2000" dirty="0"/>
                <a:t>Data collection and preprocessing involve gathering multi-modal MRI scans from the </a:t>
              </a:r>
              <a:r>
                <a:rPr lang="en-US" sz="2000" dirty="0" err="1"/>
                <a:t>BraTS</a:t>
              </a:r>
              <a:r>
                <a:rPr lang="en-US" sz="2000" dirty="0"/>
                <a:t> dataset and preparing them through normalization, skull stripping, bias field correction, and data augmentation to address inconsistencies and noise while ensuring privacy compliance.</a:t>
              </a:r>
            </a:p>
            <a:p>
              <a:pPr marL="342900" indent="-342900">
                <a:buFont typeface="Arial" panose="020B0604020202020204" pitchFamily="34" charset="0"/>
                <a:buChar char="•"/>
              </a:pPr>
              <a:r>
                <a:rPr lang="en-US" sz="2000" dirty="0"/>
                <a:t>Data visualization inspects tumor characteristics through 2D slice overlays and histograms to address class imbalance and sub-region variability.</a:t>
              </a:r>
            </a:p>
            <a:p>
              <a:pPr marL="342900" indent="-342900">
                <a:buFont typeface="Arial" panose="020B0604020202020204" pitchFamily="34" charset="0"/>
                <a:buChar char="•"/>
              </a:pPr>
              <a:r>
                <a:rPr lang="en-US" sz="2000" dirty="0"/>
                <a:t>Model selection and training involve choosing models like 3D U-Net or </a:t>
              </a:r>
              <a:r>
                <a:rPr lang="en-US" sz="2000" dirty="0" err="1"/>
                <a:t>TransUNet</a:t>
              </a:r>
              <a:r>
                <a:rPr lang="en-US" sz="2000" dirty="0"/>
                <a:t>, training with Dice and focal loss on GPUs using </a:t>
              </a:r>
              <a:r>
                <a:rPr lang="en-US" sz="2000" dirty="0" err="1"/>
                <a:t>PyTorch</a:t>
              </a:r>
              <a:r>
                <a:rPr lang="en-US" sz="2000" dirty="0"/>
                <a:t>, and applying regularization.</a:t>
              </a:r>
            </a:p>
            <a:p>
              <a:pPr marL="342900" indent="-342900">
                <a:buFont typeface="Arial" panose="020B0604020202020204" pitchFamily="34" charset="0"/>
                <a:buChar char="•"/>
              </a:pPr>
              <a:r>
                <a:rPr lang="en-US" sz="2000" dirty="0"/>
                <a:t>Tumor segmentation and feature extraction use the model to segment tumors and sub-regions, extract features like volume and shape, and refine results with CRFs and morphological operations.</a:t>
              </a:r>
            </a:p>
            <a:p>
              <a:pPr marL="342900" indent="-342900">
                <a:buFont typeface="Arial" panose="020B0604020202020204" pitchFamily="34" charset="0"/>
                <a:buChar char="•"/>
              </a:pPr>
              <a:r>
                <a:rPr lang="en-US" sz="2000" dirty="0"/>
                <a:t>Performance evaluation and validation assess accuracy with metrics like Dice and </a:t>
              </a:r>
              <a:r>
                <a:rPr lang="en-US" sz="2000" dirty="0" err="1"/>
                <a:t>Hausdorff</a:t>
              </a:r>
              <a:r>
                <a:rPr lang="en-US" sz="2000" dirty="0"/>
                <a:t>, visualizing predictions to identify errors.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grpSp>
    </p:spTree>
    <p:extLst>
      <p:ext uri="{BB962C8B-B14F-4D97-AF65-F5344CB8AC3E}">
        <p14:creationId xmlns:p14="http://schemas.microsoft.com/office/powerpoint/2010/main" val="3960490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646</TotalTime>
  <Words>2027</Words>
  <Application>Microsoft Office PowerPoint</Application>
  <PresentationFormat>Widescreen</PresentationFormat>
  <Paragraphs>210</Paragraphs>
  <Slides>25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(MS)</vt:lpstr>
      <vt:lpstr>Calibri (MS) Bold</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 panchal</dc:creator>
  <cp:lastModifiedBy>harsh panchal</cp:lastModifiedBy>
  <cp:revision>55</cp:revision>
  <dcterms:created xsi:type="dcterms:W3CDTF">2025-04-04T15:30:36Z</dcterms:created>
  <dcterms:modified xsi:type="dcterms:W3CDTF">2025-05-02T15:22:55Z</dcterms:modified>
</cp:coreProperties>
</file>