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
  </p:notesMasterIdLst>
  <p:sldIdLst>
    <p:sldId id="265" r:id="rId2"/>
    <p:sldId id="264" r:id="rId3"/>
    <p:sldId id="26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2" initials="H" lastIdx="2" clrIdx="0">
    <p:extLst>
      <p:ext uri="{19B8F6BF-5375-455C-9EA6-DF929625EA0E}">
        <p15:presenceInfo xmlns:p15="http://schemas.microsoft.com/office/powerpoint/2012/main" userId="604c7c9730af829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Style moyen 3 - Accentuation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varScale="1">
        <p:scale>
          <a:sx n="68" d="100"/>
          <a:sy n="68" d="100"/>
        </p:scale>
        <p:origin x="73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0487E4-8977-4435-9767-431453041D86}" type="datetimeFigureOut">
              <a:rPr lang="en-US" smtClean="0"/>
              <a:t>2/5/2025</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59A62-7D45-4AFF-98CA-586415CF2BC6}" type="slidenum">
              <a:rPr lang="en-US" smtClean="0"/>
              <a:t>‹N°›</a:t>
            </a:fld>
            <a:endParaRPr lang="en-US"/>
          </a:p>
        </p:txBody>
      </p:sp>
    </p:spTree>
    <p:extLst>
      <p:ext uri="{BB962C8B-B14F-4D97-AF65-F5344CB8AC3E}">
        <p14:creationId xmlns:p14="http://schemas.microsoft.com/office/powerpoint/2010/main" val="2097685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D01D24-0FF7-43C8-A5D6-4E2D7A4BC6E7}"/>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ED03D5A0-2F9B-4908-8162-2150DD6669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10996E6D-2A8C-4450-8D17-859D5C5CE861}"/>
              </a:ext>
            </a:extLst>
          </p:cNvPr>
          <p:cNvSpPr>
            <a:spLocks noGrp="1"/>
          </p:cNvSpPr>
          <p:nvPr>
            <p:ph type="dt" sz="half" idx="10"/>
          </p:nvPr>
        </p:nvSpPr>
        <p:spPr/>
        <p:txBody>
          <a:bodyPr/>
          <a:lstStyle/>
          <a:p>
            <a:fld id="{E4C0FCB3-52D6-429D-8EEB-ECC2DDBFE593}" type="datetime1">
              <a:rPr lang="en-US" smtClean="0"/>
              <a:t>2/5/2025</a:t>
            </a:fld>
            <a:endParaRPr lang="en-US"/>
          </a:p>
        </p:txBody>
      </p:sp>
      <p:sp>
        <p:nvSpPr>
          <p:cNvPr id="5" name="Espace réservé du pied de page 4">
            <a:extLst>
              <a:ext uri="{FF2B5EF4-FFF2-40B4-BE49-F238E27FC236}">
                <a16:creationId xmlns:a16="http://schemas.microsoft.com/office/drawing/2014/main" id="{0AFAAC43-00B2-4D18-A047-9A4F750D9FD9}"/>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B09BF70F-8F6E-4D4A-893E-8554AD8E2CE8}"/>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1265306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F66B98-0EB7-4ADC-A9F0-431C4915A4F1}"/>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361748E3-D303-4D5F-9B26-2AE671275399}"/>
              </a:ext>
            </a:extLst>
          </p:cNvPr>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109EE411-C5DE-4452-9980-7FC6C08FF4D7}"/>
              </a:ext>
            </a:extLst>
          </p:cNvPr>
          <p:cNvSpPr>
            <a:spLocks noGrp="1"/>
          </p:cNvSpPr>
          <p:nvPr>
            <p:ph type="dt" sz="half" idx="10"/>
          </p:nvPr>
        </p:nvSpPr>
        <p:spPr/>
        <p:txBody>
          <a:bodyPr/>
          <a:lstStyle/>
          <a:p>
            <a:fld id="{C14FDDEC-43EB-4402-A894-49EBA5F669BC}" type="datetime1">
              <a:rPr lang="en-US" smtClean="0"/>
              <a:t>2/5/2025</a:t>
            </a:fld>
            <a:endParaRPr lang="en-US"/>
          </a:p>
        </p:txBody>
      </p:sp>
      <p:sp>
        <p:nvSpPr>
          <p:cNvPr id="5" name="Espace réservé du pied de page 4">
            <a:extLst>
              <a:ext uri="{FF2B5EF4-FFF2-40B4-BE49-F238E27FC236}">
                <a16:creationId xmlns:a16="http://schemas.microsoft.com/office/drawing/2014/main" id="{DE7184D1-D354-4D54-887F-80749CDCFB0D}"/>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4626B18B-11ED-4923-B91B-6440629A0627}"/>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2573543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0561908-EEF0-4BFF-B83F-98CE18FF6A8B}"/>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9E6545F7-062E-44D7-AD3E-38A4B89173CF}"/>
              </a:ext>
            </a:extLst>
          </p:cNvPr>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5DBC32E5-B242-42E7-8213-C1C58B3E30CE}"/>
              </a:ext>
            </a:extLst>
          </p:cNvPr>
          <p:cNvSpPr>
            <a:spLocks noGrp="1"/>
          </p:cNvSpPr>
          <p:nvPr>
            <p:ph type="dt" sz="half" idx="10"/>
          </p:nvPr>
        </p:nvSpPr>
        <p:spPr/>
        <p:txBody>
          <a:bodyPr/>
          <a:lstStyle/>
          <a:p>
            <a:fld id="{0F9FFFF5-9BA5-4362-8C99-BDD0BD63D6BF}" type="datetime1">
              <a:rPr lang="en-US" smtClean="0"/>
              <a:t>2/5/2025</a:t>
            </a:fld>
            <a:endParaRPr lang="en-US"/>
          </a:p>
        </p:txBody>
      </p:sp>
      <p:sp>
        <p:nvSpPr>
          <p:cNvPr id="5" name="Espace réservé du pied de page 4">
            <a:extLst>
              <a:ext uri="{FF2B5EF4-FFF2-40B4-BE49-F238E27FC236}">
                <a16:creationId xmlns:a16="http://schemas.microsoft.com/office/drawing/2014/main" id="{A587026E-244C-4DB6-8684-7CCA3D015C23}"/>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4CF9F898-F238-4B14-A9E3-28769ABDD8AA}"/>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1414524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7AB68A-97DC-44D1-BF6D-73E1FE9B5986}"/>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227F0401-04FD-45F4-B937-F53F34CE7178}"/>
              </a:ext>
            </a:extLst>
          </p:cNvPr>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785B0764-145D-4838-97EF-CE02B8232308}"/>
              </a:ext>
            </a:extLst>
          </p:cNvPr>
          <p:cNvSpPr>
            <a:spLocks noGrp="1"/>
          </p:cNvSpPr>
          <p:nvPr>
            <p:ph type="dt" sz="half" idx="10"/>
          </p:nvPr>
        </p:nvSpPr>
        <p:spPr/>
        <p:txBody>
          <a:bodyPr/>
          <a:lstStyle/>
          <a:p>
            <a:fld id="{D0FCB337-F03C-419A-B728-77697081B5CB}" type="datetime1">
              <a:rPr lang="en-US" smtClean="0"/>
              <a:t>2/5/2025</a:t>
            </a:fld>
            <a:endParaRPr lang="en-US"/>
          </a:p>
        </p:txBody>
      </p:sp>
      <p:sp>
        <p:nvSpPr>
          <p:cNvPr id="5" name="Espace réservé du pied de page 4">
            <a:extLst>
              <a:ext uri="{FF2B5EF4-FFF2-40B4-BE49-F238E27FC236}">
                <a16:creationId xmlns:a16="http://schemas.microsoft.com/office/drawing/2014/main" id="{EC3B0FBD-08F1-4B31-91A7-ED64BE7A534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B102035-4DB4-4FEA-AFE0-CD769F0021FE}"/>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3490127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84D45B-0CBB-4BAA-979D-2C5D389AF2B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D72A93EE-E9EA-4C15-BB82-FA04C62A14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a:extLst>
              <a:ext uri="{FF2B5EF4-FFF2-40B4-BE49-F238E27FC236}">
                <a16:creationId xmlns:a16="http://schemas.microsoft.com/office/drawing/2014/main" id="{595A087F-8F78-4490-AADD-086FA86A4DEE}"/>
              </a:ext>
            </a:extLst>
          </p:cNvPr>
          <p:cNvSpPr>
            <a:spLocks noGrp="1"/>
          </p:cNvSpPr>
          <p:nvPr>
            <p:ph type="dt" sz="half" idx="10"/>
          </p:nvPr>
        </p:nvSpPr>
        <p:spPr/>
        <p:txBody>
          <a:bodyPr/>
          <a:lstStyle/>
          <a:p>
            <a:fld id="{658ABB29-787F-4BC9-9838-FA048E57D2E1}" type="datetime1">
              <a:rPr lang="en-US" smtClean="0"/>
              <a:t>2/5/2025</a:t>
            </a:fld>
            <a:endParaRPr lang="en-US"/>
          </a:p>
        </p:txBody>
      </p:sp>
      <p:sp>
        <p:nvSpPr>
          <p:cNvPr id="5" name="Espace réservé du pied de page 4">
            <a:extLst>
              <a:ext uri="{FF2B5EF4-FFF2-40B4-BE49-F238E27FC236}">
                <a16:creationId xmlns:a16="http://schemas.microsoft.com/office/drawing/2014/main" id="{408A6D24-3F19-4521-803E-DDA135A414C5}"/>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F6477C59-B1DD-470C-998A-EF116DD0E81B}"/>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121235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2C84FA-B98B-421C-982C-76C6DF1B1B8D}"/>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1865A79E-88FC-48BE-B3CB-5146DBF5A932}"/>
              </a:ext>
            </a:extLst>
          </p:cNvPr>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a:extLst>
              <a:ext uri="{FF2B5EF4-FFF2-40B4-BE49-F238E27FC236}">
                <a16:creationId xmlns:a16="http://schemas.microsoft.com/office/drawing/2014/main" id="{3D84B2A2-32F5-46EB-8A9D-9C92CF5F6AF7}"/>
              </a:ext>
            </a:extLst>
          </p:cNvPr>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a:extLst>
              <a:ext uri="{FF2B5EF4-FFF2-40B4-BE49-F238E27FC236}">
                <a16:creationId xmlns:a16="http://schemas.microsoft.com/office/drawing/2014/main" id="{A0AFEDCC-3103-4938-8BCD-48438B7046C7}"/>
              </a:ext>
            </a:extLst>
          </p:cNvPr>
          <p:cNvSpPr>
            <a:spLocks noGrp="1"/>
          </p:cNvSpPr>
          <p:nvPr>
            <p:ph type="dt" sz="half" idx="10"/>
          </p:nvPr>
        </p:nvSpPr>
        <p:spPr/>
        <p:txBody>
          <a:bodyPr/>
          <a:lstStyle/>
          <a:p>
            <a:fld id="{0CD9637E-68CD-4908-A844-A3068EF4DDD4}" type="datetime1">
              <a:rPr lang="en-US" smtClean="0"/>
              <a:t>2/5/2025</a:t>
            </a:fld>
            <a:endParaRPr lang="en-US"/>
          </a:p>
        </p:txBody>
      </p:sp>
      <p:sp>
        <p:nvSpPr>
          <p:cNvPr id="6" name="Espace réservé du pied de page 5">
            <a:extLst>
              <a:ext uri="{FF2B5EF4-FFF2-40B4-BE49-F238E27FC236}">
                <a16:creationId xmlns:a16="http://schemas.microsoft.com/office/drawing/2014/main" id="{5100E3C4-FB9D-4A9D-9D73-268F27F81FA9}"/>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8F0DA16A-C9A6-4FB3-97FB-57FDA72D1A66}"/>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934493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60092C-5FB5-4A02-8A06-298A5AF16DF1}"/>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4AC78357-72AD-45C2-882F-99103F1B2B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a:extLst>
              <a:ext uri="{FF2B5EF4-FFF2-40B4-BE49-F238E27FC236}">
                <a16:creationId xmlns:a16="http://schemas.microsoft.com/office/drawing/2014/main" id="{5B711010-05E1-46CB-B3E1-1364EE4976A7}"/>
              </a:ext>
            </a:extLst>
          </p:cNvPr>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a:extLst>
              <a:ext uri="{FF2B5EF4-FFF2-40B4-BE49-F238E27FC236}">
                <a16:creationId xmlns:a16="http://schemas.microsoft.com/office/drawing/2014/main" id="{7AF81003-9CA0-4D60-99DA-AAF0339FED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a:extLst>
              <a:ext uri="{FF2B5EF4-FFF2-40B4-BE49-F238E27FC236}">
                <a16:creationId xmlns:a16="http://schemas.microsoft.com/office/drawing/2014/main" id="{101101C3-6D3E-4597-B502-A0E025A0F8AB}"/>
              </a:ext>
            </a:extLst>
          </p:cNvPr>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a:extLst>
              <a:ext uri="{FF2B5EF4-FFF2-40B4-BE49-F238E27FC236}">
                <a16:creationId xmlns:a16="http://schemas.microsoft.com/office/drawing/2014/main" id="{3D8737A0-41AF-4E70-882B-7D6B870F4C6A}"/>
              </a:ext>
            </a:extLst>
          </p:cNvPr>
          <p:cNvSpPr>
            <a:spLocks noGrp="1"/>
          </p:cNvSpPr>
          <p:nvPr>
            <p:ph type="dt" sz="half" idx="10"/>
          </p:nvPr>
        </p:nvSpPr>
        <p:spPr/>
        <p:txBody>
          <a:bodyPr/>
          <a:lstStyle/>
          <a:p>
            <a:fld id="{5B5D8E17-E1EB-4873-998B-3F7EE6B1DCCD}" type="datetime1">
              <a:rPr lang="en-US" smtClean="0"/>
              <a:t>2/5/2025</a:t>
            </a:fld>
            <a:endParaRPr lang="en-US"/>
          </a:p>
        </p:txBody>
      </p:sp>
      <p:sp>
        <p:nvSpPr>
          <p:cNvPr id="8" name="Espace réservé du pied de page 7">
            <a:extLst>
              <a:ext uri="{FF2B5EF4-FFF2-40B4-BE49-F238E27FC236}">
                <a16:creationId xmlns:a16="http://schemas.microsoft.com/office/drawing/2014/main" id="{6D72004D-F034-4341-8E22-9BE45BBD14CB}"/>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7DC36781-FD59-4AE2-ABC1-F750805986E6}"/>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3559920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9DD722-8225-4DEA-B280-8AEEDCE6FE83}"/>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16856AF8-36DD-4B13-AACA-01B9B1AD34C1}"/>
              </a:ext>
            </a:extLst>
          </p:cNvPr>
          <p:cNvSpPr>
            <a:spLocks noGrp="1"/>
          </p:cNvSpPr>
          <p:nvPr>
            <p:ph type="dt" sz="half" idx="10"/>
          </p:nvPr>
        </p:nvSpPr>
        <p:spPr/>
        <p:txBody>
          <a:bodyPr/>
          <a:lstStyle/>
          <a:p>
            <a:fld id="{377C253B-871C-4D4E-805B-60D4D3F33600}" type="datetime1">
              <a:rPr lang="en-US" smtClean="0"/>
              <a:t>2/5/2025</a:t>
            </a:fld>
            <a:endParaRPr lang="en-US"/>
          </a:p>
        </p:txBody>
      </p:sp>
      <p:sp>
        <p:nvSpPr>
          <p:cNvPr id="4" name="Espace réservé du pied de page 3">
            <a:extLst>
              <a:ext uri="{FF2B5EF4-FFF2-40B4-BE49-F238E27FC236}">
                <a16:creationId xmlns:a16="http://schemas.microsoft.com/office/drawing/2014/main" id="{5D4B653B-028F-4DB2-BF5E-3DEB6BC41D3E}"/>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950E8C35-82D7-4CD2-9F96-B0955A1DAFDE}"/>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337472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8FEC199-EC21-43AE-B14B-6783F004A84A}"/>
              </a:ext>
            </a:extLst>
          </p:cNvPr>
          <p:cNvSpPr>
            <a:spLocks noGrp="1"/>
          </p:cNvSpPr>
          <p:nvPr>
            <p:ph type="dt" sz="half" idx="10"/>
          </p:nvPr>
        </p:nvSpPr>
        <p:spPr/>
        <p:txBody>
          <a:bodyPr/>
          <a:lstStyle/>
          <a:p>
            <a:fld id="{9CC6FFEB-1F2C-4CEC-BEC0-C37CAA061E22}" type="datetime1">
              <a:rPr lang="en-US" smtClean="0"/>
              <a:t>2/5/2025</a:t>
            </a:fld>
            <a:endParaRPr lang="en-US"/>
          </a:p>
        </p:txBody>
      </p:sp>
      <p:sp>
        <p:nvSpPr>
          <p:cNvPr id="3" name="Espace réservé du pied de page 2">
            <a:extLst>
              <a:ext uri="{FF2B5EF4-FFF2-40B4-BE49-F238E27FC236}">
                <a16:creationId xmlns:a16="http://schemas.microsoft.com/office/drawing/2014/main" id="{1D75035B-A35C-4C50-9F5C-BBEC7DFE5B23}"/>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00719FDC-6966-423B-88AB-B56245E459B3}"/>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2213434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F9B5FE-FA2D-4F64-8A14-97147B59E08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9135A319-54A5-4531-BBC6-A4ED7331A3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a:extLst>
              <a:ext uri="{FF2B5EF4-FFF2-40B4-BE49-F238E27FC236}">
                <a16:creationId xmlns:a16="http://schemas.microsoft.com/office/drawing/2014/main" id="{BC1212AB-79EA-4741-9036-7E0383AC53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53CDCE3A-F1DC-4FB8-AD1B-BBD450E33280}"/>
              </a:ext>
            </a:extLst>
          </p:cNvPr>
          <p:cNvSpPr>
            <a:spLocks noGrp="1"/>
          </p:cNvSpPr>
          <p:nvPr>
            <p:ph type="dt" sz="half" idx="10"/>
          </p:nvPr>
        </p:nvSpPr>
        <p:spPr/>
        <p:txBody>
          <a:bodyPr/>
          <a:lstStyle/>
          <a:p>
            <a:fld id="{B553111D-1985-405C-B327-608F43691A18}" type="datetime1">
              <a:rPr lang="en-US" smtClean="0"/>
              <a:t>2/5/2025</a:t>
            </a:fld>
            <a:endParaRPr lang="en-US"/>
          </a:p>
        </p:txBody>
      </p:sp>
      <p:sp>
        <p:nvSpPr>
          <p:cNvPr id="6" name="Espace réservé du pied de page 5">
            <a:extLst>
              <a:ext uri="{FF2B5EF4-FFF2-40B4-BE49-F238E27FC236}">
                <a16:creationId xmlns:a16="http://schemas.microsoft.com/office/drawing/2014/main" id="{5D0521AD-2F21-473F-8015-7EEE490290E0}"/>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92436D2A-3764-4CC3-95B2-C0AF5E7FCA4A}"/>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2494692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E5A8D64-6DC1-4B0E-B315-6D684DC86F8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90B17AC4-DA8F-41F4-A7D9-5C4FC505A5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ACE48E2B-5607-4671-8577-E254277081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a:extLst>
              <a:ext uri="{FF2B5EF4-FFF2-40B4-BE49-F238E27FC236}">
                <a16:creationId xmlns:a16="http://schemas.microsoft.com/office/drawing/2014/main" id="{2F3C3BD1-861A-4705-879A-D20452512821}"/>
              </a:ext>
            </a:extLst>
          </p:cNvPr>
          <p:cNvSpPr>
            <a:spLocks noGrp="1"/>
          </p:cNvSpPr>
          <p:nvPr>
            <p:ph type="dt" sz="half" idx="10"/>
          </p:nvPr>
        </p:nvSpPr>
        <p:spPr/>
        <p:txBody>
          <a:bodyPr/>
          <a:lstStyle/>
          <a:p>
            <a:fld id="{2A3DC28B-AE7D-402A-809A-035203BBCA02}" type="datetime1">
              <a:rPr lang="en-US" smtClean="0"/>
              <a:t>2/5/2025</a:t>
            </a:fld>
            <a:endParaRPr lang="en-US"/>
          </a:p>
        </p:txBody>
      </p:sp>
      <p:sp>
        <p:nvSpPr>
          <p:cNvPr id="6" name="Espace réservé du pied de page 5">
            <a:extLst>
              <a:ext uri="{FF2B5EF4-FFF2-40B4-BE49-F238E27FC236}">
                <a16:creationId xmlns:a16="http://schemas.microsoft.com/office/drawing/2014/main" id="{691FEB7A-FA0A-4FEE-B081-E3534BCE467A}"/>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5C6E019D-7CCF-4957-9009-9FD4637FA0E7}"/>
              </a:ext>
            </a:extLst>
          </p:cNvPr>
          <p:cNvSpPr>
            <a:spLocks noGrp="1"/>
          </p:cNvSpPr>
          <p:nvPr>
            <p:ph type="sldNum" sz="quarter" idx="12"/>
          </p:nvPr>
        </p:nvSpPr>
        <p:spPr/>
        <p:txBody>
          <a:bodyPr/>
          <a:lstStyle/>
          <a:p>
            <a:fld id="{D5D87099-EC32-49B1-A08B-1CD6E337BAB0}" type="slidenum">
              <a:rPr lang="en-US" smtClean="0"/>
              <a:t>‹N°›</a:t>
            </a:fld>
            <a:endParaRPr lang="en-US"/>
          </a:p>
        </p:txBody>
      </p:sp>
    </p:spTree>
    <p:extLst>
      <p:ext uri="{BB962C8B-B14F-4D97-AF65-F5344CB8AC3E}">
        <p14:creationId xmlns:p14="http://schemas.microsoft.com/office/powerpoint/2010/main" val="2937497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AF8D46C-05FE-455B-96AB-99FE8BFA3E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9EADF873-F85C-41CB-99DD-7FBD602549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E2CE9808-DDF2-482E-A319-BFB70907C1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03A9BC-E20C-45DF-A577-89EA961A7E97}" type="datetime1">
              <a:rPr lang="en-US" smtClean="0"/>
              <a:t>2/5/2025</a:t>
            </a:fld>
            <a:endParaRPr lang="en-US"/>
          </a:p>
        </p:txBody>
      </p:sp>
      <p:sp>
        <p:nvSpPr>
          <p:cNvPr id="5" name="Espace réservé du pied de page 4">
            <a:extLst>
              <a:ext uri="{FF2B5EF4-FFF2-40B4-BE49-F238E27FC236}">
                <a16:creationId xmlns:a16="http://schemas.microsoft.com/office/drawing/2014/main" id="{5AF271DE-5365-4786-B5F5-66050A676A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2BA04563-5304-4B80-81B8-4B6CE96233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D87099-EC32-49B1-A08B-1CD6E337BAB0}" type="slidenum">
              <a:rPr lang="en-US" smtClean="0"/>
              <a:t>‹N°›</a:t>
            </a:fld>
            <a:endParaRPr lang="en-US"/>
          </a:p>
        </p:txBody>
      </p:sp>
    </p:spTree>
    <p:extLst>
      <p:ext uri="{BB962C8B-B14F-4D97-AF65-F5344CB8AC3E}">
        <p14:creationId xmlns:p14="http://schemas.microsoft.com/office/powerpoint/2010/main" val="1673758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upport.jmir.org/hc/en-us/articles/36000000201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B30A99-C43B-4C3B-BA7F-1B048717EA92}"/>
              </a:ext>
            </a:extLst>
          </p:cNvPr>
          <p:cNvSpPr>
            <a:spLocks noGrp="1"/>
          </p:cNvSpPr>
          <p:nvPr>
            <p:ph type="title"/>
          </p:nvPr>
        </p:nvSpPr>
        <p:spPr/>
        <p:txBody>
          <a:bodyPr/>
          <a:lstStyle/>
          <a:p>
            <a:r>
              <a:rPr lang="fr-FR" dirty="0"/>
              <a:t>Journal for publication / Impact Factor</a:t>
            </a:r>
          </a:p>
        </p:txBody>
      </p:sp>
      <p:sp>
        <p:nvSpPr>
          <p:cNvPr id="3" name="Espace réservé du contenu 2">
            <a:extLst>
              <a:ext uri="{FF2B5EF4-FFF2-40B4-BE49-F238E27FC236}">
                <a16:creationId xmlns:a16="http://schemas.microsoft.com/office/drawing/2014/main" id="{2E0EEF64-AE23-4EF1-BB23-045B76E64E26}"/>
              </a:ext>
            </a:extLst>
          </p:cNvPr>
          <p:cNvSpPr>
            <a:spLocks noGrp="1"/>
          </p:cNvSpPr>
          <p:nvPr>
            <p:ph idx="1"/>
          </p:nvPr>
        </p:nvSpPr>
        <p:spPr>
          <a:xfrm>
            <a:off x="838200" y="1480008"/>
            <a:ext cx="10515600" cy="5241467"/>
          </a:xfrm>
        </p:spPr>
        <p:txBody>
          <a:bodyPr>
            <a:normAutofit fontScale="55000" lnSpcReduction="20000"/>
          </a:bodyPr>
          <a:lstStyle/>
          <a:p>
            <a:r>
              <a:rPr lang="fr-FR" dirty="0"/>
              <a:t>CHEST / 9.5</a:t>
            </a:r>
          </a:p>
          <a:p>
            <a:r>
              <a:rPr lang="fr-FR" dirty="0" err="1"/>
              <a:t>Annual</a:t>
            </a:r>
            <a:r>
              <a:rPr lang="fr-FR" dirty="0"/>
              <a:t> </a:t>
            </a:r>
            <a:r>
              <a:rPr lang="fr-FR" dirty="0" err="1"/>
              <a:t>review</a:t>
            </a:r>
            <a:r>
              <a:rPr lang="fr-FR" dirty="0"/>
              <a:t> of </a:t>
            </a:r>
            <a:r>
              <a:rPr lang="fr-FR" dirty="0" err="1"/>
              <a:t>statistics</a:t>
            </a:r>
            <a:r>
              <a:rPr lang="fr-FR" dirty="0"/>
              <a:t> and </a:t>
            </a:r>
            <a:r>
              <a:rPr lang="fr-FR" dirty="0" err="1"/>
              <a:t>its</a:t>
            </a:r>
            <a:r>
              <a:rPr lang="fr-FR" dirty="0"/>
              <a:t> application / 7.4</a:t>
            </a:r>
          </a:p>
          <a:p>
            <a:r>
              <a:rPr lang="fr-FR" dirty="0"/>
              <a:t>Journal of </a:t>
            </a:r>
            <a:r>
              <a:rPr lang="fr-FR" dirty="0" err="1"/>
              <a:t>clinical</a:t>
            </a:r>
            <a:r>
              <a:rPr lang="fr-FR" dirty="0"/>
              <a:t> </a:t>
            </a:r>
            <a:r>
              <a:rPr lang="fr-FR" dirty="0" err="1"/>
              <a:t>epidemiology</a:t>
            </a:r>
            <a:r>
              <a:rPr lang="fr-FR" dirty="0"/>
              <a:t> / 7.3</a:t>
            </a:r>
          </a:p>
          <a:p>
            <a:r>
              <a:rPr lang="fr-FR" dirty="0"/>
              <a:t>J Med Internet </a:t>
            </a:r>
            <a:r>
              <a:rPr lang="fr-FR" dirty="0" err="1"/>
              <a:t>Res</a:t>
            </a:r>
            <a:r>
              <a:rPr lang="fr-FR" dirty="0"/>
              <a:t> / 5.8</a:t>
            </a:r>
          </a:p>
          <a:p>
            <a:r>
              <a:rPr lang="fr-FR" dirty="0"/>
              <a:t>Journal of </a:t>
            </a:r>
            <a:r>
              <a:rPr lang="fr-FR" dirty="0" err="1"/>
              <a:t>statistical</a:t>
            </a:r>
            <a:r>
              <a:rPr lang="fr-FR" dirty="0"/>
              <a:t> software / 5.4 </a:t>
            </a:r>
          </a:p>
          <a:p>
            <a:r>
              <a:rPr lang="fr-FR" dirty="0"/>
              <a:t>Journal of the American </a:t>
            </a:r>
            <a:r>
              <a:rPr lang="fr-FR" dirty="0" err="1"/>
              <a:t>Medical</a:t>
            </a:r>
            <a:r>
              <a:rPr lang="fr-FR" dirty="0"/>
              <a:t> </a:t>
            </a:r>
            <a:r>
              <a:rPr lang="fr-FR" dirty="0" err="1"/>
              <a:t>Informatics</a:t>
            </a:r>
            <a:r>
              <a:rPr lang="fr-FR" dirty="0"/>
              <a:t> Association / 4.7</a:t>
            </a:r>
          </a:p>
          <a:p>
            <a:r>
              <a:rPr lang="fr-FR" dirty="0"/>
              <a:t>Digital </a:t>
            </a:r>
            <a:r>
              <a:rPr lang="fr-FR" dirty="0" err="1"/>
              <a:t>Medicine</a:t>
            </a:r>
            <a:r>
              <a:rPr lang="fr-FR" dirty="0"/>
              <a:t> / 4.2</a:t>
            </a:r>
          </a:p>
          <a:p>
            <a:r>
              <a:rPr lang="fr-FR" dirty="0"/>
              <a:t>Vital &amp; </a:t>
            </a:r>
            <a:r>
              <a:rPr lang="fr-FR" dirty="0" err="1"/>
              <a:t>health</a:t>
            </a:r>
            <a:r>
              <a:rPr lang="fr-FR" dirty="0"/>
              <a:t> </a:t>
            </a:r>
            <a:r>
              <a:rPr lang="fr-FR" dirty="0" err="1"/>
              <a:t>statistics</a:t>
            </a:r>
            <a:r>
              <a:rPr lang="fr-FR" dirty="0"/>
              <a:t>. </a:t>
            </a:r>
            <a:r>
              <a:rPr lang="fr-FR" dirty="0" err="1"/>
              <a:t>Series</a:t>
            </a:r>
            <a:r>
              <a:rPr lang="fr-FR" dirty="0"/>
              <a:t> 2, data </a:t>
            </a:r>
            <a:r>
              <a:rPr lang="fr-FR" dirty="0" err="1"/>
              <a:t>evaluation</a:t>
            </a:r>
            <a:r>
              <a:rPr lang="fr-FR" dirty="0"/>
              <a:t> and </a:t>
            </a:r>
            <a:r>
              <a:rPr lang="fr-FR" dirty="0" err="1"/>
              <a:t>methods</a:t>
            </a:r>
            <a:r>
              <a:rPr lang="fr-FR" dirty="0"/>
              <a:t> </a:t>
            </a:r>
            <a:r>
              <a:rPr lang="fr-FR" dirty="0" err="1"/>
              <a:t>research</a:t>
            </a:r>
            <a:r>
              <a:rPr lang="fr-FR" dirty="0"/>
              <a:t> / 4.2</a:t>
            </a:r>
          </a:p>
          <a:p>
            <a:r>
              <a:rPr lang="fr-FR" dirty="0" err="1"/>
              <a:t>Statistical</a:t>
            </a:r>
            <a:r>
              <a:rPr lang="fr-FR" dirty="0"/>
              <a:t> science / 3.9</a:t>
            </a:r>
          </a:p>
          <a:p>
            <a:r>
              <a:rPr lang="fr-FR" dirty="0"/>
              <a:t>The </a:t>
            </a:r>
            <a:r>
              <a:rPr lang="fr-FR" dirty="0" err="1"/>
              <a:t>annals</a:t>
            </a:r>
            <a:r>
              <a:rPr lang="fr-FR" dirty="0"/>
              <a:t> of </a:t>
            </a:r>
            <a:r>
              <a:rPr lang="fr-FR" dirty="0" err="1"/>
              <a:t>statistics</a:t>
            </a:r>
            <a:r>
              <a:rPr lang="fr-FR" dirty="0"/>
              <a:t> / 3.2</a:t>
            </a:r>
          </a:p>
          <a:p>
            <a:r>
              <a:rPr lang="fr-FR" dirty="0" err="1"/>
              <a:t>Curr</a:t>
            </a:r>
            <a:r>
              <a:rPr lang="fr-FR" dirty="0"/>
              <a:t> </a:t>
            </a:r>
            <a:r>
              <a:rPr lang="fr-FR" dirty="0" err="1"/>
              <a:t>Epidemiol</a:t>
            </a:r>
            <a:r>
              <a:rPr lang="fr-FR" dirty="0"/>
              <a:t> Rep / 3.0</a:t>
            </a:r>
          </a:p>
          <a:p>
            <a:r>
              <a:rPr lang="fr-FR" dirty="0"/>
              <a:t>Journal of the </a:t>
            </a:r>
            <a:r>
              <a:rPr lang="fr-FR" dirty="0" err="1"/>
              <a:t>american</a:t>
            </a:r>
            <a:r>
              <a:rPr lang="fr-FR" dirty="0"/>
              <a:t> </a:t>
            </a:r>
            <a:r>
              <a:rPr lang="fr-FR" dirty="0" err="1"/>
              <a:t>statistical</a:t>
            </a:r>
            <a:r>
              <a:rPr lang="fr-FR" dirty="0"/>
              <a:t> association / 3.0</a:t>
            </a:r>
          </a:p>
          <a:p>
            <a:r>
              <a:rPr lang="fr-FR" dirty="0" err="1"/>
              <a:t>Statistics</a:t>
            </a:r>
            <a:r>
              <a:rPr lang="fr-FR" dirty="0"/>
              <a:t> in </a:t>
            </a:r>
            <a:r>
              <a:rPr lang="fr-FR" dirty="0" err="1"/>
              <a:t>medicine</a:t>
            </a:r>
            <a:r>
              <a:rPr lang="fr-FR" dirty="0"/>
              <a:t> / 1.8</a:t>
            </a:r>
          </a:p>
          <a:p>
            <a:r>
              <a:rPr lang="fr-FR" dirty="0" err="1"/>
              <a:t>Biostatistics</a:t>
            </a:r>
            <a:r>
              <a:rPr lang="fr-FR" dirty="0"/>
              <a:t> / 1.8</a:t>
            </a:r>
          </a:p>
          <a:p>
            <a:r>
              <a:rPr lang="fr-FR" dirty="0"/>
              <a:t>International </a:t>
            </a:r>
            <a:r>
              <a:rPr lang="fr-FR" dirty="0" err="1"/>
              <a:t>statistical</a:t>
            </a:r>
            <a:r>
              <a:rPr lang="fr-FR" dirty="0"/>
              <a:t> </a:t>
            </a:r>
            <a:r>
              <a:rPr lang="fr-FR" dirty="0" err="1"/>
              <a:t>review</a:t>
            </a:r>
            <a:r>
              <a:rPr lang="fr-FR" dirty="0"/>
              <a:t> / 1.7</a:t>
            </a:r>
          </a:p>
          <a:p>
            <a:r>
              <a:rPr lang="fr-FR" dirty="0" err="1"/>
              <a:t>Statistical</a:t>
            </a:r>
            <a:r>
              <a:rPr lang="fr-FR" dirty="0"/>
              <a:t> </a:t>
            </a:r>
            <a:r>
              <a:rPr lang="fr-FR" dirty="0" err="1"/>
              <a:t>methods</a:t>
            </a:r>
            <a:r>
              <a:rPr lang="fr-FR" dirty="0"/>
              <a:t> in </a:t>
            </a:r>
            <a:r>
              <a:rPr lang="fr-FR" dirty="0" err="1"/>
              <a:t>medical</a:t>
            </a:r>
            <a:r>
              <a:rPr lang="fr-FR" dirty="0"/>
              <a:t> </a:t>
            </a:r>
            <a:r>
              <a:rPr lang="fr-FR" dirty="0" err="1"/>
              <a:t>research</a:t>
            </a:r>
            <a:r>
              <a:rPr lang="fr-FR" dirty="0"/>
              <a:t> / 1.6</a:t>
            </a:r>
          </a:p>
          <a:p>
            <a:r>
              <a:rPr lang="fr-FR" dirty="0" err="1"/>
              <a:t>Statistics</a:t>
            </a:r>
            <a:r>
              <a:rPr lang="fr-FR" dirty="0"/>
              <a:t> and </a:t>
            </a:r>
            <a:r>
              <a:rPr lang="fr-FR" dirty="0" err="1"/>
              <a:t>computing</a:t>
            </a:r>
            <a:r>
              <a:rPr lang="fr-FR" dirty="0"/>
              <a:t> / 1.6</a:t>
            </a:r>
          </a:p>
          <a:p>
            <a:r>
              <a:rPr lang="fr-FR" dirty="0"/>
              <a:t>The </a:t>
            </a:r>
            <a:r>
              <a:rPr lang="fr-FR" dirty="0" err="1"/>
              <a:t>annals</a:t>
            </a:r>
            <a:r>
              <a:rPr lang="fr-FR" dirty="0"/>
              <a:t> of </a:t>
            </a:r>
            <a:r>
              <a:rPr lang="fr-FR" dirty="0" err="1"/>
              <a:t>applied</a:t>
            </a:r>
            <a:r>
              <a:rPr lang="fr-FR" dirty="0"/>
              <a:t> </a:t>
            </a:r>
            <a:r>
              <a:rPr lang="fr-FR" dirty="0" err="1"/>
              <a:t>statistics</a:t>
            </a:r>
            <a:r>
              <a:rPr lang="fr-FR" dirty="0"/>
              <a:t> / 1.3</a:t>
            </a:r>
          </a:p>
          <a:p>
            <a:pPr marL="0" indent="0">
              <a:buNone/>
            </a:pPr>
            <a:endParaRPr lang="fr-FR" dirty="0"/>
          </a:p>
        </p:txBody>
      </p:sp>
      <p:sp>
        <p:nvSpPr>
          <p:cNvPr id="4" name="Espace réservé du numéro de diapositive 3">
            <a:extLst>
              <a:ext uri="{FF2B5EF4-FFF2-40B4-BE49-F238E27FC236}">
                <a16:creationId xmlns:a16="http://schemas.microsoft.com/office/drawing/2014/main" id="{E3DAFB18-1032-4954-BB59-8FDB879308AF}"/>
              </a:ext>
            </a:extLst>
          </p:cNvPr>
          <p:cNvSpPr>
            <a:spLocks noGrp="1"/>
          </p:cNvSpPr>
          <p:nvPr>
            <p:ph type="sldNum" sz="quarter" idx="12"/>
          </p:nvPr>
        </p:nvSpPr>
        <p:spPr/>
        <p:txBody>
          <a:bodyPr/>
          <a:lstStyle/>
          <a:p>
            <a:fld id="{D5D87099-EC32-49B1-A08B-1CD6E337BAB0}" type="slidenum">
              <a:rPr lang="en-US" smtClean="0"/>
              <a:t>1</a:t>
            </a:fld>
            <a:endParaRPr lang="en-US"/>
          </a:p>
        </p:txBody>
      </p:sp>
    </p:spTree>
    <p:extLst>
      <p:ext uri="{BB962C8B-B14F-4D97-AF65-F5344CB8AC3E}">
        <p14:creationId xmlns:p14="http://schemas.microsoft.com/office/powerpoint/2010/main" val="2292718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243B02-D829-46C7-867A-E22D18FE82C5}"/>
              </a:ext>
            </a:extLst>
          </p:cNvPr>
          <p:cNvSpPr>
            <a:spLocks noGrp="1"/>
          </p:cNvSpPr>
          <p:nvPr>
            <p:ph type="title"/>
          </p:nvPr>
        </p:nvSpPr>
        <p:spPr/>
        <p:txBody>
          <a:bodyPr/>
          <a:lstStyle/>
          <a:p>
            <a:r>
              <a:rPr lang="fr-FR" dirty="0"/>
              <a:t>CHEST</a:t>
            </a:r>
          </a:p>
        </p:txBody>
      </p:sp>
      <p:sp>
        <p:nvSpPr>
          <p:cNvPr id="3" name="Espace réservé du contenu 2">
            <a:extLst>
              <a:ext uri="{FF2B5EF4-FFF2-40B4-BE49-F238E27FC236}">
                <a16:creationId xmlns:a16="http://schemas.microsoft.com/office/drawing/2014/main" id="{4B9EC3D9-2822-43D7-A88D-63B136550D1F}"/>
              </a:ext>
            </a:extLst>
          </p:cNvPr>
          <p:cNvSpPr>
            <a:spLocks noGrp="1"/>
          </p:cNvSpPr>
          <p:nvPr>
            <p:ph idx="1"/>
          </p:nvPr>
        </p:nvSpPr>
        <p:spPr>
          <a:xfrm>
            <a:off x="838200" y="1825625"/>
            <a:ext cx="10515600" cy="4768122"/>
          </a:xfrm>
        </p:spPr>
        <p:txBody>
          <a:bodyPr>
            <a:normAutofit fontScale="77500" lnSpcReduction="20000"/>
          </a:bodyPr>
          <a:lstStyle/>
          <a:p>
            <a:r>
              <a:rPr lang="en-US" b="1" dirty="0"/>
              <a:t>Cover letter</a:t>
            </a:r>
          </a:p>
          <a:p>
            <a:r>
              <a:rPr lang="en-US" b="1" dirty="0"/>
              <a:t>Title page: word counts / title (50 characters or less) / author list / institutional review board / corresponding author information / summary conflict of interest statements for each author / funding information / notation of prior abstract, presentation / acknowledgement</a:t>
            </a:r>
          </a:p>
          <a:p>
            <a:r>
              <a:rPr lang="en-US" b="1" dirty="0"/>
              <a:t>Manuscript: Key words list</a:t>
            </a:r>
            <a:r>
              <a:rPr lang="en-US" dirty="0"/>
              <a:t>/ </a:t>
            </a:r>
            <a:r>
              <a:rPr lang="en-US" b="1" dirty="0"/>
              <a:t>Abbreviations list</a:t>
            </a:r>
            <a:r>
              <a:rPr lang="en-US" dirty="0"/>
              <a:t>/ </a:t>
            </a:r>
            <a:r>
              <a:rPr lang="en-US" b="1" dirty="0"/>
              <a:t>Abstract (Background, research question, study design and methods, results, interpretation, CTR; 300 words max)/ Text (each subheading only 5 words; 3200 words max)</a:t>
            </a:r>
            <a:r>
              <a:rPr lang="en-US" dirty="0"/>
              <a:t>/ </a:t>
            </a:r>
            <a:r>
              <a:rPr lang="en-US" b="1" dirty="0"/>
              <a:t>Acknowledgments (include in Title page)</a:t>
            </a:r>
            <a:r>
              <a:rPr lang="en-US" dirty="0"/>
              <a:t>/ </a:t>
            </a:r>
            <a:r>
              <a:rPr lang="en-US" b="1" dirty="0"/>
              <a:t>References (50 max)</a:t>
            </a:r>
            <a:r>
              <a:rPr lang="en-US" dirty="0"/>
              <a:t>/ </a:t>
            </a:r>
            <a:r>
              <a:rPr lang="en-US" b="1" dirty="0"/>
              <a:t>Tables</a:t>
            </a:r>
            <a:r>
              <a:rPr lang="en-US" dirty="0"/>
              <a:t>/ </a:t>
            </a:r>
            <a:r>
              <a:rPr lang="en-US" b="1" dirty="0"/>
              <a:t>Figure legends</a:t>
            </a:r>
          </a:p>
          <a:p>
            <a:r>
              <a:rPr lang="en-US" b="1" dirty="0"/>
              <a:t>Figure files</a:t>
            </a:r>
          </a:p>
          <a:p>
            <a:r>
              <a:rPr lang="en-US" b="1" dirty="0"/>
              <a:t>SM: notation of tables and figures -&gt; e-Table 1, e-Table 2, …, e-Figure 1, e-Figure 2, …</a:t>
            </a:r>
          </a:p>
          <a:p>
            <a:r>
              <a:rPr lang="en-US" b="1" dirty="0"/>
              <a:t>Permissions</a:t>
            </a:r>
          </a:p>
          <a:p>
            <a:r>
              <a:rPr lang="en-US" b="1" dirty="0"/>
              <a:t>Patient consent</a:t>
            </a:r>
          </a:p>
          <a:p>
            <a:r>
              <a:rPr lang="en-US" b="1" dirty="0"/>
              <a:t>Conflict of interest form</a:t>
            </a:r>
          </a:p>
          <a:p>
            <a:r>
              <a:rPr lang="en-US" b="1" dirty="0"/>
              <a:t>Anonymization of the article (no name, no institute, no place)</a:t>
            </a:r>
          </a:p>
        </p:txBody>
      </p:sp>
      <p:sp>
        <p:nvSpPr>
          <p:cNvPr id="4" name="Espace réservé du numéro de diapositive 3">
            <a:extLst>
              <a:ext uri="{FF2B5EF4-FFF2-40B4-BE49-F238E27FC236}">
                <a16:creationId xmlns:a16="http://schemas.microsoft.com/office/drawing/2014/main" id="{D9956308-4D5A-409B-9081-A10AFDCB4429}"/>
              </a:ext>
            </a:extLst>
          </p:cNvPr>
          <p:cNvSpPr>
            <a:spLocks noGrp="1"/>
          </p:cNvSpPr>
          <p:nvPr>
            <p:ph type="sldNum" sz="quarter" idx="12"/>
          </p:nvPr>
        </p:nvSpPr>
        <p:spPr/>
        <p:txBody>
          <a:bodyPr/>
          <a:lstStyle/>
          <a:p>
            <a:fld id="{D5D87099-EC32-49B1-A08B-1CD6E337BAB0}" type="slidenum">
              <a:rPr lang="en-US" smtClean="0"/>
              <a:t>2</a:t>
            </a:fld>
            <a:endParaRPr lang="en-US" dirty="0"/>
          </a:p>
        </p:txBody>
      </p:sp>
    </p:spTree>
    <p:extLst>
      <p:ext uri="{BB962C8B-B14F-4D97-AF65-F5344CB8AC3E}">
        <p14:creationId xmlns:p14="http://schemas.microsoft.com/office/powerpoint/2010/main" val="1716418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C64DB7-F060-4A44-BEFA-880352A3BBA3}"/>
              </a:ext>
            </a:extLst>
          </p:cNvPr>
          <p:cNvSpPr>
            <a:spLocks noGrp="1"/>
          </p:cNvSpPr>
          <p:nvPr>
            <p:ph type="title"/>
          </p:nvPr>
        </p:nvSpPr>
        <p:spPr/>
        <p:txBody>
          <a:bodyPr/>
          <a:lstStyle/>
          <a:p>
            <a:r>
              <a:rPr lang="fr-FR" dirty="0"/>
              <a:t>JMIR</a:t>
            </a:r>
            <a:endParaRPr lang="en-US" dirty="0"/>
          </a:p>
        </p:txBody>
      </p:sp>
      <p:sp>
        <p:nvSpPr>
          <p:cNvPr id="3" name="Espace réservé du contenu 2">
            <a:extLst>
              <a:ext uri="{FF2B5EF4-FFF2-40B4-BE49-F238E27FC236}">
                <a16:creationId xmlns:a16="http://schemas.microsoft.com/office/drawing/2014/main" id="{3F83C914-0343-44CC-9A83-36358D43C53D}"/>
              </a:ext>
            </a:extLst>
          </p:cNvPr>
          <p:cNvSpPr>
            <a:spLocks noGrp="1"/>
          </p:cNvSpPr>
          <p:nvPr>
            <p:ph idx="1"/>
          </p:nvPr>
        </p:nvSpPr>
        <p:spPr>
          <a:xfrm>
            <a:off x="838200" y="1825625"/>
            <a:ext cx="5445154" cy="4351338"/>
          </a:xfrm>
        </p:spPr>
        <p:txBody>
          <a:bodyPr>
            <a:normAutofit fontScale="85000" lnSpcReduction="20000"/>
          </a:bodyPr>
          <a:lstStyle/>
          <a:p>
            <a:r>
              <a:rPr lang="fr-FR" dirty="0" err="1"/>
              <a:t>Title</a:t>
            </a:r>
            <a:endParaRPr lang="fr-FR" dirty="0"/>
          </a:p>
          <a:p>
            <a:r>
              <a:rPr lang="fr-FR" dirty="0"/>
              <a:t>Abstract (450 </a:t>
            </a:r>
            <a:r>
              <a:rPr lang="fr-FR" dirty="0" err="1"/>
              <a:t>words</a:t>
            </a:r>
            <a:r>
              <a:rPr lang="fr-FR" dirty="0"/>
              <a:t>)</a:t>
            </a:r>
          </a:p>
          <a:p>
            <a:r>
              <a:rPr lang="fr-FR" dirty="0"/>
              <a:t>Keywords</a:t>
            </a:r>
          </a:p>
          <a:p>
            <a:r>
              <a:rPr lang="fr-FR" dirty="0"/>
              <a:t>Introduction</a:t>
            </a:r>
          </a:p>
          <a:p>
            <a:r>
              <a:rPr lang="fr-FR" dirty="0"/>
              <a:t>Methods</a:t>
            </a:r>
          </a:p>
          <a:p>
            <a:r>
              <a:rPr lang="fr-FR" dirty="0" err="1"/>
              <a:t>Results</a:t>
            </a:r>
            <a:endParaRPr lang="fr-FR" dirty="0"/>
          </a:p>
          <a:p>
            <a:r>
              <a:rPr lang="fr-FR" dirty="0"/>
              <a:t>Discussion (conclusion dans cette partie)</a:t>
            </a:r>
          </a:p>
          <a:p>
            <a:r>
              <a:rPr lang="fr-FR" dirty="0" err="1"/>
              <a:t>Acknowledgments</a:t>
            </a:r>
            <a:endParaRPr lang="fr-FR" dirty="0"/>
          </a:p>
          <a:p>
            <a:r>
              <a:rPr lang="fr-FR" dirty="0" err="1"/>
              <a:t>Conflicts</a:t>
            </a:r>
            <a:r>
              <a:rPr lang="fr-FR" dirty="0"/>
              <a:t> of </a:t>
            </a:r>
            <a:r>
              <a:rPr lang="fr-FR" dirty="0" err="1"/>
              <a:t>interest</a:t>
            </a:r>
            <a:endParaRPr lang="fr-FR" dirty="0"/>
          </a:p>
          <a:p>
            <a:r>
              <a:rPr lang="fr-FR" dirty="0" err="1"/>
              <a:t>Ref</a:t>
            </a:r>
            <a:endParaRPr lang="fr-FR" dirty="0"/>
          </a:p>
          <a:p>
            <a:r>
              <a:rPr lang="fr-FR" dirty="0" err="1"/>
              <a:t>Abbreviations</a:t>
            </a:r>
            <a:endParaRPr lang="en-US" dirty="0"/>
          </a:p>
        </p:txBody>
      </p:sp>
      <p:sp>
        <p:nvSpPr>
          <p:cNvPr id="4" name="ZoneTexte 3">
            <a:extLst>
              <a:ext uri="{FF2B5EF4-FFF2-40B4-BE49-F238E27FC236}">
                <a16:creationId xmlns:a16="http://schemas.microsoft.com/office/drawing/2014/main" id="{41FCB5BA-958F-492A-A649-E5DFC6B954E2}"/>
              </a:ext>
            </a:extLst>
          </p:cNvPr>
          <p:cNvSpPr txBox="1"/>
          <p:nvPr/>
        </p:nvSpPr>
        <p:spPr>
          <a:xfrm>
            <a:off x="8019875" y="1568741"/>
            <a:ext cx="3187817" cy="3323987"/>
          </a:xfrm>
          <a:prstGeom prst="rect">
            <a:avLst/>
          </a:prstGeom>
          <a:noFill/>
        </p:spPr>
        <p:txBody>
          <a:bodyPr wrap="square" rtlCol="0">
            <a:spAutoFit/>
          </a:bodyPr>
          <a:lstStyle/>
          <a:p>
            <a:pPr marL="285750" indent="-285750">
              <a:buFont typeface="Arial" panose="020B0604020202020204" pitchFamily="34" charset="0"/>
              <a:buChar char="•"/>
            </a:pPr>
            <a:r>
              <a:rPr lang="fr-FR" dirty="0"/>
              <a:t>Tables and figures </a:t>
            </a:r>
            <a:r>
              <a:rPr lang="fr-FR" dirty="0" err="1"/>
              <a:t>within</a:t>
            </a:r>
            <a:r>
              <a:rPr lang="fr-FR" dirty="0"/>
              <a:t> the </a:t>
            </a:r>
            <a:r>
              <a:rPr lang="fr-FR" dirty="0" err="1"/>
              <a:t>text</a:t>
            </a:r>
            <a:r>
              <a:rPr lang="fr-FR" dirty="0"/>
              <a:t> </a:t>
            </a:r>
            <a:r>
              <a:rPr lang="fr-FR" dirty="0" err="1"/>
              <a:t>rather</a:t>
            </a:r>
            <a:r>
              <a:rPr lang="fr-FR" dirty="0"/>
              <a:t> </a:t>
            </a:r>
            <a:r>
              <a:rPr lang="fr-FR" dirty="0" err="1"/>
              <a:t>than</a:t>
            </a:r>
            <a:r>
              <a:rPr lang="fr-FR" dirty="0"/>
              <a:t> at the end</a:t>
            </a:r>
          </a:p>
          <a:p>
            <a:pPr marL="285750" indent="-285750">
              <a:buFont typeface="Arial" panose="020B0604020202020204" pitchFamily="34" charset="0"/>
              <a:buChar char="•"/>
            </a:pPr>
            <a:r>
              <a:rPr lang="en-US" sz="1400" dirty="0"/>
              <a:t>PLEASE MENTION IN THE COVER LETTER ON SUBMISSION THAT YOU 1) AGREE TO PAY THE APF, OR 2) IF YOU THINK THAT THE APF SHOULD BE WAIVED DUE TO MEMBERSHIP OR FOR ANY OTHER REASONS</a:t>
            </a:r>
          </a:p>
          <a:p>
            <a:pPr marL="285750" indent="-285750">
              <a:buFont typeface="Arial" panose="020B0604020202020204" pitchFamily="34" charset="0"/>
              <a:buChar char="•"/>
            </a:pPr>
            <a:r>
              <a:rPr lang="fr-FR" dirty="0"/>
              <a:t>Notation for </a:t>
            </a:r>
            <a:r>
              <a:rPr lang="fr-FR" dirty="0" err="1"/>
              <a:t>pvalue</a:t>
            </a:r>
            <a:r>
              <a:rPr lang="fr-FR" dirty="0"/>
              <a:t>: P </a:t>
            </a:r>
            <a:r>
              <a:rPr lang="fr-FR" dirty="0" err="1"/>
              <a:t>is</a:t>
            </a:r>
            <a:r>
              <a:rPr lang="fr-FR" dirty="0"/>
              <a:t> </a:t>
            </a:r>
            <a:r>
              <a:rPr lang="fr-FR" dirty="0" err="1"/>
              <a:t>always</a:t>
            </a:r>
            <a:r>
              <a:rPr lang="fr-FR" dirty="0"/>
              <a:t> </a:t>
            </a:r>
            <a:r>
              <a:rPr lang="fr-FR" dirty="0" err="1"/>
              <a:t>italicized</a:t>
            </a:r>
            <a:r>
              <a:rPr lang="fr-FR" dirty="0"/>
              <a:t> and </a:t>
            </a:r>
            <a:r>
              <a:rPr lang="fr-FR" dirty="0" err="1"/>
              <a:t>capitalized</a:t>
            </a:r>
            <a:r>
              <a:rPr lang="fr-FR" dirty="0"/>
              <a:t> &amp; ex: ‘p = .0002’ </a:t>
            </a:r>
            <a:r>
              <a:rPr lang="fr-FR" dirty="0">
                <a:hlinkClick r:id="rId2"/>
              </a:rPr>
              <a:t>https://support.jmir.org/hc/en-us/articles/360000002012</a:t>
            </a:r>
            <a:endParaRPr lang="fr-FR" dirty="0"/>
          </a:p>
        </p:txBody>
      </p:sp>
      <p:sp>
        <p:nvSpPr>
          <p:cNvPr id="5" name="Espace réservé du numéro de diapositive 4">
            <a:extLst>
              <a:ext uri="{FF2B5EF4-FFF2-40B4-BE49-F238E27FC236}">
                <a16:creationId xmlns:a16="http://schemas.microsoft.com/office/drawing/2014/main" id="{F50C611C-A3BB-410F-9986-C1A09768C910}"/>
              </a:ext>
            </a:extLst>
          </p:cNvPr>
          <p:cNvSpPr>
            <a:spLocks noGrp="1"/>
          </p:cNvSpPr>
          <p:nvPr>
            <p:ph type="sldNum" sz="quarter" idx="12"/>
          </p:nvPr>
        </p:nvSpPr>
        <p:spPr/>
        <p:txBody>
          <a:bodyPr/>
          <a:lstStyle/>
          <a:p>
            <a:fld id="{D5D87099-EC32-49B1-A08B-1CD6E337BAB0}" type="slidenum">
              <a:rPr lang="en-US" smtClean="0"/>
              <a:t>3</a:t>
            </a:fld>
            <a:endParaRPr lang="en-US"/>
          </a:p>
        </p:txBody>
      </p:sp>
    </p:spTree>
    <p:extLst>
      <p:ext uri="{BB962C8B-B14F-4D97-AF65-F5344CB8AC3E}">
        <p14:creationId xmlns:p14="http://schemas.microsoft.com/office/powerpoint/2010/main" val="369974897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3390</TotalTime>
  <Words>381</Words>
  <Application>Microsoft Office PowerPoint</Application>
  <PresentationFormat>Grand écran</PresentationFormat>
  <Paragraphs>47</Paragraphs>
  <Slides>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vt:i4>
      </vt:variant>
    </vt:vector>
  </HeadingPairs>
  <TitlesOfParts>
    <vt:vector size="7" baseType="lpstr">
      <vt:lpstr>Arial</vt:lpstr>
      <vt:lpstr>Calibri</vt:lpstr>
      <vt:lpstr>Calibri Light</vt:lpstr>
      <vt:lpstr>Thème Office</vt:lpstr>
      <vt:lpstr>Journal for publication / Impact Factor</vt:lpstr>
      <vt:lpstr>CHEST</vt:lpstr>
      <vt:lpstr>JMIR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Article 2</dc:title>
  <dc:creator>HP2</dc:creator>
  <cp:lastModifiedBy>HP2</cp:lastModifiedBy>
  <cp:revision>89</cp:revision>
  <dcterms:created xsi:type="dcterms:W3CDTF">2023-11-30T07:19:30Z</dcterms:created>
  <dcterms:modified xsi:type="dcterms:W3CDTF">2025-02-05T14:00:30Z</dcterms:modified>
</cp:coreProperties>
</file>