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3D437B"/>
    <a:srgbClr val="32B503"/>
    <a:srgbClr val="548235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4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1CF50-D39A-DCC6-64C7-8DCEA8496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DCB13F-C7A4-B851-3F9A-D2EB1F343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A98E2-5B9E-E14C-8D3F-76FE2E125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3EB6-1E3A-4E2C-AC94-BB086E079979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57BF3-7029-E215-5570-4C1DFE51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40614-5F3E-6C6C-FA8F-8E84437C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580A-3339-48E9-8609-BDA2B13A3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20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017F3-D8E2-18C6-962D-9874D3F1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343DD0-C310-EECE-8FA2-82DE29BC5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96507A-4CE1-339D-C50D-AADF146C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3EB6-1E3A-4E2C-AC94-BB086E079979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A74BB-5C82-81A8-0CDE-7D05BD0D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65B68F-521F-9369-EA3F-77E34493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580A-3339-48E9-8609-BDA2B13A3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65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36E022-6E6F-7604-2BA4-114D631C9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1CCEB8-D801-5CE3-F3D5-1C3F8F10C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75266-099D-ED81-507C-66606DD7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3EB6-1E3A-4E2C-AC94-BB086E079979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119B1-EAEE-331E-F8EF-3BF1DB1D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574400-6849-9A36-474A-123CF097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580A-3339-48E9-8609-BDA2B13A3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76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91CC4-491C-3856-4271-6F024564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5754F-A035-DF12-6929-0BEF83D49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4A4B7B-5B01-337F-AB2C-FCC72194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3EB6-1E3A-4E2C-AC94-BB086E079979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4D3A41-B07F-1772-8F65-C0FDBB32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624CA-5971-E53E-389C-70524B40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580A-3339-48E9-8609-BDA2B13A3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54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D4AC1-DACF-FE2D-DDEC-2A6C0AAD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3EF5D0-1B1F-EB55-547C-17F9A7441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662F65-1A32-54D1-3CFA-111CCA63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3EB6-1E3A-4E2C-AC94-BB086E079979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F5C37-5B76-1D29-0F26-29A3D89B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165FA-F4ED-5EB4-43ED-2ECEBB84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580A-3339-48E9-8609-BDA2B13A3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14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F125D-1BD0-2F5F-7FFF-AB2565B1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47177-EA1D-95FA-12A6-0BC0537CA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D6DC22-4DBE-50B3-7854-464C5D5E7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FB43C9-D632-ECB4-CEBC-69DF9EFCD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3EB6-1E3A-4E2C-AC94-BB086E079979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6D6B40-61A7-79D3-16CF-FFB33185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ED72F8-3F35-4896-97A7-FFA2CA9C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580A-3339-48E9-8609-BDA2B13A3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82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CA32-53AC-2E22-F864-725B027B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21C714-5982-70E8-6491-CAACD4FCE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5973DE-E292-C10E-7C63-886B98795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F40A11-FFE4-030E-BCDB-B2F110F9D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F76FF7-A93C-B052-3145-4398F36F5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9A04E7-65A7-D0B8-CD3D-92489E65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3EB6-1E3A-4E2C-AC94-BB086E079979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1D0779-07A8-2784-240A-7E66E0F0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A876F7-9953-99AB-5EAA-5B130262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580A-3339-48E9-8609-BDA2B13A3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32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B2AAF-205C-CC1B-4513-F2A80D4B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0460AC-D8EF-C2DE-0714-789DFE95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3EB6-1E3A-4E2C-AC94-BB086E079979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DAC86E-A6CD-B548-28B2-CD52C88A1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88ED62-1253-845C-0036-6357A776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580A-3339-48E9-8609-BDA2B13A3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17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B80CA1-F1E6-9B23-3B41-AF9B3E65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3EB6-1E3A-4E2C-AC94-BB086E079979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4DF1AA-32D4-A540-0BAF-9F623C68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68B7B9-2736-0622-AA6F-757DB46C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580A-3339-48E9-8609-BDA2B13A3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04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5B9FF-9630-DFCD-D78C-D88C41051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3BC87F-9B01-1E5C-31BB-644A3FEBA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71B1F4-4ECF-3308-9A1C-0AC014613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475C57-5D63-D5C0-325B-35DD8413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3EB6-1E3A-4E2C-AC94-BB086E079979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9AE624-0E85-114E-D6E7-03F15B7A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690F06-0F37-A274-6AC3-1C794EF7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580A-3339-48E9-8609-BDA2B13A3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11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25E55-C708-7712-55FA-7B272D73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326A34-8E19-D55B-A906-5FB6F8064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811F10-09D8-16E4-E166-AB415D05D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2A5B6B-C6DF-C037-5886-16B606E7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3EB6-1E3A-4E2C-AC94-BB086E079979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D7B435-BF23-8E14-9102-C7BDC29FE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300132-8468-4448-8D6F-A68F8614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580A-3339-48E9-8609-BDA2B13A3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10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868E5F-6D9A-2720-AA7B-8A144CF0B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4A34C0-E80E-98E8-B7D3-BF41A74DE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544F7C-6639-A965-B2DE-82E67DA78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73EB6-1E3A-4E2C-AC94-BB086E079979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A84DD0-2F74-9E05-7483-530A20D92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F7E24-E5A4-9213-181F-B804EF8D4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B580A-3339-48E9-8609-BDA2B13A3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50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2D0A0-32A3-B08E-B523-A7BB7356A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并行计算基础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43F81A-6B01-084E-AA62-2924AE0D1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565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C9493-2673-ACF5-40E9-827002FF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什么是并行计算？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359604-B0D5-AF19-CE2B-F3D915917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简而言之就是多个核心同时在进行计算。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52C6EEF-0DE1-DDC1-9F5A-A2FC8B94DC72}"/>
              </a:ext>
            </a:extLst>
          </p:cNvPr>
          <p:cNvGrpSpPr/>
          <p:nvPr/>
        </p:nvGrpSpPr>
        <p:grpSpPr>
          <a:xfrm>
            <a:off x="2879766" y="3063833"/>
            <a:ext cx="5023262" cy="2594759"/>
            <a:chOff x="2838203" y="3016332"/>
            <a:chExt cx="5023262" cy="259475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82104D4-0A6C-F914-0BFE-14A0103B19F8}"/>
                </a:ext>
              </a:extLst>
            </p:cNvPr>
            <p:cNvSpPr/>
            <p:nvPr/>
          </p:nvSpPr>
          <p:spPr>
            <a:xfrm>
              <a:off x="2838203" y="3016332"/>
              <a:ext cx="5023262" cy="25947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DED644E-89E1-8451-AC62-764D99FF7BEB}"/>
                </a:ext>
              </a:extLst>
            </p:cNvPr>
            <p:cNvSpPr/>
            <p:nvPr/>
          </p:nvSpPr>
          <p:spPr>
            <a:xfrm>
              <a:off x="3009158" y="3132115"/>
              <a:ext cx="2268187" cy="114596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DA044F6-6B91-0A7A-7A4C-AFD26A4341D3}"/>
                </a:ext>
              </a:extLst>
            </p:cNvPr>
            <p:cNvSpPr/>
            <p:nvPr/>
          </p:nvSpPr>
          <p:spPr>
            <a:xfrm>
              <a:off x="3009157" y="4346860"/>
              <a:ext cx="2268187" cy="114596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2101A95-D697-4841-652E-478DEEC30957}"/>
                </a:ext>
              </a:extLst>
            </p:cNvPr>
            <p:cNvSpPr/>
            <p:nvPr/>
          </p:nvSpPr>
          <p:spPr>
            <a:xfrm>
              <a:off x="5448299" y="4346860"/>
              <a:ext cx="2268187" cy="114596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959ABD6-7199-2602-6CC8-5DF74F7FFBD9}"/>
                </a:ext>
              </a:extLst>
            </p:cNvPr>
            <p:cNvSpPr/>
            <p:nvPr/>
          </p:nvSpPr>
          <p:spPr>
            <a:xfrm>
              <a:off x="5448300" y="3132115"/>
              <a:ext cx="2268187" cy="114596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80C7FB3-3E20-3646-AF57-BB8952DA4180}"/>
                </a:ext>
              </a:extLst>
            </p:cNvPr>
            <p:cNvSpPr/>
            <p:nvPr/>
          </p:nvSpPr>
          <p:spPr>
            <a:xfrm>
              <a:off x="3321549" y="3351156"/>
              <a:ext cx="164339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Core 0</a:t>
              </a:r>
              <a:endParaRPr lang="zh-CN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6FE7771-0100-F2B9-226D-CBCFCC0C95DE}"/>
                </a:ext>
              </a:extLst>
            </p:cNvPr>
            <p:cNvSpPr/>
            <p:nvPr/>
          </p:nvSpPr>
          <p:spPr>
            <a:xfrm>
              <a:off x="5719746" y="3351156"/>
              <a:ext cx="164339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Core 1</a:t>
              </a:r>
              <a:endParaRPr lang="zh-CN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56FB48C-9CD3-7119-2589-B922416F85BB}"/>
                </a:ext>
              </a:extLst>
            </p:cNvPr>
            <p:cNvSpPr/>
            <p:nvPr/>
          </p:nvSpPr>
          <p:spPr>
            <a:xfrm>
              <a:off x="5719747" y="4561184"/>
              <a:ext cx="164339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Core 3</a:t>
              </a:r>
              <a:endParaRPr lang="zh-CN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3213F22-E8CF-EBA2-5EC0-39317C783BDC}"/>
                </a:ext>
              </a:extLst>
            </p:cNvPr>
            <p:cNvSpPr/>
            <p:nvPr/>
          </p:nvSpPr>
          <p:spPr>
            <a:xfrm>
              <a:off x="3321550" y="4565901"/>
              <a:ext cx="164339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Core 2</a:t>
              </a:r>
              <a:endParaRPr lang="zh-CN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8" name="箭头: 右 17">
            <a:extLst>
              <a:ext uri="{FF2B5EF4-FFF2-40B4-BE49-F238E27FC236}">
                <a16:creationId xmlns:a16="http://schemas.microsoft.com/office/drawing/2014/main" id="{D0BA719E-585C-264B-BD48-B96E1BA8E16C}"/>
              </a:ext>
            </a:extLst>
          </p:cNvPr>
          <p:cNvSpPr/>
          <p:nvPr/>
        </p:nvSpPr>
        <p:spPr>
          <a:xfrm>
            <a:off x="2303813" y="3699164"/>
            <a:ext cx="991590" cy="1768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C0D1A3C2-C5D0-8CC3-5E07-7F9085E16E9A}"/>
              </a:ext>
            </a:extLst>
          </p:cNvPr>
          <p:cNvSpPr/>
          <p:nvPr/>
        </p:nvSpPr>
        <p:spPr>
          <a:xfrm rot="10800000">
            <a:off x="7479723" y="4852212"/>
            <a:ext cx="991590" cy="1768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0F363B8D-C8DC-FD95-81D6-8060F1265BC3}"/>
              </a:ext>
            </a:extLst>
          </p:cNvPr>
          <p:cNvSpPr/>
          <p:nvPr/>
        </p:nvSpPr>
        <p:spPr>
          <a:xfrm rot="10800000">
            <a:off x="7480666" y="3699164"/>
            <a:ext cx="991590" cy="1768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FAD03EDF-BF96-5FFF-15FB-91B9E17B02AE}"/>
              </a:ext>
            </a:extLst>
          </p:cNvPr>
          <p:cNvSpPr/>
          <p:nvPr/>
        </p:nvSpPr>
        <p:spPr>
          <a:xfrm>
            <a:off x="2310538" y="4872503"/>
            <a:ext cx="991590" cy="1768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1F1D094-F75D-77B0-A208-9420B34A6CDD}"/>
              </a:ext>
            </a:extLst>
          </p:cNvPr>
          <p:cNvSpPr/>
          <p:nvPr/>
        </p:nvSpPr>
        <p:spPr>
          <a:xfrm>
            <a:off x="1152537" y="3490990"/>
            <a:ext cx="11512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 0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503F9AC-B804-870B-17CF-BA2D6D821E59}"/>
              </a:ext>
            </a:extLst>
          </p:cNvPr>
          <p:cNvSpPr/>
          <p:nvPr/>
        </p:nvSpPr>
        <p:spPr>
          <a:xfrm>
            <a:off x="1128769" y="4679015"/>
            <a:ext cx="11512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 2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AA92546-269B-40C3-4E0C-36DB000051A8}"/>
              </a:ext>
            </a:extLst>
          </p:cNvPr>
          <p:cNvSpPr/>
          <p:nvPr/>
        </p:nvSpPr>
        <p:spPr>
          <a:xfrm>
            <a:off x="8621204" y="4679015"/>
            <a:ext cx="11512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 3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044BC8E-F285-763E-E525-6590EC5ACE00}"/>
              </a:ext>
            </a:extLst>
          </p:cNvPr>
          <p:cNvSpPr/>
          <p:nvPr/>
        </p:nvSpPr>
        <p:spPr>
          <a:xfrm>
            <a:off x="8621204" y="3490269"/>
            <a:ext cx="11512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 1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916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F45BC-9D64-2336-D7A0-1D071216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Amdahl’s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B9B45FE-E77F-9F95-1BC9-0E9EA3D9034A}"/>
                  </a:ext>
                </a:extLst>
              </p:cNvPr>
              <p:cNvSpPr txBox="1"/>
              <p:nvPr/>
            </p:nvSpPr>
            <p:spPr>
              <a:xfrm>
                <a:off x="4482998" y="1784909"/>
                <a:ext cx="3226003" cy="717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𝑆𝑝𝑒𝑒𝑑𝑢𝑝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B9B45FE-E77F-9F95-1BC9-0E9EA3D90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998" y="1784909"/>
                <a:ext cx="3226003" cy="717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FE0A94CA-C4D9-D5D3-17EE-51C9F469360A}"/>
              </a:ext>
            </a:extLst>
          </p:cNvPr>
          <p:cNvSpPr txBox="1"/>
          <p:nvPr/>
        </p:nvSpPr>
        <p:spPr>
          <a:xfrm>
            <a:off x="2284780" y="2638709"/>
            <a:ext cx="76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其中</a:t>
            </a:r>
            <a:r>
              <a:rPr lang="en-US" altLang="zh-CN" dirty="0"/>
              <a:t>p</a:t>
            </a:r>
            <a:r>
              <a:rPr lang="zh-CN" altLang="en-US" dirty="0"/>
              <a:t>代表程序中可并行的部分，而</a:t>
            </a:r>
            <a:r>
              <a:rPr lang="en-US" altLang="zh-CN" dirty="0"/>
              <a:t>N</a:t>
            </a:r>
            <a:r>
              <a:rPr lang="zh-CN" altLang="en-US" dirty="0"/>
              <a:t>代表可以最多可以同时执行多少任务。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29EC79-A659-2B8F-7F38-54509D30572B}"/>
              </a:ext>
            </a:extLst>
          </p:cNvPr>
          <p:cNvSpPr/>
          <p:nvPr/>
        </p:nvSpPr>
        <p:spPr>
          <a:xfrm>
            <a:off x="3098799" y="3629979"/>
            <a:ext cx="381000" cy="7156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96E056F-3817-FADB-A2AB-B3D9C8B4C288}"/>
              </a:ext>
            </a:extLst>
          </p:cNvPr>
          <p:cNvSpPr/>
          <p:nvPr/>
        </p:nvSpPr>
        <p:spPr>
          <a:xfrm>
            <a:off x="4406899" y="3629979"/>
            <a:ext cx="381000" cy="7156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CAD08FA-87DA-3791-3D71-CCD7FE8B1C33}"/>
              </a:ext>
            </a:extLst>
          </p:cNvPr>
          <p:cNvSpPr/>
          <p:nvPr/>
        </p:nvSpPr>
        <p:spPr>
          <a:xfrm>
            <a:off x="6095999" y="3629979"/>
            <a:ext cx="381000" cy="7156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8882F1D-7126-D87C-58D2-92DCF898D4E0}"/>
              </a:ext>
            </a:extLst>
          </p:cNvPr>
          <p:cNvSpPr/>
          <p:nvPr/>
        </p:nvSpPr>
        <p:spPr>
          <a:xfrm>
            <a:off x="7785099" y="3629979"/>
            <a:ext cx="381000" cy="7156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374ADE-080F-BB2E-109B-BE19425A2373}"/>
              </a:ext>
            </a:extLst>
          </p:cNvPr>
          <p:cNvSpPr/>
          <p:nvPr/>
        </p:nvSpPr>
        <p:spPr>
          <a:xfrm>
            <a:off x="3098799" y="4350884"/>
            <a:ext cx="381000" cy="23980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A8E3920-B109-A5B7-4E34-7794E377050F}"/>
              </a:ext>
            </a:extLst>
          </p:cNvPr>
          <p:cNvSpPr/>
          <p:nvPr/>
        </p:nvSpPr>
        <p:spPr>
          <a:xfrm>
            <a:off x="4406899" y="4345669"/>
            <a:ext cx="381000" cy="1204231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96955F-3F05-9F22-4A5B-5E78DFAAA877}"/>
              </a:ext>
            </a:extLst>
          </p:cNvPr>
          <p:cNvSpPr/>
          <p:nvPr/>
        </p:nvSpPr>
        <p:spPr>
          <a:xfrm>
            <a:off x="4559299" y="4492853"/>
            <a:ext cx="381000" cy="1204231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0C7DCD7-6826-519B-018A-4D7D97084E4B}"/>
              </a:ext>
            </a:extLst>
          </p:cNvPr>
          <p:cNvSpPr/>
          <p:nvPr/>
        </p:nvSpPr>
        <p:spPr>
          <a:xfrm>
            <a:off x="6095999" y="4340453"/>
            <a:ext cx="381000" cy="627154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744C1C4-918C-7CA9-D5EA-92051C29777D}"/>
              </a:ext>
            </a:extLst>
          </p:cNvPr>
          <p:cNvSpPr/>
          <p:nvPr/>
        </p:nvSpPr>
        <p:spPr>
          <a:xfrm>
            <a:off x="7785099" y="4340453"/>
            <a:ext cx="381000" cy="304800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63942D5-9110-EE71-2333-727E2DD56DBD}"/>
              </a:ext>
            </a:extLst>
          </p:cNvPr>
          <p:cNvSpPr/>
          <p:nvPr/>
        </p:nvSpPr>
        <p:spPr>
          <a:xfrm>
            <a:off x="6248399" y="4492853"/>
            <a:ext cx="381000" cy="627154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65073AC-D71B-BAFC-4CD2-DFDA535D951D}"/>
              </a:ext>
            </a:extLst>
          </p:cNvPr>
          <p:cNvSpPr/>
          <p:nvPr/>
        </p:nvSpPr>
        <p:spPr>
          <a:xfrm>
            <a:off x="6400799" y="4645253"/>
            <a:ext cx="381000" cy="627154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A3D8107-97AE-34F9-F9BF-C429CE64275B}"/>
              </a:ext>
            </a:extLst>
          </p:cNvPr>
          <p:cNvSpPr/>
          <p:nvPr/>
        </p:nvSpPr>
        <p:spPr>
          <a:xfrm>
            <a:off x="6553199" y="4797653"/>
            <a:ext cx="381000" cy="627154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54C66CA-3A66-6EBC-65FB-7E26C19CA1FF}"/>
              </a:ext>
            </a:extLst>
          </p:cNvPr>
          <p:cNvSpPr/>
          <p:nvPr/>
        </p:nvSpPr>
        <p:spPr>
          <a:xfrm>
            <a:off x="7937499" y="4492853"/>
            <a:ext cx="381000" cy="304800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296D0BB-EC26-3095-5248-6394C669B542}"/>
              </a:ext>
            </a:extLst>
          </p:cNvPr>
          <p:cNvSpPr/>
          <p:nvPr/>
        </p:nvSpPr>
        <p:spPr>
          <a:xfrm>
            <a:off x="8089899" y="4645253"/>
            <a:ext cx="381000" cy="304800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22CDD30-5DAE-5726-78F5-D7F9A1D9A1A1}"/>
              </a:ext>
            </a:extLst>
          </p:cNvPr>
          <p:cNvSpPr/>
          <p:nvPr/>
        </p:nvSpPr>
        <p:spPr>
          <a:xfrm>
            <a:off x="8242299" y="4797653"/>
            <a:ext cx="381000" cy="304800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EB6009D-8E48-F3AF-B946-BBD29CF2E543}"/>
              </a:ext>
            </a:extLst>
          </p:cNvPr>
          <p:cNvSpPr/>
          <p:nvPr/>
        </p:nvSpPr>
        <p:spPr>
          <a:xfrm>
            <a:off x="8394699" y="4950053"/>
            <a:ext cx="381000" cy="304800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6FFFF52-A557-6050-AA05-FABD469AA773}"/>
              </a:ext>
            </a:extLst>
          </p:cNvPr>
          <p:cNvSpPr/>
          <p:nvPr/>
        </p:nvSpPr>
        <p:spPr>
          <a:xfrm>
            <a:off x="8547099" y="5102453"/>
            <a:ext cx="381000" cy="304800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0ED2623-D823-D3D1-0522-AB0330B768EA}"/>
              </a:ext>
            </a:extLst>
          </p:cNvPr>
          <p:cNvSpPr/>
          <p:nvPr/>
        </p:nvSpPr>
        <p:spPr>
          <a:xfrm>
            <a:off x="8699499" y="5254853"/>
            <a:ext cx="381000" cy="304800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C29C68D-BA08-2A00-D032-E57068137CB9}"/>
              </a:ext>
            </a:extLst>
          </p:cNvPr>
          <p:cNvSpPr/>
          <p:nvPr/>
        </p:nvSpPr>
        <p:spPr>
          <a:xfrm>
            <a:off x="8851899" y="5407253"/>
            <a:ext cx="381000" cy="304800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46C3E8A-F3B8-F523-4DE2-76EFF99C417E}"/>
              </a:ext>
            </a:extLst>
          </p:cNvPr>
          <p:cNvSpPr/>
          <p:nvPr/>
        </p:nvSpPr>
        <p:spPr>
          <a:xfrm>
            <a:off x="2974950" y="3120249"/>
            <a:ext cx="62869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N=1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CF5C498-30C6-29D9-4A5B-8E572ADB9346}"/>
              </a:ext>
            </a:extLst>
          </p:cNvPr>
          <p:cNvSpPr/>
          <p:nvPr/>
        </p:nvSpPr>
        <p:spPr>
          <a:xfrm>
            <a:off x="4283050" y="3119959"/>
            <a:ext cx="6286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N=2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3F471A6-DD39-1AD4-5B9A-DCD23920459B}"/>
              </a:ext>
            </a:extLst>
          </p:cNvPr>
          <p:cNvSpPr/>
          <p:nvPr/>
        </p:nvSpPr>
        <p:spPr>
          <a:xfrm>
            <a:off x="5972150" y="3123075"/>
            <a:ext cx="6286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N=4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10B4CC8-7B92-DF30-3DBA-AE11B19F8682}"/>
              </a:ext>
            </a:extLst>
          </p:cNvPr>
          <p:cNvSpPr/>
          <p:nvPr/>
        </p:nvSpPr>
        <p:spPr>
          <a:xfrm>
            <a:off x="7651702" y="3114144"/>
            <a:ext cx="6286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N=8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20240BE-8B5A-A819-06A7-F1BD62A3EE9D}"/>
              </a:ext>
            </a:extLst>
          </p:cNvPr>
          <p:cNvSpPr/>
          <p:nvPr/>
        </p:nvSpPr>
        <p:spPr>
          <a:xfrm>
            <a:off x="798194" y="3745853"/>
            <a:ext cx="29546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线性部分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7DF8CAF-89B6-A9B9-D603-A70814A62AAD}"/>
              </a:ext>
            </a:extLst>
          </p:cNvPr>
          <p:cNvSpPr/>
          <p:nvPr/>
        </p:nvSpPr>
        <p:spPr>
          <a:xfrm>
            <a:off x="798193" y="4665045"/>
            <a:ext cx="29546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并行部分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419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B6A11-D391-24E2-C627-736128BC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并行计算的常见例子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0B230-AAFC-A9C5-7D45-D5B8BE24D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映射（</a:t>
            </a:r>
            <a:r>
              <a:rPr lang="en-US" altLang="zh-CN" dirty="0"/>
              <a:t>Map</a:t>
            </a:r>
            <a:r>
              <a:rPr lang="zh-CN" altLang="en-US" dirty="0"/>
              <a:t>），归约（</a:t>
            </a:r>
            <a:r>
              <a:rPr lang="en-US" altLang="zh-CN" dirty="0"/>
              <a:t>Reduce</a:t>
            </a:r>
            <a:r>
              <a:rPr lang="zh-CN" altLang="en-US" dirty="0"/>
              <a:t>），（通用矩阵乘法）</a:t>
            </a:r>
            <a:r>
              <a:rPr lang="en-US" altLang="zh-CN" dirty="0"/>
              <a:t>GEMM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0F8EEC-4C5B-9184-8C7C-6215220F3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404" y="3242690"/>
            <a:ext cx="2568284" cy="19613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847C94C-4FD2-3736-8094-19BBEF1B4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99" y="3242690"/>
            <a:ext cx="2691592" cy="1721526"/>
          </a:xfrm>
          <a:prstGeom prst="rect">
            <a:avLst/>
          </a:prstGeom>
        </p:spPr>
      </p:pic>
      <p:pic>
        <p:nvPicPr>
          <p:cNvPr id="2052" name="Picture 4" descr="An Engineer's Guide to GEMM | Pete Warden's blog">
            <a:extLst>
              <a:ext uri="{FF2B5EF4-FFF2-40B4-BE49-F238E27FC236}">
                <a16:creationId xmlns:a16="http://schemas.microsoft.com/office/drawing/2014/main" id="{AC229FB9-87F0-48D4-1956-7BB77E217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936" y="3242690"/>
            <a:ext cx="4664658" cy="191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87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D28FE-9E5A-3B2E-8E4C-320EF4FE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一些常见的问题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DB03C2-F5CB-E53E-EADA-6F4429458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同步问题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负载不平衡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通信开销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内存管理问题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1028" name="Picture 4" descr="同步线程- Python并发编程教程™">
            <a:extLst>
              <a:ext uri="{FF2B5EF4-FFF2-40B4-BE49-F238E27FC236}">
                <a16:creationId xmlns:a16="http://schemas.microsoft.com/office/drawing/2014/main" id="{8418E7C2-4FC5-2A98-226E-6094506FD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53" y="2207342"/>
            <a:ext cx="6776749" cy="296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BE4309-764E-916E-618F-7EF84C6A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4" r="4004"/>
          <a:stretch/>
        </p:blipFill>
        <p:spPr>
          <a:xfrm>
            <a:off x="4316640" y="2573890"/>
            <a:ext cx="6434112" cy="2324786"/>
          </a:xfrm>
          <a:prstGeom prst="rect">
            <a:avLst/>
          </a:prstGeom>
        </p:spPr>
      </p:pic>
      <p:pic>
        <p:nvPicPr>
          <p:cNvPr id="1026" name="Picture 2" descr="What is non-uniform memory access in industrial controls?">
            <a:extLst>
              <a:ext uri="{FF2B5EF4-FFF2-40B4-BE49-F238E27FC236}">
                <a16:creationId xmlns:a16="http://schemas.microsoft.com/office/drawing/2014/main" id="{7AE21108-79B3-9CFA-D744-3CD4C4104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624" y="1574591"/>
            <a:ext cx="6286128" cy="370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89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8EBBB-3609-FA21-00FF-30247D5F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6B173-2D50-0198-752E-4F6869AE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MPI</a:t>
            </a:r>
            <a:r>
              <a:rPr lang="zh-CN" altLang="en-US" dirty="0"/>
              <a:t>与</a:t>
            </a:r>
            <a:r>
              <a:rPr lang="en-US" altLang="zh-CN" dirty="0"/>
              <a:t>OpenMP</a:t>
            </a:r>
          </a:p>
          <a:p>
            <a:r>
              <a:rPr lang="en-US" altLang="zh-CN" dirty="0"/>
              <a:t>NVDIA</a:t>
            </a:r>
            <a:r>
              <a:rPr lang="zh-CN" altLang="en-US" dirty="0"/>
              <a:t>的</a:t>
            </a:r>
            <a:r>
              <a:rPr lang="en-US" altLang="zh-CN" dirty="0"/>
              <a:t>CUDA</a:t>
            </a:r>
          </a:p>
          <a:p>
            <a:r>
              <a:rPr lang="en-US" altLang="zh-CN" dirty="0"/>
              <a:t>SYCL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476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115</Words>
  <Application>Microsoft Office PowerPoint</Application>
  <PresentationFormat>宽屏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Söhne</vt:lpstr>
      <vt:lpstr>等线</vt:lpstr>
      <vt:lpstr>等线 Light</vt:lpstr>
      <vt:lpstr>Arial</vt:lpstr>
      <vt:lpstr>Cambria Math</vt:lpstr>
      <vt:lpstr>Office 主题​​</vt:lpstr>
      <vt:lpstr>并行计算基础</vt:lpstr>
      <vt:lpstr>什么是并行计算？</vt:lpstr>
      <vt:lpstr>Amdahl’s law</vt:lpstr>
      <vt:lpstr>并行计算的常见例子</vt:lpstr>
      <vt:lpstr>一些常见的问题</vt:lpstr>
      <vt:lpstr>如何实现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并行计算</dc:title>
  <dc:creator>帅衡 李</dc:creator>
  <cp:lastModifiedBy>帅衡 李</cp:lastModifiedBy>
  <cp:revision>4</cp:revision>
  <dcterms:created xsi:type="dcterms:W3CDTF">2023-10-31T13:59:21Z</dcterms:created>
  <dcterms:modified xsi:type="dcterms:W3CDTF">2023-11-01T11:44:38Z</dcterms:modified>
</cp:coreProperties>
</file>