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5" r:id="rId3"/>
    <p:sldId id="326" r:id="rId4"/>
    <p:sldId id="327" r:id="rId5"/>
    <p:sldId id="328" r:id="rId6"/>
    <p:sldId id="281" r:id="rId7"/>
    <p:sldId id="329" r:id="rId8"/>
    <p:sldId id="318" r:id="rId9"/>
    <p:sldId id="331" r:id="rId10"/>
    <p:sldId id="322" r:id="rId11"/>
    <p:sldId id="332" r:id="rId12"/>
    <p:sldId id="303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BE1"/>
    <a:srgbClr val="CCCCFF"/>
    <a:srgbClr val="9933FF"/>
    <a:srgbClr val="3366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39EE7-F5F4-4B3A-8A0E-EA89B534D6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D12B3-8C20-455F-9340-C7F79C94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DAAE-EBA2-4B2E-964A-6E28AA2C2BF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61FE9-6546-4BA8-A195-166DC90D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EB90-66D6-4EAB-A2CD-4ED4AEBF205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6869-A345-4FF7-8CBC-D5BD39DFA22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709C-9479-41A8-BB29-3B949A3A308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7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29A6-CFC1-4FC3-BB9F-837DE0C3095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3F56-9C7E-4714-846E-AE4F62FD667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64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4EC-C580-41CD-8E4F-3F1347ACAF9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FE1B-5441-4622-AEB8-B3E020CA003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3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F4EA-AB0C-43D3-B864-3ED0EFA9CED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668035" y="6492875"/>
            <a:ext cx="114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CCCC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8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34D2E2-1A78-4932-AFC6-880E78E43679}"/>
              </a:ext>
            </a:extLst>
          </p:cNvPr>
          <p:cNvSpPr txBox="1">
            <a:spLocks/>
          </p:cNvSpPr>
          <p:nvPr userDrawn="1"/>
        </p:nvSpPr>
        <p:spPr>
          <a:xfrm>
            <a:off x="6668035" y="6492875"/>
            <a:ext cx="114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942316-219A-4D67-81D6-82BBF1D36613}"/>
              </a:ext>
            </a:extLst>
          </p:cNvPr>
          <p:cNvSpPr txBox="1">
            <a:spLocks/>
          </p:cNvSpPr>
          <p:nvPr userDrawn="1"/>
        </p:nvSpPr>
        <p:spPr>
          <a:xfrm>
            <a:off x="626447" y="6405864"/>
            <a:ext cx="6348499" cy="544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382A98-31A5-4536-8C08-76DE9706729A}"/>
              </a:ext>
            </a:extLst>
          </p:cNvPr>
          <p:cNvSpPr txBox="1">
            <a:spLocks/>
          </p:cNvSpPr>
          <p:nvPr userDrawn="1"/>
        </p:nvSpPr>
        <p:spPr>
          <a:xfrm>
            <a:off x="8539778" y="653596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45CB-F74C-4C63-A0CD-E2D68B01543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98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98D1-A8EC-47B3-B2A9-2FC32046FE0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02CA-B004-4CFD-B838-D3FA10E3E8C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6B48-41A9-4071-9958-B559F4E4131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45CB-F74C-4C63-A0CD-E2D68B01543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5CCF364-A2C1-4862-AB25-8E44B558F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43FFE81-E0C5-49BB-8955-0B7C95B1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buildtest.rtfd.io/" TargetMode="External"/><Relationship Id="rId4" Type="http://schemas.openxmlformats.org/officeDocument/2006/relationships/hyperlink" Target="https://github.com/HPC-buildtest/buildtest-framewor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v.io/gh/HPC-buildtest/buildtest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stale" TargetMode="External"/><Relationship Id="rId7" Type="http://schemas.openxmlformats.org/officeDocument/2006/relationships/hyperlink" Target="https://github.com/marketplace/actions/urls-checker" TargetMode="External"/><Relationship Id="rId2" Type="http://schemas.openxmlformats.org/officeDocument/2006/relationships/hyperlink" Target="https://github.com/marketplace/issue-label-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etplace/actions/black-code-formatter" TargetMode="External"/><Relationship Id="rId5" Type="http://schemas.openxmlformats.org/officeDocument/2006/relationships/hyperlink" Target="https://github.com/marketplace/pull-request-size" TargetMode="External"/><Relationship Id="rId4" Type="http://schemas.openxmlformats.org/officeDocument/2006/relationships/hyperlink" Target="https://github.com/marketplace/trafico-pull-request-label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veralls.io/github/HPC-buildtest/buildtest-framework" TargetMode="External"/><Relationship Id="rId3" Type="http://schemas.openxmlformats.org/officeDocument/2006/relationships/hyperlink" Target="http://buildtest.readthedocs.io/" TargetMode="External"/><Relationship Id="rId7" Type="http://schemas.openxmlformats.org/officeDocument/2006/relationships/hyperlink" Target="https://travis-ci.com/HPC-buildtest/buildtest-framewor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cov.io/gh/HPC-buildtest/buildtest-framework" TargetMode="External"/><Relationship Id="rId11" Type="http://schemas.openxmlformats.org/officeDocument/2006/relationships/hyperlink" Target="https://dashboard.guardrails.io/default/gh/HPC-buildtest" TargetMode="External"/><Relationship Id="rId5" Type="http://schemas.openxmlformats.org/officeDocument/2006/relationships/hyperlink" Target="https://readthedocs.org/projects/buildtest/" TargetMode="External"/><Relationship Id="rId10" Type="http://schemas.openxmlformats.org/officeDocument/2006/relationships/hyperlink" Target="https://app.snyk.io/org/hpc-buildtest/" TargetMode="External"/><Relationship Id="rId4" Type="http://schemas.openxmlformats.org/officeDocument/2006/relationships/hyperlink" Target="https://github.com/HPC-buildtest/buildtest-framework" TargetMode="External"/><Relationship Id="rId9" Type="http://schemas.openxmlformats.org/officeDocument/2006/relationships/hyperlink" Target="https://www.codefactor.io/repository/github/hpc-buildtest/buildtest-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E732-456C-44D0-8048-29297F71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772" y="2361537"/>
            <a:ext cx="8795831" cy="1308683"/>
          </a:xfrm>
        </p:spPr>
        <p:txBody>
          <a:bodyPr/>
          <a:lstStyle/>
          <a:p>
            <a:pPr algn="ctr"/>
            <a:r>
              <a:rPr lang="en-US" sz="4000" dirty="0" err="1">
                <a:solidFill>
                  <a:srgbClr val="CCCCFF"/>
                </a:solidFill>
              </a:rPr>
              <a:t>Buildtest</a:t>
            </a:r>
            <a:r>
              <a:rPr lang="en-US" sz="4000" dirty="0">
                <a:solidFill>
                  <a:srgbClr val="CCCCFF"/>
                </a:solidFill>
              </a:rPr>
              <a:t>: HPC Software Stack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069E-6B57-4842-81FF-894E6511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81878" cy="139862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500" dirty="0">
                <a:solidFill>
                  <a:schemeClr val="accent3"/>
                </a:solidFill>
              </a:rPr>
              <a:t>Shahzeb Siddiqui (</a:t>
            </a:r>
            <a:r>
              <a:rPr lang="en-US" sz="25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Shahzeb.Siddiqui@3ds.com</a:t>
            </a:r>
            <a:r>
              <a:rPr lang="en-US" sz="2500" dirty="0">
                <a:solidFill>
                  <a:schemeClr val="accent3"/>
                </a:solidFill>
              </a:rPr>
              <a:t>) </a:t>
            </a: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Dassault </a:t>
            </a:r>
            <a:r>
              <a:rPr lang="en-US" sz="2500" dirty="0" err="1">
                <a:solidFill>
                  <a:schemeClr val="accent3"/>
                </a:solidFill>
              </a:rPr>
              <a:t>Systemes</a:t>
            </a:r>
            <a:endParaRPr lang="en-US" sz="2500" dirty="0">
              <a:solidFill>
                <a:schemeClr val="accent3"/>
              </a:solidFill>
            </a:endParaRP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FOSDEM’20</a:t>
            </a: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02/02/2020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EF9A0-0247-4780-A3CA-BB3D506D8CF3}"/>
              </a:ext>
            </a:extLst>
          </p:cNvPr>
          <p:cNvSpPr txBox="1"/>
          <p:nvPr/>
        </p:nvSpPr>
        <p:spPr>
          <a:xfrm>
            <a:off x="595618" y="5528345"/>
            <a:ext cx="78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https://github.com/HPC-buildtest/buildtest-framework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http://buildtest.rtfd.io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6573E-0386-407F-937C-8D292160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332345"/>
            <a:ext cx="2594316" cy="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E72-19AA-45B6-AEFB-F8D2A8F6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5779-C372-46D6-9B78-950DE135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107"/>
            <a:ext cx="9138847" cy="1054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Since v0.7.5, </a:t>
            </a:r>
            <a:r>
              <a:rPr lang="en-US" dirty="0" err="1"/>
              <a:t>buildtest</a:t>
            </a:r>
            <a:r>
              <a:rPr lang="en-US" dirty="0"/>
              <a:t> can capture coverage report via </a:t>
            </a:r>
            <a:r>
              <a:rPr lang="en-US" dirty="0" err="1"/>
              <a:t>codecov</a:t>
            </a:r>
            <a:r>
              <a:rPr lang="en-US" dirty="0"/>
              <a:t> that is found at </a:t>
            </a:r>
            <a:r>
              <a:rPr lang="en-US" dirty="0">
                <a:hlinkClick r:id="rId3"/>
              </a:rPr>
              <a:t>https://codecov.io/gh/HPC-buildtest/buildtest-framework</a:t>
            </a:r>
            <a:endParaRPr lang="en-US" dirty="0"/>
          </a:p>
          <a:p>
            <a:r>
              <a:rPr lang="en-US" dirty="0" err="1"/>
              <a:t>Codecov</a:t>
            </a:r>
            <a:r>
              <a:rPr lang="en-US" dirty="0"/>
              <a:t> report is automatically reported by </a:t>
            </a:r>
            <a:r>
              <a:rPr lang="en-US" b="1" dirty="0" err="1"/>
              <a:t>codecov</a:t>
            </a:r>
            <a:r>
              <a:rPr lang="en-US" b="1" dirty="0"/>
              <a:t> </a:t>
            </a:r>
            <a:r>
              <a:rPr lang="en-US" dirty="0"/>
              <a:t>bot on pull requests</a:t>
            </a:r>
          </a:p>
          <a:p>
            <a:r>
              <a:rPr lang="en-US" dirty="0"/>
              <a:t>Coveralls provides in-depth and more user-friendly coverage report like </a:t>
            </a:r>
            <a:r>
              <a:rPr lang="en-US" dirty="0" err="1"/>
              <a:t>codecov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3B82-7A5B-4C5E-B5AD-2AE2BB0A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6C9B37-B72D-4D74-B15C-E97A1F34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74A239DA-6B87-4D7B-8E0A-9CCFBD209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12" t="16504" r="21019" b="-389"/>
          <a:stretch/>
        </p:blipFill>
        <p:spPr>
          <a:xfrm>
            <a:off x="5326602" y="3273780"/>
            <a:ext cx="3497765" cy="2690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C2735-83B7-4D77-A65B-8E78ED883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69" t="10481" r="35860"/>
          <a:stretch/>
        </p:blipFill>
        <p:spPr>
          <a:xfrm>
            <a:off x="8985950" y="3275185"/>
            <a:ext cx="2933276" cy="3256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C5285-5CB8-4E18-B122-E11193B6F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048" r="2179"/>
          <a:stretch/>
        </p:blipFill>
        <p:spPr>
          <a:xfrm>
            <a:off x="368972" y="3429000"/>
            <a:ext cx="4778513" cy="23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EC36-52C7-4FF6-A97F-E30EDC5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5D8A-793D-4C06-9074-E641A33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107"/>
            <a:ext cx="9150247" cy="4473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Apps Integration</a:t>
            </a:r>
          </a:p>
          <a:p>
            <a:pPr lvl="1"/>
            <a:r>
              <a:rPr lang="en-US" dirty="0"/>
              <a:t>CI: Travis</a:t>
            </a:r>
          </a:p>
          <a:p>
            <a:pPr lvl="1"/>
            <a:r>
              <a:rPr lang="en-US" dirty="0"/>
              <a:t>Code Quality: </a:t>
            </a:r>
            <a:r>
              <a:rPr lang="en-US" dirty="0" err="1"/>
              <a:t>CodeCov</a:t>
            </a:r>
            <a:r>
              <a:rPr lang="en-US" dirty="0"/>
              <a:t>, Coveralls, </a:t>
            </a:r>
            <a:r>
              <a:rPr lang="en-US" dirty="0" err="1"/>
              <a:t>CodeFactor</a:t>
            </a:r>
            <a:endParaRPr lang="en-US" dirty="0"/>
          </a:p>
          <a:p>
            <a:pPr lvl="1"/>
            <a:r>
              <a:rPr lang="en-US" dirty="0"/>
              <a:t>Security: </a:t>
            </a:r>
            <a:r>
              <a:rPr lang="en-US" dirty="0" err="1"/>
              <a:t>Snyk</a:t>
            </a:r>
            <a:r>
              <a:rPr lang="en-US" dirty="0"/>
              <a:t>, </a:t>
            </a:r>
            <a:r>
              <a:rPr lang="en-US" dirty="0" err="1"/>
              <a:t>GuardRails</a:t>
            </a:r>
            <a:endParaRPr lang="en-US" dirty="0"/>
          </a:p>
          <a:p>
            <a:r>
              <a:rPr lang="en-US" dirty="0"/>
              <a:t>GitHub Bot Integration</a:t>
            </a:r>
          </a:p>
          <a:p>
            <a:pPr lvl="1"/>
            <a:r>
              <a:rPr lang="en-US" dirty="0"/>
              <a:t>Issue-Label Bot (</a:t>
            </a:r>
            <a:r>
              <a:rPr lang="en-US" dirty="0">
                <a:hlinkClick r:id="rId2"/>
              </a:rPr>
              <a:t>https://github.com/marketplace/issue-label-bot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Stale (</a:t>
            </a:r>
            <a:r>
              <a:rPr lang="en-US" dirty="0">
                <a:hlinkClick r:id="rId3"/>
              </a:rPr>
              <a:t>https://github.com/marketplace/stale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Trafico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https://github.com/marketplace/trafico-pull-request-labeler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Pull-Request-Size (</a:t>
            </a:r>
            <a:r>
              <a:rPr lang="en-US" dirty="0">
                <a:hlinkClick r:id="rId5"/>
              </a:rPr>
              <a:t>https://github.com/marketplace/pull-request-size</a:t>
            </a:r>
            <a:r>
              <a:rPr lang="en-US" dirty="0"/>
              <a:t>)</a:t>
            </a:r>
          </a:p>
          <a:p>
            <a:r>
              <a:rPr lang="en-US" dirty="0"/>
              <a:t>GitHub Action Integration</a:t>
            </a:r>
          </a:p>
          <a:p>
            <a:pPr lvl="1"/>
            <a:r>
              <a:rPr lang="en-US" dirty="0"/>
              <a:t>Black Code Formatter (</a:t>
            </a:r>
            <a:r>
              <a:rPr lang="en-US" dirty="0">
                <a:hlinkClick r:id="rId6"/>
              </a:rPr>
              <a:t>https://github.com/marketplace/actions/black-code-formatter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URLs-checker (</a:t>
            </a:r>
            <a:r>
              <a:rPr lang="en-US" dirty="0">
                <a:hlinkClick r:id="rId7"/>
              </a:rPr>
              <a:t>https://github.com/marketplace/actions/urls-checker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5ED9-CE19-4A68-A7C3-F0906499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564"/>
            <a:ext cx="8596668" cy="4499265"/>
          </a:xfrm>
        </p:spPr>
        <p:txBody>
          <a:bodyPr>
            <a:normAutofit/>
          </a:bodyPr>
          <a:lstStyle/>
          <a:p>
            <a:r>
              <a:rPr lang="en-US" dirty="0"/>
              <a:t>Current YAML schema has some limitation that do not address the following</a:t>
            </a:r>
          </a:p>
          <a:p>
            <a:pPr lvl="1"/>
            <a:r>
              <a:rPr lang="en-US" dirty="0"/>
              <a:t>Declaring variables in tests</a:t>
            </a:r>
          </a:p>
          <a:p>
            <a:pPr lvl="1"/>
            <a:r>
              <a:rPr lang="en-US" dirty="0"/>
              <a:t>Test permutation (compilation flags, multiple runs, environment variables, compilers) </a:t>
            </a:r>
          </a:p>
          <a:p>
            <a:pPr lvl="1"/>
            <a:r>
              <a:rPr lang="en-US" dirty="0"/>
              <a:t>Running test with a range of values (</a:t>
            </a:r>
            <a:r>
              <a:rPr lang="en-US" dirty="0" err="1"/>
              <a:t>i.e</a:t>
            </a:r>
            <a:r>
              <a:rPr lang="en-US" dirty="0"/>
              <a:t> running OpenMP program with range of threads OMP_NUM_THREADS=[1-40] ) </a:t>
            </a:r>
          </a:p>
          <a:p>
            <a:pPr lvl="1"/>
            <a:r>
              <a:rPr lang="en-US" dirty="0"/>
              <a:t>Support for multiple source compilation</a:t>
            </a:r>
          </a:p>
          <a:p>
            <a:r>
              <a:rPr lang="en-US" dirty="0"/>
              <a:t>Increase coverage report for regression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8D187D-40B4-45FE-8B07-DB77841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1F9E1-DF4A-4378-8985-83E9439B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46174"/>
              </p:ext>
            </p:extLst>
          </p:nvPr>
        </p:nvGraphicFramePr>
        <p:xfrm>
          <a:off x="331634" y="1512518"/>
          <a:ext cx="9389415" cy="341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670">
                  <a:extLst>
                    <a:ext uri="{9D8B030D-6E8A-4147-A177-3AD203B41FA5}">
                      <a16:colId xmlns:a16="http://schemas.microsoft.com/office/drawing/2014/main" val="2374212272"/>
                    </a:ext>
                  </a:extLst>
                </a:gridCol>
                <a:gridCol w="6903745">
                  <a:extLst>
                    <a:ext uri="{9D8B030D-6E8A-4147-A177-3AD203B41FA5}">
                      <a16:colId xmlns:a16="http://schemas.microsoft.com/office/drawing/2014/main" val="2061613971"/>
                    </a:ext>
                  </a:extLst>
                </a:gridCol>
              </a:tblGrid>
              <a:tr h="31024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Slack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https://hpcbuildtest.slack.com/</a:t>
                      </a:r>
                      <a:endParaRPr lang="en-US" sz="1400" b="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0859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Join Slack via Heroku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https://hpcbuildtest.herokuapp.com/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7595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http://buildtest.readthedocs.io/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62024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https://github.com/HPC-buildtest/buildtest-framework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60193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ReadTheDocs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https://readthedocs.org/projects/buildtest/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18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Codecov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https://codecov.io/gh/HPC-buildtest/buildtest-framework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2964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https://travis-ci.com/HPC-buildtest/buildtest-framework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3207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Coverall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https://coveralls.io/github/HPC-buildtest/buildtest-framework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9251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CodeFactor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https://www.codefactor.io/repository/github/hpc-buildtest/buildtest-framework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39762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Snyk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https://app.snyk.io/org/hpc-buildtest/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76686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GuardRails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https://dashboard.guardrails.io/default/gh/HPC-buildtest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4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9C24-376F-4E4F-8CF7-25BF30E8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1266-967A-4CB2-8FF4-E6A1552A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Requirements:</a:t>
            </a:r>
          </a:p>
          <a:p>
            <a:pPr lvl="1"/>
            <a:r>
              <a:rPr lang="en-US" dirty="0"/>
              <a:t>The framework is capable of testing of installed software in HPC SW stack</a:t>
            </a:r>
          </a:p>
          <a:p>
            <a:pPr lvl="1"/>
            <a:r>
              <a:rPr lang="en-US" dirty="0"/>
              <a:t>The framework is able to integrate with module system</a:t>
            </a:r>
          </a:p>
          <a:p>
            <a:pPr lvl="1"/>
            <a:r>
              <a:rPr lang="en-US" dirty="0"/>
              <a:t>The framework provides users with a markup language for writing tests</a:t>
            </a:r>
          </a:p>
          <a:p>
            <a:pPr lvl="1"/>
            <a:r>
              <a:rPr lang="en-US" dirty="0"/>
              <a:t>The framework is able to automate  test creation and execution</a:t>
            </a:r>
          </a:p>
          <a:p>
            <a:pPr lvl="1"/>
            <a:r>
              <a:rPr lang="en-US" dirty="0"/>
              <a:t>The framework provides contains a test repository that is community driven</a:t>
            </a:r>
          </a:p>
          <a:p>
            <a:r>
              <a:rPr lang="en-US" dirty="0" err="1"/>
              <a:t>Buildtest</a:t>
            </a:r>
            <a:r>
              <a:rPr lang="en-US" dirty="0"/>
              <a:t> is not meant to replace tools like </a:t>
            </a:r>
            <a:r>
              <a:rPr lang="en-US" dirty="0">
                <a:solidFill>
                  <a:srgbClr val="9933FF"/>
                </a:solidFill>
              </a:rPr>
              <a:t>make</a:t>
            </a:r>
            <a:r>
              <a:rPr lang="en-US" dirty="0"/>
              <a:t>, </a:t>
            </a:r>
            <a:r>
              <a:rPr lang="en-US" dirty="0" err="1">
                <a:solidFill>
                  <a:srgbClr val="9933FF"/>
                </a:solidFill>
              </a:rPr>
              <a:t>cmake</a:t>
            </a:r>
            <a:r>
              <a:rPr lang="en-US" dirty="0"/>
              <a:t>, or </a:t>
            </a:r>
            <a:r>
              <a:rPr lang="en-US" dirty="0" err="1">
                <a:solidFill>
                  <a:srgbClr val="9933FF"/>
                </a:solidFill>
              </a:rPr>
              <a:t>autoconf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0A168-D23B-48AA-A5B2-171BD39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7C18-4FBA-4D51-99A2-61685D3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799C8-AC53-4D5B-9F0D-338ABD74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buildtest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CDE3-445A-42EB-9215-D33E41E9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/>
          </a:bodyPr>
          <a:lstStyle/>
          <a:p>
            <a:r>
              <a:rPr lang="en-US" sz="1700">
                <a:solidFill>
                  <a:schemeClr val="bg1"/>
                </a:solidFill>
              </a:rPr>
              <a:t>Buildtest is a framework that: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Automates test script creation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Abstracts test complexity by using test configuration written in YAML 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Allows Portable test configurations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Provides many module operations</a:t>
            </a:r>
          </a:p>
          <a:p>
            <a:r>
              <a:rPr lang="en-US" sz="1700">
                <a:solidFill>
                  <a:schemeClr val="bg1"/>
                </a:solidFill>
              </a:rPr>
              <a:t>Buildtest comes with a repository of test configuration and source files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FCA46-6313-486F-BC4C-A74CDFE6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7" r="44531" b="-337"/>
          <a:stretch/>
        </p:blipFill>
        <p:spPr>
          <a:xfrm>
            <a:off x="6096001" y="1133628"/>
            <a:ext cx="5143500" cy="45782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00AE-C07A-4D6B-8A1D-5CE5F4D0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2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5F1C-B5D9-4E22-9756-9838BDCD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2441" cy="663615"/>
          </a:xfrm>
        </p:spPr>
        <p:txBody>
          <a:bodyPr/>
          <a:lstStyle/>
          <a:p>
            <a:r>
              <a:rPr lang="en-US" dirty="0"/>
              <a:t>Build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19E3-7FD2-4575-ACB5-54696F1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F015-9EE9-43F2-AF83-691CEBF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A4569-1C8F-4596-8580-3BAE27D3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7136" r="25057" b="19728"/>
          <a:stretch/>
        </p:blipFill>
        <p:spPr>
          <a:xfrm>
            <a:off x="1258548" y="1273215"/>
            <a:ext cx="7673784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3FF4-F125-4904-8218-56B20F7B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Building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74BA-7407-4F7D-94E6-EF32F607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22084" cy="3701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build a test script just specify a test configuration to </a:t>
            </a:r>
            <a:r>
              <a:rPr lang="en-US" dirty="0" err="1"/>
              <a:t>buildtest</a:t>
            </a:r>
            <a:r>
              <a:rPr lang="en-US" dirty="0"/>
              <a:t> as follows: </a:t>
            </a:r>
            <a:r>
              <a:rPr lang="en-US" dirty="0" err="1">
                <a:solidFill>
                  <a:srgbClr val="F98BE1"/>
                </a:solidFill>
              </a:rPr>
              <a:t>buildtest</a:t>
            </a:r>
            <a:r>
              <a:rPr lang="en-US" dirty="0">
                <a:solidFill>
                  <a:srgbClr val="F98BE1"/>
                </a:solidFill>
              </a:rPr>
              <a:t> build –c &lt;test-configuration&gt;</a:t>
            </a:r>
          </a:p>
          <a:p>
            <a:pPr>
              <a:lnSpc>
                <a:spcPct val="90000"/>
              </a:lnSpc>
            </a:pPr>
            <a:r>
              <a:rPr lang="en-US" dirty="0"/>
              <a:t>The test configuration can be found under $BUILDTEST_ROOT/toolkit/suite</a:t>
            </a:r>
          </a:p>
          <a:p>
            <a:pPr>
              <a:lnSpc>
                <a:spcPct val="90000"/>
              </a:lnSpc>
            </a:pPr>
            <a:r>
              <a:rPr lang="en-US" dirty="0"/>
              <a:t>Name of test configuration is formulated by replacing file separator (</a:t>
            </a:r>
            <a:r>
              <a:rPr lang="en-US" dirty="0">
                <a:solidFill>
                  <a:schemeClr val="accent4"/>
                </a:solidFill>
              </a:rPr>
              <a:t>/</a:t>
            </a:r>
            <a:r>
              <a:rPr lang="en-US" dirty="0"/>
              <a:t>) by a dot (</a:t>
            </a:r>
            <a:r>
              <a:rPr lang="en-US" dirty="0">
                <a:solidFill>
                  <a:schemeClr val="accent4"/>
                </a:solidFill>
              </a:rPr>
              <a:t>.</a:t>
            </a:r>
            <a:r>
              <a:rPr lang="en-US" dirty="0"/>
              <a:t>) so </a:t>
            </a:r>
            <a:r>
              <a:rPr lang="en-US" dirty="0" smtClean="0">
                <a:solidFill>
                  <a:srgbClr val="00B0F0"/>
                </a:solidFill>
              </a:rPr>
              <a:t>tutorial/compilers/</a:t>
            </a:r>
            <a:r>
              <a:rPr lang="en-US" dirty="0" err="1" smtClean="0">
                <a:solidFill>
                  <a:srgbClr val="00B0F0"/>
                </a:solidFill>
              </a:rPr>
              <a:t>args.c.yml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tutorial.compilers.args.c.yml</a:t>
            </a:r>
            <a:endParaRPr lang="en-US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Source code must be under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/>
              <a:t> directory and test configuration must be named with extension 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yml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B260-6746-438E-8E5E-5962C5C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60" y="1030260"/>
            <a:ext cx="2054087" cy="5284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38327" y="2382983"/>
            <a:ext cx="1376218" cy="406400"/>
          </a:xfrm>
          <a:prstGeom prst="rect">
            <a:avLst/>
          </a:prstGeom>
          <a:noFill/>
          <a:ln>
            <a:solidFill>
              <a:srgbClr val="F98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1"/>
          </p:cNvCxnSpPr>
          <p:nvPr/>
        </p:nvCxnSpPr>
        <p:spPr>
          <a:xfrm rot="10800000" flipV="1">
            <a:off x="8691419" y="2586183"/>
            <a:ext cx="1246909" cy="1006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90" y="545391"/>
            <a:ext cx="8596668" cy="671534"/>
          </a:xfrm>
        </p:spPr>
        <p:txBody>
          <a:bodyPr/>
          <a:lstStyle/>
          <a:p>
            <a:pPr algn="ctr"/>
            <a:r>
              <a:rPr lang="en-US" dirty="0"/>
              <a:t>Test Configuration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000" t="30741" r="49167" b="23778"/>
          <a:stretch/>
        </p:blipFill>
        <p:spPr>
          <a:xfrm>
            <a:off x="2303596" y="1273215"/>
            <a:ext cx="5694509" cy="457647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3" idx="3"/>
          </p:cNvCxnSpPr>
          <p:nvPr/>
        </p:nvCxnSpPr>
        <p:spPr>
          <a:xfrm>
            <a:off x="2039528" y="1234053"/>
            <a:ext cx="696052" cy="1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572" y="1003220"/>
            <a:ext cx="175495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Informs </a:t>
            </a:r>
            <a:r>
              <a:rPr lang="en-US" sz="800" dirty="0" err="1"/>
              <a:t>buildtest</a:t>
            </a:r>
            <a:r>
              <a:rPr lang="en-US" sz="800" dirty="0"/>
              <a:t> this is a Single Source Compilation. Implemented as a Python Class</a:t>
            </a:r>
          </a:p>
        </p:txBody>
      </p:sp>
      <p:cxnSp>
        <p:nvCxnSpPr>
          <p:cNvPr id="15" name="Straight Arrow Connector 14"/>
          <p:cNvCxnSpPr>
            <a:stCxn id="18" idx="1"/>
          </p:cNvCxnSpPr>
          <p:nvPr/>
        </p:nvCxnSpPr>
        <p:spPr>
          <a:xfrm flipH="1" flipV="1">
            <a:off x="3993780" y="1860630"/>
            <a:ext cx="696582" cy="18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0362" y="1936155"/>
            <a:ext cx="938077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Run Test Locally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V="1">
            <a:off x="1821180" y="1600201"/>
            <a:ext cx="906780" cy="3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572" y="1767840"/>
            <a:ext cx="1536608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Description of text. Limited to 80 chars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90900" y="2499360"/>
            <a:ext cx="6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9080" y="2391638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Start of Test Declaration</a:t>
            </a:r>
          </a:p>
        </p:txBody>
      </p:sp>
      <p:cxnSp>
        <p:nvCxnSpPr>
          <p:cNvPr id="27" name="Straight Arrow Connector 26"/>
          <p:cNvCxnSpPr>
            <a:stCxn id="30" idx="3"/>
          </p:cNvCxnSpPr>
          <p:nvPr/>
        </p:nvCxnSpPr>
        <p:spPr>
          <a:xfrm>
            <a:off x="2093006" y="2956560"/>
            <a:ext cx="79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066" y="2848838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Source File to be compiled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93006" y="2708070"/>
            <a:ext cx="794974" cy="1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066" y="2600171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Specify Compiler Name</a:t>
            </a:r>
          </a:p>
        </p:txBody>
      </p:sp>
      <p:cxnSp>
        <p:nvCxnSpPr>
          <p:cNvPr id="40" name="Straight Arrow Connector 39"/>
          <p:cNvCxnSpPr>
            <a:stCxn id="42" idx="1"/>
          </p:cNvCxnSpPr>
          <p:nvPr/>
        </p:nvCxnSpPr>
        <p:spPr>
          <a:xfrm flipH="1">
            <a:off x="3261360" y="3200400"/>
            <a:ext cx="8077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69080" y="3092678"/>
            <a:ext cx="211836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Start of Environment Variable Declaration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58528" y="3909060"/>
            <a:ext cx="1229452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58528" y="4145280"/>
            <a:ext cx="1176112" cy="2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8234" y="3976003"/>
            <a:ext cx="1450294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Commands to run before and after compilation. 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31858" y="4611319"/>
            <a:ext cx="1229452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31858" y="4846759"/>
            <a:ext cx="1229452" cy="22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1564" y="4670128"/>
            <a:ext cx="1450294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Commands to run before and after execution.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163568" y="4145280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75667" y="4033757"/>
            <a:ext cx="2851597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Passing flags to C compiler by setting CFLAGS variable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681921" y="4837803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94021" y="4726280"/>
            <a:ext cx="1820612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Passing Arguments to the Execution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609025" y="5528823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1125" y="5417300"/>
            <a:ext cx="1072895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List of Maintainers 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0ED7-771F-45EA-A277-78BB9BD1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F1F4-CE87-46E3-9A73-F2DB55A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1BA87-E186-4D08-8628-A34DD1B78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4" t="63702" r="50000" b="14086"/>
          <a:stretch/>
        </p:blipFill>
        <p:spPr>
          <a:xfrm>
            <a:off x="400253" y="2915474"/>
            <a:ext cx="4209821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C0B10-BAB4-456C-BEAA-CF522AB13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5" t="30878" r="29489" b="15082"/>
          <a:stretch/>
        </p:blipFill>
        <p:spPr>
          <a:xfrm>
            <a:off x="4687410" y="1639900"/>
            <a:ext cx="7284935" cy="46533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246572-A75E-46F9-B23D-1023B3874F87}"/>
              </a:ext>
            </a:extLst>
          </p:cNvPr>
          <p:cNvCxnSpPr>
            <a:cxnSpLocks/>
          </p:cNvCxnSpPr>
          <p:nvPr/>
        </p:nvCxnSpPr>
        <p:spPr>
          <a:xfrm rot="5400000">
            <a:off x="5997228" y="2017517"/>
            <a:ext cx="2396051" cy="2020466"/>
          </a:xfrm>
          <a:prstGeom prst="bentConnector3">
            <a:avLst>
              <a:gd name="adj1" fmla="val 100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31BC136-7F81-458C-8C0B-26277CFEFD3D}"/>
              </a:ext>
            </a:extLst>
          </p:cNvPr>
          <p:cNvCxnSpPr>
            <a:cxnSpLocks/>
          </p:cNvCxnSpPr>
          <p:nvPr/>
        </p:nvCxnSpPr>
        <p:spPr>
          <a:xfrm>
            <a:off x="1826237" y="4225775"/>
            <a:ext cx="3242913" cy="825691"/>
          </a:xfrm>
          <a:prstGeom prst="bentConnector3">
            <a:avLst>
              <a:gd name="adj1" fmla="val 59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852D26-A19A-45B3-A582-3C24DA0F6DC9}"/>
              </a:ext>
            </a:extLst>
          </p:cNvPr>
          <p:cNvCxnSpPr>
            <a:cxnSpLocks/>
          </p:cNvCxnSpPr>
          <p:nvPr/>
        </p:nvCxnSpPr>
        <p:spPr>
          <a:xfrm>
            <a:off x="2062104" y="3889880"/>
            <a:ext cx="3004562" cy="831579"/>
          </a:xfrm>
          <a:prstGeom prst="bentConnector3">
            <a:avLst>
              <a:gd name="adj1" fmla="val 78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0E1CCFD-50CA-42C8-8D91-CE19C69B3D1A}"/>
              </a:ext>
            </a:extLst>
          </p:cNvPr>
          <p:cNvSpPr/>
          <p:nvPr/>
        </p:nvSpPr>
        <p:spPr>
          <a:xfrm>
            <a:off x="7927759" y="1639900"/>
            <a:ext cx="555456" cy="233288"/>
          </a:xfrm>
          <a:prstGeom prst="ellipse">
            <a:avLst/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88EBB0A-9211-45EC-BCD9-41319411091A}"/>
              </a:ext>
            </a:extLst>
          </p:cNvPr>
          <p:cNvCxnSpPr>
            <a:cxnSpLocks/>
          </p:cNvCxnSpPr>
          <p:nvPr/>
        </p:nvCxnSpPr>
        <p:spPr>
          <a:xfrm>
            <a:off x="1982283" y="4020361"/>
            <a:ext cx="3081898" cy="906746"/>
          </a:xfrm>
          <a:prstGeom prst="bentConnector3">
            <a:avLst>
              <a:gd name="adj1" fmla="val 74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4542A60-E336-4656-9538-B807297E9207}"/>
              </a:ext>
            </a:extLst>
          </p:cNvPr>
          <p:cNvCxnSpPr/>
          <p:nvPr/>
        </p:nvCxnSpPr>
        <p:spPr>
          <a:xfrm rot="16200000" flipH="1">
            <a:off x="4563123" y="5051393"/>
            <a:ext cx="763479" cy="514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C1E-DCBA-4385-AFDA-86B40655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8295-CA1C-492D-BF00-A45E3F03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57BA2-4663-4905-B477-481B1F416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4" r="4922" b="58798"/>
          <a:stretch/>
        </p:blipFill>
        <p:spPr>
          <a:xfrm>
            <a:off x="245149" y="1804561"/>
            <a:ext cx="15363991" cy="27395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62AB70-3562-48D0-BBBF-B78EA4405BFA}"/>
              </a:ext>
            </a:extLst>
          </p:cNvPr>
          <p:cNvSpPr/>
          <p:nvPr/>
        </p:nvSpPr>
        <p:spPr>
          <a:xfrm>
            <a:off x="3215640" y="1988820"/>
            <a:ext cx="3329940" cy="16764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90109E-4AEB-48A1-8655-19D46CDFC9E1}"/>
              </a:ext>
            </a:extLst>
          </p:cNvPr>
          <p:cNvSpPr/>
          <p:nvPr/>
        </p:nvSpPr>
        <p:spPr>
          <a:xfrm>
            <a:off x="6682740" y="1988820"/>
            <a:ext cx="3870960" cy="167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A7762-F48C-41D2-839D-56DA0AFC27CC}"/>
              </a:ext>
            </a:extLst>
          </p:cNvPr>
          <p:cNvSpPr/>
          <p:nvPr/>
        </p:nvSpPr>
        <p:spPr>
          <a:xfrm>
            <a:off x="4501773" y="1773376"/>
            <a:ext cx="125093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Command Executed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F55EBF-AE44-4B5A-9D77-8A010459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68" y="1783940"/>
            <a:ext cx="1097915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File Tested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91BC583-305C-4910-907C-37EAF1F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8070-1EC7-44D7-B41F-31FD652A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AF83-8C81-441B-939B-1BA6585F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98" y="1350964"/>
            <a:ext cx="4887301" cy="4541836"/>
          </a:xfrm>
        </p:spPr>
        <p:txBody>
          <a:bodyPr/>
          <a:lstStyle/>
          <a:p>
            <a:r>
              <a:rPr lang="en-US" dirty="0"/>
              <a:t>Since v0.7.4, </a:t>
            </a:r>
            <a:r>
              <a:rPr lang="en-US" dirty="0" err="1"/>
              <a:t>buildtest</a:t>
            </a:r>
            <a:r>
              <a:rPr lang="en-US" dirty="0"/>
              <a:t> can run its regression test in Travis. Several improvement to Travis configuration in v0.7.5</a:t>
            </a:r>
          </a:p>
          <a:p>
            <a:r>
              <a:rPr lang="en-US" dirty="0"/>
              <a:t>Currently, </a:t>
            </a:r>
            <a:r>
              <a:rPr lang="en-US" dirty="0" err="1"/>
              <a:t>buildtest</a:t>
            </a:r>
            <a:r>
              <a:rPr lang="en-US" dirty="0"/>
              <a:t> contains approximately 30+ regression tests</a:t>
            </a:r>
          </a:p>
          <a:p>
            <a:r>
              <a:rPr lang="en-US" dirty="0"/>
              <a:t>Some regression tests rely on having a software stack, so </a:t>
            </a:r>
            <a:r>
              <a:rPr lang="en-US" dirty="0" err="1"/>
              <a:t>buildtest</a:t>
            </a:r>
            <a:r>
              <a:rPr lang="en-US" dirty="0"/>
              <a:t> builds a mini stack using </a:t>
            </a:r>
            <a:r>
              <a:rPr lang="en-US" dirty="0" err="1"/>
              <a:t>easybuild</a:t>
            </a:r>
            <a:r>
              <a:rPr lang="en-US" dirty="0"/>
              <a:t>.</a:t>
            </a:r>
          </a:p>
          <a:p>
            <a:r>
              <a:rPr lang="en-US" dirty="0" err="1"/>
              <a:t>Buildtest</a:t>
            </a:r>
            <a:r>
              <a:rPr lang="en-US" dirty="0"/>
              <a:t> is tested for Python 3.6, 3.7, 3.8 and </a:t>
            </a:r>
            <a:r>
              <a:rPr lang="en-US" dirty="0" err="1"/>
              <a:t>Lmod</a:t>
            </a:r>
            <a:r>
              <a:rPr lang="en-US" dirty="0"/>
              <a:t> version 6.6.2 and 7.8.2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B6A6-14FA-4ABC-9F24-2ACC0E50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0962-75EA-4E52-AB79-04FC9AB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7E08-06ED-471B-9091-F4B233473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9" t="22692" r="23934" b="7308"/>
          <a:stretch/>
        </p:blipFill>
        <p:spPr>
          <a:xfrm>
            <a:off x="5500634" y="1270000"/>
            <a:ext cx="6516288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712</Words>
  <Application>Microsoft Office PowerPoint</Application>
  <PresentationFormat>Widescreen</PresentationFormat>
  <Paragraphs>127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Buildtest: HPC Software Stack Testing Framework</vt:lpstr>
      <vt:lpstr>Motivation</vt:lpstr>
      <vt:lpstr>What is buildtest</vt:lpstr>
      <vt:lpstr>Build Pipeline</vt:lpstr>
      <vt:lpstr>Building a Test</vt:lpstr>
      <vt:lpstr>Test Configuration</vt:lpstr>
      <vt:lpstr>Intel Example</vt:lpstr>
      <vt:lpstr>Module Load Testing</vt:lpstr>
      <vt:lpstr>Travis</vt:lpstr>
      <vt:lpstr>Coverage Report</vt:lpstr>
      <vt:lpstr>GitHub Integration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Buildtest: HPC Software Stack Testing Framework</dc:title>
  <dc:creator>shahzeb siddiqui</dc:creator>
  <cp:lastModifiedBy>SIDDIQUI Shahzeb</cp:lastModifiedBy>
  <cp:revision>7</cp:revision>
  <dcterms:created xsi:type="dcterms:W3CDTF">2020-01-12T22:41:35Z</dcterms:created>
  <dcterms:modified xsi:type="dcterms:W3CDTF">2020-01-27T21:48:33Z</dcterms:modified>
</cp:coreProperties>
</file>