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Caveat"/>
      <p:regular r:id="rId16"/>
      <p:bold r:id="rId17"/>
    </p:embeddedFont>
    <p:embeddedFont>
      <p:font typeface="Roboto"/>
      <p:regular r:id="rId18"/>
      <p:bold r:id="rId19"/>
      <p:italic r:id="rId20"/>
      <p:boldItalic r:id="rId21"/>
    </p:embeddedFont>
    <p:embeddedFont>
      <p:font typeface="Lato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Light-regular.fntdata"/><Relationship Id="rId21" Type="http://schemas.openxmlformats.org/officeDocument/2006/relationships/font" Target="fonts/Roboto-boldItalic.fntdata"/><Relationship Id="rId24" Type="http://schemas.openxmlformats.org/officeDocument/2006/relationships/font" Target="fonts/LatoLight-italic.fntdata"/><Relationship Id="rId23" Type="http://schemas.openxmlformats.org/officeDocument/2006/relationships/font" Target="fonts/La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a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aveat-bold.fntdata"/><Relationship Id="rId16" Type="http://schemas.openxmlformats.org/officeDocument/2006/relationships/font" Target="fonts/Caveat-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fa9039cb7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Hi everyone, My name is Megan Guidry and I am calling in from Auckland, New Zealand. I work as Research communities advisor for New Zealand eScience Infrastructure as well as Regional coordinator for the carpentries in New Zealand.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purpose of my talk today is to highlight </a:t>
            </a:r>
            <a:r>
              <a:rPr lang="en"/>
              <a:t>how </a:t>
            </a:r>
            <a:r>
              <a:rPr lang="en"/>
              <a:t>tapping into the Carpentries community could help us as we work towards a globally acknowledged and free </a:t>
            </a:r>
            <a:r>
              <a:rPr lang="en"/>
              <a:t>HPC Certification.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 am new to this conversation so will add a disclaimer that I am not entirely up to speed with any existing relationship between the HPC Certification forum and HPC Carpentry so I am really looking forward to your feedback, comments and questions.</a:t>
            </a:r>
            <a:endParaRPr/>
          </a:p>
          <a:p>
            <a:pPr indent="0" lvl="0" marL="0" rtl="0" algn="l">
              <a:spcBef>
                <a:spcPts val="0"/>
              </a:spcBef>
              <a:spcAft>
                <a:spcPts val="0"/>
              </a:spcAft>
              <a:buNone/>
            </a:pPr>
            <a:r>
              <a:t/>
            </a:r>
            <a:endParaRPr/>
          </a:p>
        </p:txBody>
      </p:sp>
      <p:sp>
        <p:nvSpPr>
          <p:cNvPr id="305" name="Google Shape;305;g5fa9039cb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8257666c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8257666c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love analogies, so for my talk today I am going to suggest we imagine gaining HPC skills is an epic quest. It takes time, dedication, support, and overcoming obstacles.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8257666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8257666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quest analogy, the HPC Certification forum supplies our protagonist - the learner - with three specific things: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first is competencies defined in a modular and easily expandable skill tree (kind of like a map where potential HPC practitioners can see what their learning journey looks like),</a:t>
            </a:r>
            <a:endParaRPr/>
          </a:p>
          <a:p>
            <a:pPr indent="-298450" lvl="0" marL="457200" rtl="0" algn="l">
              <a:spcBef>
                <a:spcPts val="0"/>
              </a:spcBef>
              <a:spcAft>
                <a:spcPts val="0"/>
              </a:spcAft>
              <a:buSzPts val="1100"/>
              <a:buChar char="-"/>
            </a:pPr>
            <a:r>
              <a:rPr lang="en"/>
              <a:t>Second, the forum provides an</a:t>
            </a:r>
            <a:r>
              <a:rPr lang="en"/>
              <a:t> examination process to verify that practitioners possess those skills (this is like the test that our protagonist must overcome to get the glory of HPC certification), and </a:t>
            </a:r>
            <a:endParaRPr/>
          </a:p>
          <a:p>
            <a:pPr indent="-298450" lvl="0" marL="457200" rtl="0" algn="l">
              <a:spcBef>
                <a:spcPts val="0"/>
              </a:spcBef>
              <a:spcAft>
                <a:spcPts val="0"/>
              </a:spcAft>
              <a:buSzPts val="1100"/>
              <a:buChar char="-"/>
            </a:pPr>
            <a:r>
              <a:rPr lang="en"/>
              <a:t>finally the forum provides the actual certification (this is the recognition that is meaningful and trusted in the broader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development and delivery of the actual training materials lies outside the certification forum…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question I’m considering here is how should we go about developing and improving the training materials and delivering workshops?  </a:t>
            </a:r>
            <a:r>
              <a:rPr lang="en">
                <a:highlight>
                  <a:srgbClr val="FFF2CC"/>
                </a:highlight>
              </a:rPr>
              <a:t>Especially if we want the training to be compatible with a globally acknowledged certification.</a:t>
            </a:r>
            <a:endParaRPr>
              <a:highlight>
                <a:srgbClr val="FFF2CC"/>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Carpentries is a great ecosystem to look to for some inspiration.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fa9039cb7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fa9039cb7_0_2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So what do I mean when I say “the Carpentries”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Carpentries teaches foundational coding and data management skills to researchers worldwide. It’s a community, its quality lessons, its instructors and maintainers and much more...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But a few things that make the carpentries ecosystem special are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A global presence,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Their focus on inclusivity, and</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Their Instructor training mechanism which develops quality teachers simplifies the process of scaling up workshops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325" name="Google Shape;325;g5fa9039cb7_0_25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8257666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8257666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But</a:t>
            </a:r>
            <a:r>
              <a:rPr lang="en" sz="1400">
                <a:solidFill>
                  <a:schemeClr val="dk1"/>
                </a:solidFill>
              </a:rPr>
              <a:t>, perhaps most relevant to us, is a collection of draft lessons called HPC carpentry.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HPC Carpentry is a set of teaching materials designed to help new users take advantage of high-performance computing systems. While it is not an official Carpentries lesson it is was developed in the Carentries style as an introductory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lesson is not new and has been delivered a few times in the states (do correct me if I’m wrong though)...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reason I am talking about it today is because The Australia/ NZ region has a growing carpentries community that includes HPC practitioners who understand the existing HPC skills gap in the research community;  and at a Carpentries connect event in February an HPC Carpentry working group was formed.  About 10 people raised their hand to work towards delivering this workshop in the Australia/ NZ region sometime in 2020. Though I will say this was before covid, so the momentum has slowed a bit, but the goal remains.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8257666c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8257666c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Going back to our quest analogy, we can think of HPC Carpentry like a guided trek someone takes at the beginning of their journey.  It prepares our protagonist for harder challenges to come, which may be intermediate and advanced HPC courses that are platform specific.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7fe99cc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7fe99cc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In the description for today’s event, it was pointed out that “</a:t>
            </a:r>
            <a:r>
              <a:rPr lang="en" sz="1200">
                <a:solidFill>
                  <a:srgbClr val="212529"/>
                </a:solidFill>
                <a:latin typeface="Roboto"/>
                <a:ea typeface="Roboto"/>
                <a:cs typeface="Roboto"/>
                <a:sym typeface="Roboto"/>
              </a:rPr>
              <a:t>users struggle to identify the skills required to perform their tasks.”, they struggle to understand if HPC is for them. HPC Carpentry could be used to address this uncertainty and empower </a:t>
            </a:r>
            <a:r>
              <a:rPr lang="en" sz="1200">
                <a:solidFill>
                  <a:srgbClr val="212529"/>
                </a:solidFill>
                <a:latin typeface="Roboto"/>
                <a:ea typeface="Roboto"/>
                <a:cs typeface="Roboto"/>
                <a:sym typeface="Roboto"/>
              </a:rPr>
              <a:t>researchers since:</a:t>
            </a:r>
            <a:endParaRPr/>
          </a:p>
          <a:p>
            <a:pPr indent="-298450" lvl="0" marL="457200" rtl="0" algn="l">
              <a:spcBef>
                <a:spcPts val="0"/>
              </a:spcBef>
              <a:spcAft>
                <a:spcPts val="0"/>
              </a:spcAft>
              <a:buSzPts val="1100"/>
              <a:buChar char="●"/>
            </a:pPr>
            <a:r>
              <a:rPr lang="en"/>
              <a:t>Its a</a:t>
            </a:r>
            <a:r>
              <a:rPr lang="en"/>
              <a:t> hands-on introduction that allows users to experience what it is like to use an HPC. </a:t>
            </a:r>
            <a:endParaRPr/>
          </a:p>
          <a:p>
            <a:pPr indent="-298450" lvl="0" marL="457200" rtl="0" algn="l">
              <a:spcBef>
                <a:spcPts val="0"/>
              </a:spcBef>
              <a:spcAft>
                <a:spcPts val="0"/>
              </a:spcAft>
              <a:buSzPts val="1100"/>
              <a:buChar char="●"/>
            </a:pPr>
            <a:r>
              <a:rPr lang="en"/>
              <a:t>It’s meant to be accessible and beginner friendly… and may help researchers understand if HPC is right for them.</a:t>
            </a:r>
            <a:endParaRPr/>
          </a:p>
          <a:p>
            <a:pPr indent="-298450" lvl="0" marL="457200" rtl="0" algn="l">
              <a:spcBef>
                <a:spcPts val="0"/>
              </a:spcBef>
              <a:spcAft>
                <a:spcPts val="0"/>
              </a:spcAft>
              <a:buSzPts val="1100"/>
              <a:buChar char="●"/>
            </a:pPr>
            <a:r>
              <a:rPr lang="en"/>
              <a:t>It could be tweaked to be compatible with a sort of HPC Certification pipeline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8257666c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8257666c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what’s next for the HPC Carpentry working group? We of course, have the goal of delivering HPC Carpentry but before we can deliver we want to </a:t>
            </a:r>
            <a:endParaRPr/>
          </a:p>
          <a:p>
            <a:pPr indent="-298450" lvl="0" marL="457200" rtl="0" algn="l">
              <a:spcBef>
                <a:spcPts val="0"/>
              </a:spcBef>
              <a:spcAft>
                <a:spcPts val="0"/>
              </a:spcAft>
              <a:buSzPts val="1100"/>
              <a:buChar char="●"/>
            </a:pPr>
            <a:r>
              <a:rPr lang="en"/>
              <a:t>Thinking through the needs of our users, perhaps though a learner profile exercise (which is an idea I got from Christina Koch who is brilliant),</a:t>
            </a:r>
            <a:endParaRPr/>
          </a:p>
          <a:p>
            <a:pPr indent="-298450" lvl="0" marL="457200" rtl="0" algn="l">
              <a:spcBef>
                <a:spcPts val="0"/>
              </a:spcBef>
              <a:spcAft>
                <a:spcPts val="0"/>
              </a:spcAft>
              <a:buSzPts val="1100"/>
              <a:buChar char="●"/>
            </a:pPr>
            <a:r>
              <a:rPr lang="en"/>
              <a:t>We also need to determine a timeline for delivering this first workshop, something that helps us keep momentum. It is a big push to do something new, and finally</a:t>
            </a:r>
            <a:endParaRPr/>
          </a:p>
          <a:p>
            <a:pPr indent="-298450" lvl="0" marL="457200" rtl="0" algn="l">
              <a:spcBef>
                <a:spcPts val="0"/>
              </a:spcBef>
              <a:spcAft>
                <a:spcPts val="0"/>
              </a:spcAft>
              <a:buSzPts val="1100"/>
              <a:buChar char="●"/>
            </a:pPr>
            <a:r>
              <a:rPr lang="en"/>
              <a:t>Understanding how HPC Carpentry fits into the HPC Certification forum so that the workshops we eventually deliver compliments this amazing initiative.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fa9039cb7_0_10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Thats all I have for today, So if you have any suggestions, comments or questions I’d love to hear them.</a:t>
            </a:r>
            <a:endParaRPr/>
          </a:p>
        </p:txBody>
      </p:sp>
      <p:sp>
        <p:nvSpPr>
          <p:cNvPr id="365" name="Google Shape;365;g5fa9039cb7_0_10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4">
  <p:cSld name="DIVIDER 4">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chemeClr val="accent6"/>
          </a:solidFill>
          <a:ln cap="flat" cmpd="sng" w="19050">
            <a:solidFill>
              <a:srgbClr val="918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4" name="Google Shape;64;p14"/>
          <p:cNvGrpSpPr/>
          <p:nvPr/>
        </p:nvGrpSpPr>
        <p:grpSpPr>
          <a:xfrm>
            <a:off x="205437" y="4803775"/>
            <a:ext cx="8721612" cy="0"/>
            <a:chOff x="211138" y="202563"/>
            <a:chExt cx="8721612" cy="0"/>
          </a:xfrm>
        </p:grpSpPr>
        <p:cxnSp>
          <p:nvCxnSpPr>
            <p:cNvPr id="65" name="Google Shape;65;p14"/>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66" name="Google Shape;66;p14"/>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67" name="Google Shape;67;p14"/>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68" name="Google Shape;68;p14"/>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69" name="Google Shape;69;p14"/>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70" name="Google Shape;70;p14"/>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71" name="Google Shape;71;p14"/>
            <p:cNvCxnSpPr/>
            <p:nvPr/>
          </p:nvCxnSpPr>
          <p:spPr>
            <a:xfrm>
              <a:off x="8032750" y="202563"/>
              <a:ext cx="900000" cy="0"/>
            </a:xfrm>
            <a:prstGeom prst="straightConnector1">
              <a:avLst/>
            </a:prstGeom>
            <a:noFill/>
            <a:ln cap="flat" cmpd="sng" w="12700">
              <a:solidFill>
                <a:schemeClr val="lt1"/>
              </a:solidFill>
              <a:prstDash val="solid"/>
              <a:round/>
              <a:headEnd len="sm" w="sm" type="none"/>
              <a:tailEnd len="sm" w="sm" type="none"/>
            </a:ln>
          </p:spPr>
        </p:cxnSp>
      </p:grpSp>
      <p:sp>
        <p:nvSpPr>
          <p:cNvPr id="72" name="Google Shape;72;p14"/>
          <p:cNvSpPr txBox="1"/>
          <p:nvPr/>
        </p:nvSpPr>
        <p:spPr>
          <a:xfrm>
            <a:off x="216077" y="4875694"/>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50" u="none" cap="none" strike="noStrike">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b="0" i="0" sz="850" u="none" cap="none" strike="noStrike">
              <a:solidFill>
                <a:schemeClr val="dk2"/>
              </a:solidFill>
              <a:latin typeface="Calibri"/>
              <a:ea typeface="Calibri"/>
              <a:cs typeface="Calibri"/>
              <a:sym typeface="Calibri"/>
            </a:endParaRPr>
          </a:p>
        </p:txBody>
      </p:sp>
      <p:sp>
        <p:nvSpPr>
          <p:cNvPr id="73" name="Google Shape;73;p14"/>
          <p:cNvSpPr txBox="1"/>
          <p:nvPr>
            <p:ph idx="1" type="body"/>
          </p:nvPr>
        </p:nvSpPr>
        <p:spPr>
          <a:xfrm>
            <a:off x="2424762" y="3475611"/>
            <a:ext cx="6486600" cy="554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1400"/>
              <a:buFont typeface="Arial"/>
              <a:buNone/>
              <a:defRPr b="0" i="0" sz="4000" u="none" cap="none" strike="noStrike">
                <a:solidFill>
                  <a:schemeClr val="lt1"/>
                </a:solidFill>
                <a:latin typeface="Calibri"/>
                <a:ea typeface="Calibri"/>
                <a:cs typeface="Calibri"/>
                <a:sym typeface="Calibri"/>
              </a:defRPr>
            </a:lvl1pPr>
            <a:lvl2pPr indent="-482600" lvl="1" marL="9144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2pPr>
            <a:lvl3pPr indent="-482600" lvl="2" marL="13716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228600" lvl="3" marL="1828800" marR="0" rtl="0" algn="l">
              <a:lnSpc>
                <a:spcPct val="109090"/>
              </a:lnSpc>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grpSp>
        <p:nvGrpSpPr>
          <p:cNvPr id="74" name="Google Shape;74;p14"/>
          <p:cNvGrpSpPr/>
          <p:nvPr/>
        </p:nvGrpSpPr>
        <p:grpSpPr>
          <a:xfrm>
            <a:off x="205437" y="2571750"/>
            <a:ext cx="8721612" cy="0"/>
            <a:chOff x="211138" y="202563"/>
            <a:chExt cx="8721612" cy="0"/>
          </a:xfrm>
        </p:grpSpPr>
        <p:cxnSp>
          <p:nvCxnSpPr>
            <p:cNvPr id="75" name="Google Shape;75;p14"/>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76" name="Google Shape;76;p14"/>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77" name="Google Shape;77;p14"/>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78" name="Google Shape;78;p14"/>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79" name="Google Shape;79;p14"/>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80" name="Google Shape;80;p14"/>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81" name="Google Shape;81;p14"/>
            <p:cNvCxnSpPr/>
            <p:nvPr/>
          </p:nvCxnSpPr>
          <p:spPr>
            <a:xfrm>
              <a:off x="8032750" y="202563"/>
              <a:ext cx="900000" cy="0"/>
            </a:xfrm>
            <a:prstGeom prst="straightConnector1">
              <a:avLst/>
            </a:prstGeom>
            <a:noFill/>
            <a:ln cap="flat" cmpd="sng" w="12700">
              <a:solidFill>
                <a:schemeClr val="lt1"/>
              </a:solidFill>
              <a:prstDash val="solid"/>
              <a:round/>
              <a:headEnd len="sm" w="sm" type="none"/>
              <a:tailEnd len="sm" w="sm" type="none"/>
            </a:ln>
          </p:spPr>
        </p:cxnSp>
      </p:grpSp>
      <p:sp>
        <p:nvSpPr>
          <p:cNvPr id="82" name="Google Shape;82;p14"/>
          <p:cNvSpPr/>
          <p:nvPr/>
        </p:nvSpPr>
        <p:spPr>
          <a:xfrm>
            <a:off x="211138" y="2824957"/>
            <a:ext cx="1789800" cy="17898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accent2"/>
              </a:solidFill>
              <a:latin typeface="Calibri"/>
              <a:ea typeface="Calibri"/>
              <a:cs typeface="Calibri"/>
              <a:sym typeface="Calibri"/>
            </a:endParaRPr>
          </a:p>
        </p:txBody>
      </p:sp>
      <p:pic>
        <p:nvPicPr>
          <p:cNvPr id="83" name="Google Shape;83;p14"/>
          <p:cNvPicPr preferRelativeResize="0"/>
          <p:nvPr/>
        </p:nvPicPr>
        <p:blipFill rotWithShape="1">
          <a:blip r:embed="rId2">
            <a:alphaModFix/>
          </a:blip>
          <a:srcRect b="-5574" l="5675" r="3224" t="0"/>
          <a:stretch/>
        </p:blipFill>
        <p:spPr>
          <a:xfrm>
            <a:off x="320743" y="3431668"/>
            <a:ext cx="1563643" cy="73487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 one column">
  <p:cSld name="COPY one column">
    <p:spTree>
      <p:nvGrpSpPr>
        <p:cNvPr id="84" name="Shape 84"/>
        <p:cNvGrpSpPr/>
        <p:nvPr/>
      </p:nvGrpSpPr>
      <p:grpSpPr>
        <a:xfrm>
          <a:off x="0" y="0"/>
          <a:ext cx="0" cy="0"/>
          <a:chOff x="0" y="0"/>
          <a:chExt cx="0" cy="0"/>
        </a:xfrm>
      </p:grpSpPr>
      <p:sp>
        <p:nvSpPr>
          <p:cNvPr id="85" name="Google Shape;85;p15"/>
          <p:cNvSpPr txBox="1"/>
          <p:nvPr>
            <p:ph idx="1" type="body"/>
          </p:nvPr>
        </p:nvSpPr>
        <p:spPr>
          <a:xfrm>
            <a:off x="204157" y="1099466"/>
            <a:ext cx="7784700" cy="332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60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5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pic>
        <p:nvPicPr>
          <p:cNvPr id="86" name="Google Shape;86;p15"/>
          <p:cNvPicPr preferRelativeResize="0"/>
          <p:nvPr/>
        </p:nvPicPr>
        <p:blipFill rotWithShape="1">
          <a:blip r:embed="rId2">
            <a:alphaModFix/>
          </a:blip>
          <a:srcRect b="-5574" l="-1239" r="8051" t="0"/>
          <a:stretch/>
        </p:blipFill>
        <p:spPr>
          <a:xfrm>
            <a:off x="7988900" y="442137"/>
            <a:ext cx="899100" cy="413069"/>
          </a:xfrm>
          <a:prstGeom prst="rect">
            <a:avLst/>
          </a:prstGeom>
          <a:noFill/>
          <a:ln>
            <a:noFill/>
          </a:ln>
        </p:spPr>
      </p:pic>
      <p:sp>
        <p:nvSpPr>
          <p:cNvPr id="87" name="Google Shape;87;p15"/>
          <p:cNvSpPr txBox="1"/>
          <p:nvPr>
            <p:ph type="title"/>
          </p:nvPr>
        </p:nvSpPr>
        <p:spPr>
          <a:xfrm>
            <a:off x="204157" y="472699"/>
            <a:ext cx="6695100" cy="3831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88" name="Google Shape;88;p15"/>
          <p:cNvGrpSpPr/>
          <p:nvPr/>
        </p:nvGrpSpPr>
        <p:grpSpPr>
          <a:xfrm>
            <a:off x="205437" y="4803775"/>
            <a:ext cx="8721612" cy="0"/>
            <a:chOff x="211138" y="202563"/>
            <a:chExt cx="8721612" cy="0"/>
          </a:xfrm>
        </p:grpSpPr>
        <p:cxnSp>
          <p:nvCxnSpPr>
            <p:cNvPr id="89" name="Google Shape;89;p15"/>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90" name="Google Shape;90;p15"/>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91" name="Google Shape;91;p15"/>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92" name="Google Shape;92;p15"/>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93" name="Google Shape;93;p15"/>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94" name="Google Shape;94;p15"/>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95" name="Google Shape;95;p15"/>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grpSp>
        <p:nvGrpSpPr>
          <p:cNvPr id="96" name="Google Shape;96;p15"/>
          <p:cNvGrpSpPr/>
          <p:nvPr/>
        </p:nvGrpSpPr>
        <p:grpSpPr>
          <a:xfrm>
            <a:off x="205437" y="198336"/>
            <a:ext cx="8721612" cy="0"/>
            <a:chOff x="211138" y="202563"/>
            <a:chExt cx="8721612" cy="0"/>
          </a:xfrm>
        </p:grpSpPr>
        <p:cxnSp>
          <p:nvCxnSpPr>
            <p:cNvPr id="97" name="Google Shape;97;p15"/>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15"/>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99" name="Google Shape;99;p15"/>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00" name="Google Shape;100;p15"/>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01" name="Google Shape;101;p15"/>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02" name="Google Shape;102;p15"/>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03" name="Google Shape;103;p15"/>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4" name="Shape 104"/>
        <p:cNvGrpSpPr/>
        <p:nvPr/>
      </p:nvGrpSpPr>
      <p:grpSpPr>
        <a:xfrm>
          <a:off x="0" y="0"/>
          <a:ext cx="0" cy="0"/>
          <a:chOff x="0" y="0"/>
          <a:chExt cx="0" cy="0"/>
        </a:xfrm>
      </p:grpSpPr>
      <p:sp>
        <p:nvSpPr>
          <p:cNvPr id="105" name="Google Shape;105;p16"/>
          <p:cNvSpPr txBox="1"/>
          <p:nvPr>
            <p:ph type="title"/>
          </p:nvPr>
        </p:nvSpPr>
        <p:spPr>
          <a:xfrm>
            <a:off x="205268" y="428485"/>
            <a:ext cx="7603800" cy="627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6" name="Google Shape;106;p16"/>
          <p:cNvSpPr txBox="1"/>
          <p:nvPr>
            <p:ph idx="1" type="body"/>
          </p:nvPr>
        </p:nvSpPr>
        <p:spPr>
          <a:xfrm>
            <a:off x="205437" y="1404938"/>
            <a:ext cx="7603800" cy="3210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909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2">
  <p:cSld name="DIVIDER 2">
    <p:spTree>
      <p:nvGrpSpPr>
        <p:cNvPr id="107" name="Shape 107"/>
        <p:cNvGrpSpPr/>
        <p:nvPr/>
      </p:nvGrpSpPr>
      <p:grpSpPr>
        <a:xfrm>
          <a:off x="0" y="0"/>
          <a:ext cx="0" cy="0"/>
          <a:chOff x="0" y="0"/>
          <a:chExt cx="0" cy="0"/>
        </a:xfrm>
      </p:grpSpPr>
      <p:sp>
        <p:nvSpPr>
          <p:cNvPr id="108" name="Google Shape;108;p17"/>
          <p:cNvSpPr/>
          <p:nvPr/>
        </p:nvSpPr>
        <p:spPr>
          <a:xfrm>
            <a:off x="0" y="0"/>
            <a:ext cx="9144000" cy="5143500"/>
          </a:xfrm>
          <a:prstGeom prst="rect">
            <a:avLst/>
          </a:prstGeom>
          <a:solidFill>
            <a:schemeClr val="accent2"/>
          </a:solidFill>
          <a:ln cap="flat" cmpd="sng" w="19050">
            <a:solidFill>
              <a:srgbClr val="918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9" name="Google Shape;109;p17"/>
          <p:cNvGrpSpPr/>
          <p:nvPr/>
        </p:nvGrpSpPr>
        <p:grpSpPr>
          <a:xfrm>
            <a:off x="205437" y="4803775"/>
            <a:ext cx="8721612" cy="0"/>
            <a:chOff x="211138" y="202563"/>
            <a:chExt cx="8721612" cy="0"/>
          </a:xfrm>
        </p:grpSpPr>
        <p:cxnSp>
          <p:nvCxnSpPr>
            <p:cNvPr id="110" name="Google Shape;110;p17"/>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11" name="Google Shape;111;p17"/>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112" name="Google Shape;112;p17"/>
            <p:cNvCxnSpPr/>
            <p:nvPr/>
          </p:nvCxnSpPr>
          <p:spPr>
            <a:xfrm>
              <a:off x="3575146"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113" name="Google Shape;113;p17"/>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14" name="Google Shape;114;p17"/>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15" name="Google Shape;115;p17"/>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16" name="Google Shape;116;p17"/>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117" name="Google Shape;117;p17"/>
          <p:cNvSpPr txBox="1"/>
          <p:nvPr/>
        </p:nvSpPr>
        <p:spPr>
          <a:xfrm>
            <a:off x="216077" y="4875694"/>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118" name="Google Shape;118;p17"/>
          <p:cNvGrpSpPr/>
          <p:nvPr/>
        </p:nvGrpSpPr>
        <p:grpSpPr>
          <a:xfrm>
            <a:off x="205437" y="2563373"/>
            <a:ext cx="8721612" cy="0"/>
            <a:chOff x="211138" y="202563"/>
            <a:chExt cx="8721612" cy="0"/>
          </a:xfrm>
        </p:grpSpPr>
        <p:cxnSp>
          <p:nvCxnSpPr>
            <p:cNvPr id="119" name="Google Shape;119;p17"/>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20" name="Google Shape;120;p17"/>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121" name="Google Shape;121;p17"/>
            <p:cNvCxnSpPr/>
            <p:nvPr/>
          </p:nvCxnSpPr>
          <p:spPr>
            <a:xfrm>
              <a:off x="3575146"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122" name="Google Shape;122;p17"/>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23" name="Google Shape;123;p17"/>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24" name="Google Shape;124;p17"/>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25" name="Google Shape;125;p17"/>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126" name="Google Shape;126;p17"/>
          <p:cNvSpPr txBox="1"/>
          <p:nvPr>
            <p:ph idx="1" type="body"/>
          </p:nvPr>
        </p:nvSpPr>
        <p:spPr>
          <a:xfrm>
            <a:off x="2424762" y="3475611"/>
            <a:ext cx="6486600" cy="554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1400"/>
              <a:buFont typeface="Arial"/>
              <a:buNone/>
              <a:defRPr b="0" i="0" sz="4000" u="none" cap="none" strike="noStrike">
                <a:solidFill>
                  <a:schemeClr val="lt1"/>
                </a:solidFill>
                <a:latin typeface="Calibri"/>
                <a:ea typeface="Calibri"/>
                <a:cs typeface="Calibri"/>
                <a:sym typeface="Calibri"/>
              </a:defRPr>
            </a:lvl1pPr>
            <a:lvl2pPr indent="-482600" lvl="1" marL="9144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2pPr>
            <a:lvl3pPr indent="-482600" lvl="2" marL="13716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228600" lvl="3" marL="1828800" marR="0" rtl="0" algn="l">
              <a:lnSpc>
                <a:spcPct val="109090"/>
              </a:lnSpc>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127" name="Google Shape;127;p17"/>
          <p:cNvSpPr/>
          <p:nvPr/>
        </p:nvSpPr>
        <p:spPr>
          <a:xfrm>
            <a:off x="211138" y="2824957"/>
            <a:ext cx="1789800" cy="17898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accent2"/>
              </a:solidFill>
              <a:latin typeface="Calibri"/>
              <a:ea typeface="Calibri"/>
              <a:cs typeface="Calibri"/>
              <a:sym typeface="Calibri"/>
            </a:endParaRPr>
          </a:p>
        </p:txBody>
      </p:sp>
      <p:pic>
        <p:nvPicPr>
          <p:cNvPr id="128" name="Google Shape;128;p17"/>
          <p:cNvPicPr preferRelativeResize="0"/>
          <p:nvPr/>
        </p:nvPicPr>
        <p:blipFill rotWithShape="1">
          <a:blip r:embed="rId2">
            <a:alphaModFix/>
          </a:blip>
          <a:srcRect b="-5574" l="5675" r="3224" t="0"/>
          <a:stretch/>
        </p:blipFill>
        <p:spPr>
          <a:xfrm>
            <a:off x="320743" y="3431668"/>
            <a:ext cx="1563643" cy="73487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 two column">
  <p:cSld name="COPY two column">
    <p:spTree>
      <p:nvGrpSpPr>
        <p:cNvPr id="129" name="Shape 129"/>
        <p:cNvGrpSpPr/>
        <p:nvPr/>
      </p:nvGrpSpPr>
      <p:grpSpPr>
        <a:xfrm>
          <a:off x="0" y="0"/>
          <a:ext cx="0" cy="0"/>
          <a:chOff x="0" y="0"/>
          <a:chExt cx="0" cy="0"/>
        </a:xfrm>
      </p:grpSpPr>
      <p:sp>
        <p:nvSpPr>
          <p:cNvPr id="130" name="Google Shape;130;p18"/>
          <p:cNvSpPr txBox="1"/>
          <p:nvPr>
            <p:ph idx="1" type="body"/>
          </p:nvPr>
        </p:nvSpPr>
        <p:spPr>
          <a:xfrm>
            <a:off x="201613" y="1137943"/>
            <a:ext cx="4258200" cy="3289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80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5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pic>
        <p:nvPicPr>
          <p:cNvPr id="131" name="Google Shape;131;p18"/>
          <p:cNvPicPr preferRelativeResize="0"/>
          <p:nvPr/>
        </p:nvPicPr>
        <p:blipFill rotWithShape="1">
          <a:blip r:embed="rId2">
            <a:alphaModFix/>
          </a:blip>
          <a:srcRect b="-5574" l="-1239" r="8051" t="0"/>
          <a:stretch/>
        </p:blipFill>
        <p:spPr>
          <a:xfrm>
            <a:off x="7988900" y="442137"/>
            <a:ext cx="899100" cy="413069"/>
          </a:xfrm>
          <a:prstGeom prst="rect">
            <a:avLst/>
          </a:prstGeom>
          <a:noFill/>
          <a:ln>
            <a:noFill/>
          </a:ln>
        </p:spPr>
      </p:pic>
      <p:sp>
        <p:nvSpPr>
          <p:cNvPr id="132" name="Google Shape;132;p18"/>
          <p:cNvSpPr txBox="1"/>
          <p:nvPr>
            <p:ph type="title"/>
          </p:nvPr>
        </p:nvSpPr>
        <p:spPr>
          <a:xfrm>
            <a:off x="206136" y="480612"/>
            <a:ext cx="6726600" cy="375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3" name="Google Shape;133;p18"/>
          <p:cNvSpPr txBox="1"/>
          <p:nvPr/>
        </p:nvSpPr>
        <p:spPr>
          <a:xfrm>
            <a:off x="8027988" y="4875694"/>
            <a:ext cx="9048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50">
              <a:solidFill>
                <a:schemeClr val="lt2"/>
              </a:solidFill>
              <a:latin typeface="Calibri"/>
              <a:ea typeface="Calibri"/>
              <a:cs typeface="Calibri"/>
              <a:sym typeface="Calibri"/>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134" name="Google Shape;134;p18"/>
          <p:cNvGrpSpPr/>
          <p:nvPr/>
        </p:nvGrpSpPr>
        <p:grpSpPr>
          <a:xfrm>
            <a:off x="205437" y="4803775"/>
            <a:ext cx="8721612" cy="0"/>
            <a:chOff x="211138" y="202563"/>
            <a:chExt cx="8721612" cy="0"/>
          </a:xfrm>
        </p:grpSpPr>
        <p:cxnSp>
          <p:nvCxnSpPr>
            <p:cNvPr id="135" name="Google Shape;135;p18"/>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36" name="Google Shape;136;p18"/>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137" name="Google Shape;137;p18"/>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38" name="Google Shape;138;p18"/>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39" name="Google Shape;139;p18"/>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40" name="Google Shape;140;p18"/>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41" name="Google Shape;141;p18"/>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grpSp>
        <p:nvGrpSpPr>
          <p:cNvPr id="142" name="Google Shape;142;p18"/>
          <p:cNvGrpSpPr/>
          <p:nvPr/>
        </p:nvGrpSpPr>
        <p:grpSpPr>
          <a:xfrm>
            <a:off x="205437" y="198336"/>
            <a:ext cx="8721612" cy="0"/>
            <a:chOff x="211138" y="202563"/>
            <a:chExt cx="8721612" cy="0"/>
          </a:xfrm>
        </p:grpSpPr>
        <p:cxnSp>
          <p:nvCxnSpPr>
            <p:cNvPr id="143" name="Google Shape;143;p18"/>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44" name="Google Shape;144;p18"/>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145" name="Google Shape;145;p18"/>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46" name="Google Shape;146;p18"/>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47" name="Google Shape;147;p18"/>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48" name="Google Shape;148;p18"/>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49" name="Google Shape;149;p18"/>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150" name="Google Shape;150;p18"/>
          <p:cNvSpPr txBox="1"/>
          <p:nvPr>
            <p:ph idx="2" type="body"/>
          </p:nvPr>
        </p:nvSpPr>
        <p:spPr>
          <a:xfrm>
            <a:off x="4684083" y="1137943"/>
            <a:ext cx="4258200" cy="3289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80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5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BAR 2">
  <p:cSld name="SIDE BAR 2">
    <p:spTree>
      <p:nvGrpSpPr>
        <p:cNvPr id="151" name="Shape 151"/>
        <p:cNvGrpSpPr/>
        <p:nvPr/>
      </p:nvGrpSpPr>
      <p:grpSpPr>
        <a:xfrm>
          <a:off x="0" y="0"/>
          <a:ext cx="0" cy="0"/>
          <a:chOff x="0" y="0"/>
          <a:chExt cx="0" cy="0"/>
        </a:xfrm>
      </p:grpSpPr>
      <p:sp>
        <p:nvSpPr>
          <p:cNvPr id="152" name="Google Shape;152;p19"/>
          <p:cNvSpPr/>
          <p:nvPr/>
        </p:nvSpPr>
        <p:spPr>
          <a:xfrm>
            <a:off x="0" y="0"/>
            <a:ext cx="22401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 </a:t>
            </a:r>
            <a:endParaRPr/>
          </a:p>
        </p:txBody>
      </p:sp>
      <p:sp>
        <p:nvSpPr>
          <p:cNvPr id="153" name="Google Shape;153;p19"/>
          <p:cNvSpPr txBox="1"/>
          <p:nvPr>
            <p:ph idx="1" type="body"/>
          </p:nvPr>
        </p:nvSpPr>
        <p:spPr>
          <a:xfrm>
            <a:off x="2450438" y="431800"/>
            <a:ext cx="6470700" cy="4164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154" name="Google Shape;154;p19"/>
          <p:cNvSpPr txBox="1"/>
          <p:nvPr>
            <p:ph type="title"/>
          </p:nvPr>
        </p:nvSpPr>
        <p:spPr>
          <a:xfrm>
            <a:off x="209947" y="431800"/>
            <a:ext cx="1812600" cy="4176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2400" u="none" cap="none" strike="noStrike">
                <a:solidFill>
                  <a:schemeClr val="lt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155" name="Google Shape;155;p19"/>
          <p:cNvGrpSpPr/>
          <p:nvPr/>
        </p:nvGrpSpPr>
        <p:grpSpPr>
          <a:xfrm>
            <a:off x="205437" y="4803775"/>
            <a:ext cx="8721612" cy="0"/>
            <a:chOff x="211138" y="202563"/>
            <a:chExt cx="8721612" cy="0"/>
          </a:xfrm>
        </p:grpSpPr>
        <p:cxnSp>
          <p:nvCxnSpPr>
            <p:cNvPr id="156" name="Google Shape;156;p19"/>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57" name="Google Shape;157;p19"/>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158" name="Google Shape;158;p19"/>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59" name="Google Shape;159;p19"/>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60" name="Google Shape;160;p19"/>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61" name="Google Shape;161;p19"/>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62" name="Google Shape;162;p19"/>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163" name="Google Shape;163;p19"/>
          <p:cNvSpPr txBox="1"/>
          <p:nvPr/>
        </p:nvSpPr>
        <p:spPr>
          <a:xfrm>
            <a:off x="216077" y="4875493"/>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164" name="Google Shape;164;p19"/>
          <p:cNvGrpSpPr/>
          <p:nvPr/>
        </p:nvGrpSpPr>
        <p:grpSpPr>
          <a:xfrm>
            <a:off x="211138" y="202563"/>
            <a:ext cx="8721612" cy="0"/>
            <a:chOff x="211138" y="202563"/>
            <a:chExt cx="8721612" cy="0"/>
          </a:xfrm>
        </p:grpSpPr>
        <p:cxnSp>
          <p:nvCxnSpPr>
            <p:cNvPr id="165" name="Google Shape;165;p19"/>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66" name="Google Shape;166;p19"/>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167" name="Google Shape;167;p19"/>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68" name="Google Shape;168;p19"/>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69" name="Google Shape;169;p19"/>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70" name="Google Shape;170;p19"/>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71" name="Google Shape;171;p19"/>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72" name="Shape 172"/>
        <p:cNvGrpSpPr/>
        <p:nvPr/>
      </p:nvGrpSpPr>
      <p:grpSpPr>
        <a:xfrm>
          <a:off x="0" y="0"/>
          <a:ext cx="0" cy="0"/>
          <a:chOff x="0" y="0"/>
          <a:chExt cx="0" cy="0"/>
        </a:xfrm>
      </p:grpSpPr>
      <p:pic>
        <p:nvPicPr>
          <p:cNvPr id="173" name="Google Shape;173;p20"/>
          <p:cNvPicPr preferRelativeResize="0"/>
          <p:nvPr/>
        </p:nvPicPr>
        <p:blipFill rotWithShape="1">
          <a:blip r:embed="rId2">
            <a:alphaModFix/>
          </a:blip>
          <a:srcRect b="-5574" l="5675" r="3224" t="0"/>
          <a:stretch/>
        </p:blipFill>
        <p:spPr>
          <a:xfrm>
            <a:off x="220663" y="2878555"/>
            <a:ext cx="1833221" cy="861575"/>
          </a:xfrm>
          <a:prstGeom prst="rect">
            <a:avLst/>
          </a:prstGeom>
          <a:noFill/>
          <a:ln>
            <a:noFill/>
          </a:ln>
        </p:spPr>
      </p:pic>
      <p:sp>
        <p:nvSpPr>
          <p:cNvPr id="174" name="Google Shape;174;p20"/>
          <p:cNvSpPr/>
          <p:nvPr/>
        </p:nvSpPr>
        <p:spPr>
          <a:xfrm flipH="1" rot="10800000">
            <a:off x="111125" y="4803759"/>
            <a:ext cx="9033000" cy="33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5" name="Google Shape;175;p20"/>
          <p:cNvPicPr preferRelativeResize="0"/>
          <p:nvPr/>
        </p:nvPicPr>
        <p:blipFill rotWithShape="1">
          <a:blip r:embed="rId3">
            <a:alphaModFix/>
          </a:blip>
          <a:srcRect b="0" l="0" r="0" t="0"/>
          <a:stretch/>
        </p:blipFill>
        <p:spPr>
          <a:xfrm>
            <a:off x="0" y="1478689"/>
            <a:ext cx="9009888" cy="673808"/>
          </a:xfrm>
          <a:prstGeom prst="rect">
            <a:avLst/>
          </a:prstGeom>
          <a:noFill/>
          <a:ln>
            <a:noFill/>
          </a:ln>
        </p:spPr>
      </p:pic>
      <p:sp>
        <p:nvSpPr>
          <p:cNvPr id="176" name="Google Shape;176;p20"/>
          <p:cNvSpPr/>
          <p:nvPr/>
        </p:nvSpPr>
        <p:spPr>
          <a:xfrm>
            <a:off x="2459037" y="3942873"/>
            <a:ext cx="3437100" cy="27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New Zealand eScience Infrastructure</a:t>
            </a:r>
            <a:endParaRPr sz="1800">
              <a:solidFill>
                <a:schemeClr val="dk1"/>
              </a:solidFill>
              <a:latin typeface="Calibri"/>
              <a:ea typeface="Calibri"/>
              <a:cs typeface="Calibri"/>
              <a:sym typeface="Calibri"/>
            </a:endParaRPr>
          </a:p>
        </p:txBody>
      </p:sp>
      <p:sp>
        <p:nvSpPr>
          <p:cNvPr id="177" name="Google Shape;177;p20"/>
          <p:cNvSpPr txBox="1"/>
          <p:nvPr>
            <p:ph type="title"/>
          </p:nvPr>
        </p:nvSpPr>
        <p:spPr>
          <a:xfrm>
            <a:off x="2459037" y="2185507"/>
            <a:ext cx="6522900" cy="1113900"/>
          </a:xfrm>
          <a:prstGeom prst="rect">
            <a:avLst/>
          </a:prstGeom>
          <a:noFill/>
          <a:ln>
            <a:noFill/>
          </a:ln>
        </p:spPr>
        <p:txBody>
          <a:bodyPr anchorCtr="0" anchor="ctr" bIns="91425" lIns="91425" spcFirstLastPara="1" rIns="91425" wrap="square" tIns="91425">
            <a:noAutofit/>
          </a:bodyPr>
          <a:lstStyle>
            <a:lvl1pPr indent="0" lvl="0" marL="0" marR="0" rtl="0" algn="l">
              <a:lnSpc>
                <a:spcPct val="105555"/>
              </a:lnSpc>
              <a:spcBef>
                <a:spcPts val="0"/>
              </a:spcBef>
              <a:spcAft>
                <a:spcPts val="0"/>
              </a:spcAft>
              <a:buClr>
                <a:schemeClr val="dk1"/>
              </a:buClr>
              <a:buSzPts val="1400"/>
              <a:buFont typeface="Calibri"/>
              <a:buNone/>
              <a:defRPr b="1" i="0" sz="36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8" name="Google Shape;178;p20"/>
          <p:cNvSpPr txBox="1"/>
          <p:nvPr>
            <p:ph idx="1" type="body"/>
          </p:nvPr>
        </p:nvSpPr>
        <p:spPr>
          <a:xfrm>
            <a:off x="2459038" y="3403600"/>
            <a:ext cx="6522900" cy="447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79" name="Shape 179"/>
        <p:cNvGrpSpPr/>
        <p:nvPr/>
      </p:nvGrpSpPr>
      <p:grpSpPr>
        <a:xfrm>
          <a:off x="0" y="0"/>
          <a:ext cx="0" cy="0"/>
          <a:chOff x="0" y="0"/>
          <a:chExt cx="0" cy="0"/>
        </a:xfrm>
      </p:grpSpPr>
      <p:grpSp>
        <p:nvGrpSpPr>
          <p:cNvPr id="180" name="Google Shape;180;p21"/>
          <p:cNvGrpSpPr/>
          <p:nvPr/>
        </p:nvGrpSpPr>
        <p:grpSpPr>
          <a:xfrm>
            <a:off x="205437" y="4803775"/>
            <a:ext cx="8721612" cy="0"/>
            <a:chOff x="211138" y="202563"/>
            <a:chExt cx="8721612" cy="0"/>
          </a:xfrm>
        </p:grpSpPr>
        <p:cxnSp>
          <p:nvCxnSpPr>
            <p:cNvPr id="181" name="Google Shape;181;p21"/>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82" name="Google Shape;182;p21"/>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183" name="Google Shape;183;p21"/>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84" name="Google Shape;184;p21"/>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85" name="Google Shape;185;p21"/>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86" name="Google Shape;186;p21"/>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87" name="Google Shape;187;p21"/>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grpSp>
        <p:nvGrpSpPr>
          <p:cNvPr id="188" name="Google Shape;188;p21"/>
          <p:cNvGrpSpPr/>
          <p:nvPr/>
        </p:nvGrpSpPr>
        <p:grpSpPr>
          <a:xfrm>
            <a:off x="205437" y="207861"/>
            <a:ext cx="8721612" cy="0"/>
            <a:chOff x="211138" y="202563"/>
            <a:chExt cx="8721612" cy="0"/>
          </a:xfrm>
        </p:grpSpPr>
        <p:cxnSp>
          <p:nvCxnSpPr>
            <p:cNvPr id="189" name="Google Shape;189;p21"/>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190" name="Google Shape;190;p21"/>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191" name="Google Shape;191;p21"/>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192" name="Google Shape;192;p21"/>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193" name="Google Shape;193;p21"/>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194" name="Google Shape;194;p21"/>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195" name="Google Shape;195;p21"/>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BAR 1">
  <p:cSld name="SIDE BAR 1">
    <p:spTree>
      <p:nvGrpSpPr>
        <p:cNvPr id="196" name="Shape 196"/>
        <p:cNvGrpSpPr/>
        <p:nvPr/>
      </p:nvGrpSpPr>
      <p:grpSpPr>
        <a:xfrm>
          <a:off x="0" y="0"/>
          <a:ext cx="0" cy="0"/>
          <a:chOff x="0" y="0"/>
          <a:chExt cx="0" cy="0"/>
        </a:xfrm>
      </p:grpSpPr>
      <p:sp>
        <p:nvSpPr>
          <p:cNvPr id="197" name="Google Shape;197;p22"/>
          <p:cNvSpPr/>
          <p:nvPr/>
        </p:nvSpPr>
        <p:spPr>
          <a:xfrm>
            <a:off x="0" y="0"/>
            <a:ext cx="22401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 </a:t>
            </a:r>
            <a:endParaRPr/>
          </a:p>
        </p:txBody>
      </p:sp>
      <p:sp>
        <p:nvSpPr>
          <p:cNvPr id="198" name="Google Shape;198;p22"/>
          <p:cNvSpPr txBox="1"/>
          <p:nvPr>
            <p:ph idx="1" type="body"/>
          </p:nvPr>
        </p:nvSpPr>
        <p:spPr>
          <a:xfrm>
            <a:off x="2450438" y="431800"/>
            <a:ext cx="6470700" cy="4164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528"/>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199" name="Google Shape;199;p22"/>
          <p:cNvSpPr txBox="1"/>
          <p:nvPr>
            <p:ph type="title"/>
          </p:nvPr>
        </p:nvSpPr>
        <p:spPr>
          <a:xfrm>
            <a:off x="209947" y="419100"/>
            <a:ext cx="1812600" cy="4008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2400" u="none" cap="none" strike="noStrike">
                <a:solidFill>
                  <a:schemeClr val="lt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200" name="Google Shape;200;p22"/>
          <p:cNvGrpSpPr/>
          <p:nvPr/>
        </p:nvGrpSpPr>
        <p:grpSpPr>
          <a:xfrm>
            <a:off x="205437" y="4803775"/>
            <a:ext cx="8721612" cy="0"/>
            <a:chOff x="211138" y="202563"/>
            <a:chExt cx="8721612" cy="0"/>
          </a:xfrm>
        </p:grpSpPr>
        <p:cxnSp>
          <p:nvCxnSpPr>
            <p:cNvPr id="201" name="Google Shape;201;p22"/>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02" name="Google Shape;202;p22"/>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03" name="Google Shape;203;p22"/>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04" name="Google Shape;204;p22"/>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05" name="Google Shape;205;p22"/>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06" name="Google Shape;206;p22"/>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07" name="Google Shape;207;p22"/>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08" name="Google Shape;208;p22"/>
          <p:cNvSpPr txBox="1"/>
          <p:nvPr/>
        </p:nvSpPr>
        <p:spPr>
          <a:xfrm>
            <a:off x="216077" y="4875493"/>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209" name="Google Shape;209;p22"/>
          <p:cNvGrpSpPr/>
          <p:nvPr/>
        </p:nvGrpSpPr>
        <p:grpSpPr>
          <a:xfrm>
            <a:off x="211138" y="202563"/>
            <a:ext cx="8721612" cy="0"/>
            <a:chOff x="211138" y="202563"/>
            <a:chExt cx="8721612" cy="0"/>
          </a:xfrm>
        </p:grpSpPr>
        <p:cxnSp>
          <p:nvCxnSpPr>
            <p:cNvPr id="210" name="Google Shape;210;p22"/>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11" name="Google Shape;211;p22"/>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12" name="Google Shape;212;p22"/>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13" name="Google Shape;213;p22"/>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14" name="Google Shape;214;p22"/>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15" name="Google Shape;215;p22"/>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16" name="Google Shape;216;p22"/>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BAR 3">
  <p:cSld name="SIDE BAR 3">
    <p:spTree>
      <p:nvGrpSpPr>
        <p:cNvPr id="217" name="Shape 217"/>
        <p:cNvGrpSpPr/>
        <p:nvPr/>
      </p:nvGrpSpPr>
      <p:grpSpPr>
        <a:xfrm>
          <a:off x="0" y="0"/>
          <a:ext cx="0" cy="0"/>
          <a:chOff x="0" y="0"/>
          <a:chExt cx="0" cy="0"/>
        </a:xfrm>
      </p:grpSpPr>
      <p:sp>
        <p:nvSpPr>
          <p:cNvPr id="218" name="Google Shape;218;p23"/>
          <p:cNvSpPr/>
          <p:nvPr/>
        </p:nvSpPr>
        <p:spPr>
          <a:xfrm>
            <a:off x="0" y="0"/>
            <a:ext cx="22401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 </a:t>
            </a:r>
            <a:endParaRPr/>
          </a:p>
        </p:txBody>
      </p:sp>
      <p:sp>
        <p:nvSpPr>
          <p:cNvPr id="219" name="Google Shape;219;p23"/>
          <p:cNvSpPr txBox="1"/>
          <p:nvPr>
            <p:ph idx="1" type="body"/>
          </p:nvPr>
        </p:nvSpPr>
        <p:spPr>
          <a:xfrm>
            <a:off x="2450438" y="431800"/>
            <a:ext cx="6470700" cy="4164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909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220" name="Google Shape;220;p23"/>
          <p:cNvSpPr txBox="1"/>
          <p:nvPr>
            <p:ph type="title"/>
          </p:nvPr>
        </p:nvSpPr>
        <p:spPr>
          <a:xfrm>
            <a:off x="209947" y="431800"/>
            <a:ext cx="1812600" cy="4176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2400" u="none" cap="none" strike="noStrike">
                <a:solidFill>
                  <a:schemeClr val="lt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221" name="Google Shape;221;p23"/>
          <p:cNvGrpSpPr/>
          <p:nvPr/>
        </p:nvGrpSpPr>
        <p:grpSpPr>
          <a:xfrm>
            <a:off x="205437" y="4803775"/>
            <a:ext cx="8721612" cy="0"/>
            <a:chOff x="211138" y="202563"/>
            <a:chExt cx="8721612" cy="0"/>
          </a:xfrm>
        </p:grpSpPr>
        <p:cxnSp>
          <p:nvCxnSpPr>
            <p:cNvPr id="222" name="Google Shape;222;p23"/>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23" name="Google Shape;223;p23"/>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24" name="Google Shape;224;p23"/>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25" name="Google Shape;225;p23"/>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26" name="Google Shape;226;p23"/>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27" name="Google Shape;227;p23"/>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28" name="Google Shape;228;p23"/>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29" name="Google Shape;229;p23"/>
          <p:cNvSpPr txBox="1"/>
          <p:nvPr/>
        </p:nvSpPr>
        <p:spPr>
          <a:xfrm>
            <a:off x="216077" y="4875493"/>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230" name="Google Shape;230;p23"/>
          <p:cNvGrpSpPr/>
          <p:nvPr/>
        </p:nvGrpSpPr>
        <p:grpSpPr>
          <a:xfrm>
            <a:off x="211138" y="202563"/>
            <a:ext cx="8721612" cy="0"/>
            <a:chOff x="211138" y="202563"/>
            <a:chExt cx="8721612" cy="0"/>
          </a:xfrm>
        </p:grpSpPr>
        <p:cxnSp>
          <p:nvCxnSpPr>
            <p:cNvPr id="231" name="Google Shape;231;p23"/>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32" name="Google Shape;232;p23"/>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33" name="Google Shape;233;p23"/>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34" name="Google Shape;234;p23"/>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35" name="Google Shape;235;p23"/>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36" name="Google Shape;236;p23"/>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37" name="Google Shape;237;p23"/>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BAR 4">
  <p:cSld name="SIDE BAR 4">
    <p:spTree>
      <p:nvGrpSpPr>
        <p:cNvPr id="238" name="Shape 238"/>
        <p:cNvGrpSpPr/>
        <p:nvPr/>
      </p:nvGrpSpPr>
      <p:grpSpPr>
        <a:xfrm>
          <a:off x="0" y="0"/>
          <a:ext cx="0" cy="0"/>
          <a:chOff x="0" y="0"/>
          <a:chExt cx="0" cy="0"/>
        </a:xfrm>
      </p:grpSpPr>
      <p:sp>
        <p:nvSpPr>
          <p:cNvPr id="239" name="Google Shape;239;p24"/>
          <p:cNvSpPr/>
          <p:nvPr/>
        </p:nvSpPr>
        <p:spPr>
          <a:xfrm>
            <a:off x="0" y="0"/>
            <a:ext cx="22401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 </a:t>
            </a:r>
            <a:endParaRPr/>
          </a:p>
        </p:txBody>
      </p:sp>
      <p:sp>
        <p:nvSpPr>
          <p:cNvPr id="240" name="Google Shape;240;p24"/>
          <p:cNvSpPr txBox="1"/>
          <p:nvPr>
            <p:ph idx="1" type="body"/>
          </p:nvPr>
        </p:nvSpPr>
        <p:spPr>
          <a:xfrm>
            <a:off x="2450438" y="431800"/>
            <a:ext cx="6470700" cy="4164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909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6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241" name="Google Shape;241;p24"/>
          <p:cNvSpPr txBox="1"/>
          <p:nvPr>
            <p:ph type="title"/>
          </p:nvPr>
        </p:nvSpPr>
        <p:spPr>
          <a:xfrm>
            <a:off x="209947" y="431800"/>
            <a:ext cx="1812600" cy="4176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2400" u="none" cap="none" strike="noStrike">
                <a:solidFill>
                  <a:schemeClr val="lt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242" name="Google Shape;242;p24"/>
          <p:cNvGrpSpPr/>
          <p:nvPr/>
        </p:nvGrpSpPr>
        <p:grpSpPr>
          <a:xfrm>
            <a:off x="205437" y="4803775"/>
            <a:ext cx="8721612" cy="0"/>
            <a:chOff x="211138" y="202563"/>
            <a:chExt cx="8721612" cy="0"/>
          </a:xfrm>
        </p:grpSpPr>
        <p:cxnSp>
          <p:nvCxnSpPr>
            <p:cNvPr id="243" name="Google Shape;243;p24"/>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44" name="Google Shape;244;p24"/>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45" name="Google Shape;245;p24"/>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46" name="Google Shape;246;p24"/>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47" name="Google Shape;247;p24"/>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48" name="Google Shape;248;p24"/>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49" name="Google Shape;249;p24"/>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50" name="Google Shape;250;p24"/>
          <p:cNvSpPr txBox="1"/>
          <p:nvPr/>
        </p:nvSpPr>
        <p:spPr>
          <a:xfrm>
            <a:off x="216077" y="4875493"/>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251" name="Google Shape;251;p24"/>
          <p:cNvGrpSpPr/>
          <p:nvPr/>
        </p:nvGrpSpPr>
        <p:grpSpPr>
          <a:xfrm>
            <a:off x="211138" y="202563"/>
            <a:ext cx="8721612" cy="0"/>
            <a:chOff x="211138" y="202563"/>
            <a:chExt cx="8721612" cy="0"/>
          </a:xfrm>
        </p:grpSpPr>
        <p:cxnSp>
          <p:nvCxnSpPr>
            <p:cNvPr id="252" name="Google Shape;252;p24"/>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53" name="Google Shape;253;p24"/>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54" name="Google Shape;254;p24"/>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55" name="Google Shape;255;p24"/>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56" name="Google Shape;256;p24"/>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57" name="Google Shape;257;p24"/>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58" name="Google Shape;258;p24"/>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1">
  <p:cSld name="DIVIDER 1">
    <p:spTree>
      <p:nvGrpSpPr>
        <p:cNvPr id="259" name="Shape 259"/>
        <p:cNvGrpSpPr/>
        <p:nvPr/>
      </p:nvGrpSpPr>
      <p:grpSpPr>
        <a:xfrm>
          <a:off x="0" y="0"/>
          <a:ext cx="0" cy="0"/>
          <a:chOff x="0" y="0"/>
          <a:chExt cx="0" cy="0"/>
        </a:xfrm>
      </p:grpSpPr>
      <p:sp>
        <p:nvSpPr>
          <p:cNvPr id="260" name="Google Shape;260;p25"/>
          <p:cNvSpPr/>
          <p:nvPr/>
        </p:nvSpPr>
        <p:spPr>
          <a:xfrm>
            <a:off x="0" y="29723"/>
            <a:ext cx="9144000" cy="5143500"/>
          </a:xfrm>
          <a:prstGeom prst="rect">
            <a:avLst/>
          </a:prstGeom>
          <a:solidFill>
            <a:schemeClr val="accent1"/>
          </a:solidFill>
          <a:ln cap="flat" cmpd="sng" w="19050">
            <a:solidFill>
              <a:srgbClr val="918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1" name="Google Shape;261;p25"/>
          <p:cNvGrpSpPr/>
          <p:nvPr/>
        </p:nvGrpSpPr>
        <p:grpSpPr>
          <a:xfrm>
            <a:off x="205437" y="4803775"/>
            <a:ext cx="8721612" cy="0"/>
            <a:chOff x="211138" y="202563"/>
            <a:chExt cx="8721612" cy="0"/>
          </a:xfrm>
        </p:grpSpPr>
        <p:cxnSp>
          <p:nvCxnSpPr>
            <p:cNvPr id="262" name="Google Shape;262;p25"/>
            <p:cNvCxnSpPr/>
            <p:nvPr/>
          </p:nvCxnSpPr>
          <p:spPr>
            <a:xfrm>
              <a:off x="2456139"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263" name="Google Shape;263;p25"/>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64" name="Google Shape;264;p25"/>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65" name="Google Shape;265;p25"/>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66" name="Google Shape;266;p25"/>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67" name="Google Shape;267;p25"/>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68" name="Google Shape;268;p25"/>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69" name="Google Shape;269;p25"/>
          <p:cNvSpPr txBox="1"/>
          <p:nvPr/>
        </p:nvSpPr>
        <p:spPr>
          <a:xfrm>
            <a:off x="216077" y="4875694"/>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270" name="Google Shape;270;p25"/>
          <p:cNvGrpSpPr/>
          <p:nvPr/>
        </p:nvGrpSpPr>
        <p:grpSpPr>
          <a:xfrm>
            <a:off x="205437" y="2601473"/>
            <a:ext cx="8721612" cy="0"/>
            <a:chOff x="211138" y="202563"/>
            <a:chExt cx="8721612" cy="0"/>
          </a:xfrm>
        </p:grpSpPr>
        <p:cxnSp>
          <p:nvCxnSpPr>
            <p:cNvPr id="271" name="Google Shape;271;p25"/>
            <p:cNvCxnSpPr/>
            <p:nvPr/>
          </p:nvCxnSpPr>
          <p:spPr>
            <a:xfrm>
              <a:off x="2456139"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272" name="Google Shape;272;p25"/>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73" name="Google Shape;273;p25"/>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74" name="Google Shape;274;p25"/>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275" name="Google Shape;275;p25"/>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76" name="Google Shape;276;p25"/>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77" name="Google Shape;277;p25"/>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78" name="Google Shape;278;p25"/>
          <p:cNvSpPr txBox="1"/>
          <p:nvPr>
            <p:ph idx="1" type="body"/>
          </p:nvPr>
        </p:nvSpPr>
        <p:spPr>
          <a:xfrm>
            <a:off x="2424762" y="3475611"/>
            <a:ext cx="6486600" cy="554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1400"/>
              <a:buFont typeface="Arial"/>
              <a:buNone/>
              <a:defRPr b="0" i="0" sz="4000" u="none" cap="none" strike="noStrike">
                <a:solidFill>
                  <a:schemeClr val="lt1"/>
                </a:solidFill>
                <a:latin typeface="Calibri"/>
                <a:ea typeface="Calibri"/>
                <a:cs typeface="Calibri"/>
                <a:sym typeface="Calibri"/>
              </a:defRPr>
            </a:lvl1pPr>
            <a:lvl2pPr indent="-482600" lvl="1" marL="9144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2pPr>
            <a:lvl3pPr indent="-482600" lvl="2" marL="13716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228600" lvl="3" marL="1828800" marR="0" rtl="0" algn="l">
              <a:lnSpc>
                <a:spcPct val="109090"/>
              </a:lnSpc>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279" name="Google Shape;279;p25"/>
          <p:cNvSpPr/>
          <p:nvPr/>
        </p:nvSpPr>
        <p:spPr>
          <a:xfrm>
            <a:off x="211138" y="2824957"/>
            <a:ext cx="1789800" cy="17898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accent2"/>
              </a:solidFill>
              <a:latin typeface="Calibri"/>
              <a:ea typeface="Calibri"/>
              <a:cs typeface="Calibri"/>
              <a:sym typeface="Calibri"/>
            </a:endParaRPr>
          </a:p>
        </p:txBody>
      </p:sp>
      <p:pic>
        <p:nvPicPr>
          <p:cNvPr id="280" name="Google Shape;280;p25"/>
          <p:cNvPicPr preferRelativeResize="0"/>
          <p:nvPr/>
        </p:nvPicPr>
        <p:blipFill rotWithShape="1">
          <a:blip r:embed="rId2">
            <a:alphaModFix/>
          </a:blip>
          <a:srcRect b="-5574" l="5675" r="3224" t="0"/>
          <a:stretch/>
        </p:blipFill>
        <p:spPr>
          <a:xfrm>
            <a:off x="320743" y="3431668"/>
            <a:ext cx="1563643" cy="73487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3">
  <p:cSld name="DIVIDER 3">
    <p:spTree>
      <p:nvGrpSpPr>
        <p:cNvPr id="281" name="Shape 281"/>
        <p:cNvGrpSpPr/>
        <p:nvPr/>
      </p:nvGrpSpPr>
      <p:grpSpPr>
        <a:xfrm>
          <a:off x="0" y="0"/>
          <a:ext cx="0" cy="0"/>
          <a:chOff x="0" y="0"/>
          <a:chExt cx="0" cy="0"/>
        </a:xfrm>
      </p:grpSpPr>
      <p:sp>
        <p:nvSpPr>
          <p:cNvPr id="282" name="Google Shape;282;p26"/>
          <p:cNvSpPr/>
          <p:nvPr/>
        </p:nvSpPr>
        <p:spPr>
          <a:xfrm>
            <a:off x="0" y="0"/>
            <a:ext cx="9144000" cy="5143500"/>
          </a:xfrm>
          <a:prstGeom prst="rect">
            <a:avLst/>
          </a:prstGeom>
          <a:solidFill>
            <a:schemeClr val="accent3"/>
          </a:solidFill>
          <a:ln cap="flat" cmpd="sng" w="19050">
            <a:solidFill>
              <a:srgbClr val="918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3" name="Google Shape;283;p26"/>
          <p:cNvGrpSpPr/>
          <p:nvPr/>
        </p:nvGrpSpPr>
        <p:grpSpPr>
          <a:xfrm>
            <a:off x="205437" y="4803775"/>
            <a:ext cx="8721612" cy="0"/>
            <a:chOff x="211138" y="202563"/>
            <a:chExt cx="8721612" cy="0"/>
          </a:xfrm>
        </p:grpSpPr>
        <p:cxnSp>
          <p:nvCxnSpPr>
            <p:cNvPr id="284" name="Google Shape;284;p26"/>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85" name="Google Shape;285;p26"/>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86" name="Google Shape;286;p26"/>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87" name="Google Shape;287;p26"/>
            <p:cNvCxnSpPr/>
            <p:nvPr/>
          </p:nvCxnSpPr>
          <p:spPr>
            <a:xfrm>
              <a:off x="4689784"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288" name="Google Shape;288;p26"/>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89" name="Google Shape;289;p26"/>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90" name="Google Shape;290;p26"/>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291" name="Google Shape;291;p26"/>
          <p:cNvSpPr txBox="1"/>
          <p:nvPr/>
        </p:nvSpPr>
        <p:spPr>
          <a:xfrm>
            <a:off x="216077" y="4875694"/>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50">
                <a:solidFill>
                  <a:schemeClr val="lt1"/>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sz="850">
              <a:solidFill>
                <a:schemeClr val="dk2"/>
              </a:solidFill>
              <a:latin typeface="Calibri"/>
              <a:ea typeface="Calibri"/>
              <a:cs typeface="Calibri"/>
              <a:sym typeface="Calibri"/>
            </a:endParaRPr>
          </a:p>
        </p:txBody>
      </p:sp>
      <p:grpSp>
        <p:nvGrpSpPr>
          <p:cNvPr id="292" name="Google Shape;292;p26"/>
          <p:cNvGrpSpPr/>
          <p:nvPr/>
        </p:nvGrpSpPr>
        <p:grpSpPr>
          <a:xfrm>
            <a:off x="205437" y="2571750"/>
            <a:ext cx="8721612" cy="0"/>
            <a:chOff x="211138" y="202563"/>
            <a:chExt cx="8721612" cy="0"/>
          </a:xfrm>
        </p:grpSpPr>
        <p:cxnSp>
          <p:nvCxnSpPr>
            <p:cNvPr id="293" name="Google Shape;293;p26"/>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294" name="Google Shape;294;p26"/>
            <p:cNvCxnSpPr/>
            <p:nvPr/>
          </p:nvCxnSpPr>
          <p:spPr>
            <a:xfrm>
              <a:off x="211138" y="202563"/>
              <a:ext cx="1811400" cy="0"/>
            </a:xfrm>
            <a:prstGeom prst="straightConnector1">
              <a:avLst/>
            </a:prstGeom>
            <a:noFill/>
            <a:ln cap="flat" cmpd="sng" w="12700">
              <a:solidFill>
                <a:schemeClr val="lt1"/>
              </a:solidFill>
              <a:prstDash val="solid"/>
              <a:round/>
              <a:headEnd len="sm" w="sm" type="none"/>
              <a:tailEnd len="sm" w="sm" type="none"/>
            </a:ln>
          </p:spPr>
        </p:cxnSp>
        <p:cxnSp>
          <p:nvCxnSpPr>
            <p:cNvPr id="295" name="Google Shape;295;p26"/>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296" name="Google Shape;296;p26"/>
            <p:cNvCxnSpPr/>
            <p:nvPr/>
          </p:nvCxnSpPr>
          <p:spPr>
            <a:xfrm>
              <a:off x="4689784" y="202563"/>
              <a:ext cx="900000" cy="0"/>
            </a:xfrm>
            <a:prstGeom prst="straightConnector1">
              <a:avLst/>
            </a:prstGeom>
            <a:noFill/>
            <a:ln cap="flat" cmpd="sng" w="12700">
              <a:solidFill>
                <a:schemeClr val="lt1"/>
              </a:solidFill>
              <a:prstDash val="solid"/>
              <a:round/>
              <a:headEnd len="sm" w="sm" type="none"/>
              <a:tailEnd len="sm" w="sm" type="none"/>
            </a:ln>
          </p:spPr>
        </p:cxnSp>
        <p:cxnSp>
          <p:nvCxnSpPr>
            <p:cNvPr id="297" name="Google Shape;297;p26"/>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298" name="Google Shape;298;p26"/>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299" name="Google Shape;299;p26"/>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300" name="Google Shape;300;p26"/>
          <p:cNvSpPr txBox="1"/>
          <p:nvPr>
            <p:ph idx="1" type="body"/>
          </p:nvPr>
        </p:nvSpPr>
        <p:spPr>
          <a:xfrm>
            <a:off x="2424762" y="3475611"/>
            <a:ext cx="6486600" cy="554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1400"/>
              <a:buFont typeface="Arial"/>
              <a:buNone/>
              <a:defRPr b="0" i="0" sz="4000" u="none" cap="none" strike="noStrike">
                <a:solidFill>
                  <a:schemeClr val="lt1"/>
                </a:solidFill>
                <a:latin typeface="Calibri"/>
                <a:ea typeface="Calibri"/>
                <a:cs typeface="Calibri"/>
                <a:sym typeface="Calibri"/>
              </a:defRPr>
            </a:lvl1pPr>
            <a:lvl2pPr indent="-482600" lvl="1" marL="9144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2pPr>
            <a:lvl3pPr indent="-482600" lvl="2" marL="1371600" marR="0" rtl="0" algn="l">
              <a:lnSpc>
                <a:spcPct val="6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228600" lvl="3" marL="1828800" marR="0" rtl="0" algn="l">
              <a:lnSpc>
                <a:spcPct val="109090"/>
              </a:lnSpc>
              <a:spcBef>
                <a:spcPts val="44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301" name="Google Shape;301;p26"/>
          <p:cNvSpPr/>
          <p:nvPr/>
        </p:nvSpPr>
        <p:spPr>
          <a:xfrm>
            <a:off x="211138" y="2824957"/>
            <a:ext cx="1789800" cy="17898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accent2"/>
              </a:solidFill>
              <a:latin typeface="Calibri"/>
              <a:ea typeface="Calibri"/>
              <a:cs typeface="Calibri"/>
              <a:sym typeface="Calibri"/>
            </a:endParaRPr>
          </a:p>
        </p:txBody>
      </p:sp>
      <p:pic>
        <p:nvPicPr>
          <p:cNvPr id="302" name="Google Shape;302;p26"/>
          <p:cNvPicPr preferRelativeResize="0"/>
          <p:nvPr/>
        </p:nvPicPr>
        <p:blipFill rotWithShape="1">
          <a:blip r:embed="rId2">
            <a:alphaModFix/>
          </a:blip>
          <a:srcRect b="-5574" l="5675" r="3224" t="0"/>
          <a:stretch/>
        </p:blipFill>
        <p:spPr>
          <a:xfrm>
            <a:off x="320743" y="3431668"/>
            <a:ext cx="1563643" cy="7348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05268" y="428485"/>
            <a:ext cx="7603800" cy="627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52" name="Google Shape;52;p13"/>
          <p:cNvGrpSpPr/>
          <p:nvPr/>
        </p:nvGrpSpPr>
        <p:grpSpPr>
          <a:xfrm>
            <a:off x="205437" y="4803775"/>
            <a:ext cx="8721612" cy="0"/>
            <a:chOff x="211138" y="202563"/>
            <a:chExt cx="8721612" cy="0"/>
          </a:xfrm>
        </p:grpSpPr>
        <p:cxnSp>
          <p:nvCxnSpPr>
            <p:cNvPr id="53" name="Google Shape;53;p13"/>
            <p:cNvCxnSpPr/>
            <p:nvPr/>
          </p:nvCxnSpPr>
          <p:spPr>
            <a:xfrm>
              <a:off x="2456139" y="202563"/>
              <a:ext cx="900000" cy="0"/>
            </a:xfrm>
            <a:prstGeom prst="straightConnector1">
              <a:avLst/>
            </a:prstGeom>
            <a:noFill/>
            <a:ln cap="flat" cmpd="sng" w="12700">
              <a:solidFill>
                <a:schemeClr val="accent1"/>
              </a:solidFill>
              <a:prstDash val="solid"/>
              <a:round/>
              <a:headEnd len="sm" w="sm" type="none"/>
              <a:tailEnd len="sm" w="sm" type="none"/>
            </a:ln>
          </p:spPr>
        </p:cxnSp>
        <p:cxnSp>
          <p:nvCxnSpPr>
            <p:cNvPr id="54" name="Google Shape;54;p13"/>
            <p:cNvCxnSpPr/>
            <p:nvPr/>
          </p:nvCxnSpPr>
          <p:spPr>
            <a:xfrm>
              <a:off x="211138" y="202563"/>
              <a:ext cx="1811400" cy="0"/>
            </a:xfrm>
            <a:prstGeom prst="straightConnector1">
              <a:avLst/>
            </a:prstGeom>
            <a:noFill/>
            <a:ln cap="flat" cmpd="sng" w="12700">
              <a:solidFill>
                <a:schemeClr val="lt2"/>
              </a:solidFill>
              <a:prstDash val="solid"/>
              <a:round/>
              <a:headEnd len="sm" w="sm" type="none"/>
              <a:tailEnd len="sm" w="sm" type="none"/>
            </a:ln>
          </p:spPr>
        </p:cxnSp>
        <p:cxnSp>
          <p:nvCxnSpPr>
            <p:cNvPr id="55" name="Google Shape;55;p13"/>
            <p:cNvCxnSpPr/>
            <p:nvPr/>
          </p:nvCxnSpPr>
          <p:spPr>
            <a:xfrm>
              <a:off x="3575146" y="202563"/>
              <a:ext cx="900000" cy="0"/>
            </a:xfrm>
            <a:prstGeom prst="straightConnector1">
              <a:avLst/>
            </a:prstGeom>
            <a:noFill/>
            <a:ln cap="flat" cmpd="sng" w="12700">
              <a:solidFill>
                <a:schemeClr val="accent2"/>
              </a:solidFill>
              <a:prstDash val="solid"/>
              <a:round/>
              <a:headEnd len="sm" w="sm" type="none"/>
              <a:tailEnd len="sm" w="sm" type="none"/>
            </a:ln>
          </p:spPr>
        </p:cxnSp>
        <p:cxnSp>
          <p:nvCxnSpPr>
            <p:cNvPr id="56" name="Google Shape;56;p13"/>
            <p:cNvCxnSpPr/>
            <p:nvPr/>
          </p:nvCxnSpPr>
          <p:spPr>
            <a:xfrm>
              <a:off x="4689784" y="202563"/>
              <a:ext cx="900000" cy="0"/>
            </a:xfrm>
            <a:prstGeom prst="straightConnector1">
              <a:avLst/>
            </a:prstGeom>
            <a:noFill/>
            <a:ln cap="flat" cmpd="sng" w="12700">
              <a:solidFill>
                <a:schemeClr val="accent3"/>
              </a:solidFill>
              <a:prstDash val="solid"/>
              <a:round/>
              <a:headEnd len="sm" w="sm" type="none"/>
              <a:tailEnd len="sm" w="sm" type="none"/>
            </a:ln>
          </p:spPr>
        </p:cxnSp>
        <p:cxnSp>
          <p:nvCxnSpPr>
            <p:cNvPr id="57" name="Google Shape;57;p13"/>
            <p:cNvCxnSpPr/>
            <p:nvPr/>
          </p:nvCxnSpPr>
          <p:spPr>
            <a:xfrm>
              <a:off x="5800738" y="202563"/>
              <a:ext cx="900000" cy="0"/>
            </a:xfrm>
            <a:prstGeom prst="straightConnector1">
              <a:avLst/>
            </a:prstGeom>
            <a:noFill/>
            <a:ln cap="flat" cmpd="sng" w="12700">
              <a:solidFill>
                <a:schemeClr val="accent4"/>
              </a:solidFill>
              <a:prstDash val="solid"/>
              <a:round/>
              <a:headEnd len="sm" w="sm" type="none"/>
              <a:tailEnd len="sm" w="sm" type="none"/>
            </a:ln>
          </p:spPr>
        </p:cxnSp>
        <p:cxnSp>
          <p:nvCxnSpPr>
            <p:cNvPr id="58" name="Google Shape;58;p13"/>
            <p:cNvCxnSpPr/>
            <p:nvPr/>
          </p:nvCxnSpPr>
          <p:spPr>
            <a:xfrm>
              <a:off x="6916738" y="202563"/>
              <a:ext cx="900000" cy="0"/>
            </a:xfrm>
            <a:prstGeom prst="straightConnector1">
              <a:avLst/>
            </a:prstGeom>
            <a:noFill/>
            <a:ln cap="flat" cmpd="sng" w="12700">
              <a:solidFill>
                <a:schemeClr val="accent5"/>
              </a:solidFill>
              <a:prstDash val="solid"/>
              <a:round/>
              <a:headEnd len="sm" w="sm" type="none"/>
              <a:tailEnd len="sm" w="sm" type="none"/>
            </a:ln>
          </p:spPr>
        </p:cxnSp>
        <p:cxnSp>
          <p:nvCxnSpPr>
            <p:cNvPr id="59" name="Google Shape;59;p13"/>
            <p:cNvCxnSpPr/>
            <p:nvPr/>
          </p:nvCxnSpPr>
          <p:spPr>
            <a:xfrm>
              <a:off x="8032750" y="202563"/>
              <a:ext cx="900000" cy="0"/>
            </a:xfrm>
            <a:prstGeom prst="straightConnector1">
              <a:avLst/>
            </a:prstGeom>
            <a:noFill/>
            <a:ln cap="flat" cmpd="sng" w="12700">
              <a:solidFill>
                <a:schemeClr val="accent6"/>
              </a:solidFill>
              <a:prstDash val="solid"/>
              <a:round/>
              <a:headEnd len="sm" w="sm" type="none"/>
              <a:tailEnd len="sm" w="sm" type="none"/>
            </a:ln>
          </p:spPr>
        </p:cxnSp>
      </p:grpSp>
      <p:sp>
        <p:nvSpPr>
          <p:cNvPr id="60" name="Google Shape;60;p13"/>
          <p:cNvSpPr txBox="1"/>
          <p:nvPr>
            <p:ph idx="1" type="body"/>
          </p:nvPr>
        </p:nvSpPr>
        <p:spPr>
          <a:xfrm>
            <a:off x="205437" y="1404938"/>
            <a:ext cx="7603800" cy="3210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9090"/>
              </a:lnSpc>
              <a:spcBef>
                <a:spcPts val="440"/>
              </a:spcBef>
              <a:spcAft>
                <a:spcPts val="0"/>
              </a:spcAft>
              <a:buClr>
                <a:schemeClr val="dk1"/>
              </a:buClr>
              <a:buSzPts val="1400"/>
              <a:buFont typeface="Arial"/>
              <a:buNone/>
              <a:defRPr b="0" i="0" sz="2200" u="none" cap="none" strike="noStrike">
                <a:solidFill>
                  <a:schemeClr val="dk1"/>
                </a:solidFill>
                <a:latin typeface="Calibri"/>
                <a:ea typeface="Calibri"/>
                <a:cs typeface="Calibri"/>
                <a:sym typeface="Calibri"/>
              </a:defRPr>
            </a:lvl1pPr>
            <a:lvl2pPr indent="-368300" lvl="1" marL="9144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2pPr>
            <a:lvl3pPr indent="-368300" lvl="2" marL="13716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68300" lvl="3" marL="18288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909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ato Light"/>
                <a:ea typeface="Lato Light"/>
                <a:cs typeface="Lato Light"/>
                <a:sym typeface="Lato Light"/>
              </a:defRPr>
            </a:lvl9pPr>
          </a:lstStyle>
          <a:p/>
        </p:txBody>
      </p:sp>
      <p:sp>
        <p:nvSpPr>
          <p:cNvPr id="61" name="Google Shape;61;p13"/>
          <p:cNvSpPr txBox="1"/>
          <p:nvPr/>
        </p:nvSpPr>
        <p:spPr>
          <a:xfrm>
            <a:off x="216077" y="4875493"/>
            <a:ext cx="1806300" cy="12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50" u="none" cap="none" strike="noStrike">
                <a:solidFill>
                  <a:schemeClr val="dk2"/>
                </a:solidFill>
                <a:latin typeface="Calibri"/>
                <a:ea typeface="Calibri"/>
                <a:cs typeface="Calibri"/>
                <a:sym typeface="Calibri"/>
              </a:rPr>
              <a:t>New Zealand  eScience  Infrastructure</a:t>
            </a:r>
            <a:endParaRPr/>
          </a:p>
          <a:p>
            <a:pPr indent="0" lvl="0" marL="0" marR="0" rtl="0" algn="l">
              <a:spcBef>
                <a:spcPts val="0"/>
              </a:spcBef>
              <a:spcAft>
                <a:spcPts val="0"/>
              </a:spcAft>
              <a:buNone/>
            </a:pPr>
            <a:r>
              <a:t/>
            </a:r>
            <a:endParaRPr b="0" i="0" sz="850" u="none" cap="none" strike="noStrike">
              <a:solidFill>
                <a:schemeClr val="dk2"/>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jp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github.com/hpc-carpentry/"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carpentries.github.io/instructor-training/15-lesson-study/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7"/>
          <p:cNvSpPr txBox="1"/>
          <p:nvPr/>
        </p:nvSpPr>
        <p:spPr>
          <a:xfrm>
            <a:off x="2271500" y="2647625"/>
            <a:ext cx="6645900" cy="15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Untapped Potential: Adopting HPC Carpentry in AU/NZ</a:t>
            </a:r>
            <a:endParaRPr sz="2400">
              <a:solidFill>
                <a:srgbClr val="CFE2F3"/>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 sz="1800">
                <a:solidFill>
                  <a:srgbClr val="FFFFFF"/>
                </a:solidFill>
              </a:rPr>
              <a:t>Megan Guidry | NeSI Research Communities Advisor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r">
              <a:spcBef>
                <a:spcPts val="0"/>
              </a:spcBef>
              <a:spcAft>
                <a:spcPts val="0"/>
              </a:spcAft>
              <a:buNone/>
            </a:pPr>
            <a:r>
              <a:t/>
            </a:r>
            <a:endParaRPr i="1"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idx="1" type="body"/>
          </p:nvPr>
        </p:nvSpPr>
        <p:spPr>
          <a:xfrm>
            <a:off x="204150" y="1157625"/>
            <a:ext cx="8320200" cy="2691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Achieving HPC proficiency is a journey. It takes time, takes support, and requires a learner to overcome obstacles.</a:t>
            </a:r>
            <a:endParaRPr/>
          </a:p>
        </p:txBody>
      </p:sp>
      <p:sp>
        <p:nvSpPr>
          <p:cNvPr id="313" name="Google Shape;313;p28"/>
          <p:cNvSpPr txBox="1"/>
          <p:nvPr>
            <p:ph type="title"/>
          </p:nvPr>
        </p:nvSpPr>
        <p:spPr>
          <a:xfrm>
            <a:off x="204157" y="472699"/>
            <a:ext cx="66951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3"/>
                </a:solidFill>
                <a:latin typeface="Caveat"/>
                <a:ea typeface="Caveat"/>
                <a:cs typeface="Caveat"/>
                <a:sym typeface="Caveat"/>
              </a:rPr>
              <a:t>A Quest...</a:t>
            </a:r>
            <a:endParaRPr sz="3900">
              <a:solidFill>
                <a:schemeClr val="accent3"/>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9"/>
          <p:cNvSpPr txBox="1"/>
          <p:nvPr>
            <p:ph idx="1" type="body"/>
          </p:nvPr>
        </p:nvSpPr>
        <p:spPr>
          <a:xfrm>
            <a:off x="427775" y="802396"/>
            <a:ext cx="7784700" cy="184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p>
          <a:p>
            <a:pPr indent="0" lvl="0" marL="0" rtl="0" algn="ctr">
              <a:spcBef>
                <a:spcPts val="600"/>
              </a:spcBef>
              <a:spcAft>
                <a:spcPts val="0"/>
              </a:spcAft>
              <a:buNone/>
            </a:pPr>
            <a:r>
              <a:rPr b="1" lang="en"/>
              <a:t>On the researchers’ quest to </a:t>
            </a:r>
            <a:r>
              <a:rPr b="1" lang="en"/>
              <a:t>acquiring</a:t>
            </a:r>
            <a:r>
              <a:rPr b="1" lang="en"/>
              <a:t> HPC skills, the HPC Certification program supplies:</a:t>
            </a:r>
            <a:endParaRPr b="1"/>
          </a:p>
          <a:p>
            <a:pPr indent="0" lvl="0" marL="0" rtl="0" algn="ctr">
              <a:spcBef>
                <a:spcPts val="600"/>
              </a:spcBef>
              <a:spcAft>
                <a:spcPts val="0"/>
              </a:spcAft>
              <a:buNone/>
            </a:pPr>
            <a:r>
              <a:rPr b="1" lang="en"/>
              <a:t>a map, the test, and the seal of approval</a:t>
            </a:r>
            <a:endParaRPr b="1"/>
          </a:p>
        </p:txBody>
      </p:sp>
      <p:pic>
        <p:nvPicPr>
          <p:cNvPr id="319" name="Google Shape;319;p29"/>
          <p:cNvPicPr preferRelativeResize="0"/>
          <p:nvPr/>
        </p:nvPicPr>
        <p:blipFill>
          <a:blip r:embed="rId3">
            <a:alphaModFix/>
          </a:blip>
          <a:stretch>
            <a:fillRect/>
          </a:stretch>
        </p:blipFill>
        <p:spPr>
          <a:xfrm>
            <a:off x="3356174" y="3109129"/>
            <a:ext cx="1670475" cy="1097571"/>
          </a:xfrm>
          <a:prstGeom prst="rect">
            <a:avLst/>
          </a:prstGeom>
          <a:noFill/>
          <a:ln>
            <a:noFill/>
          </a:ln>
        </p:spPr>
      </p:pic>
      <p:pic>
        <p:nvPicPr>
          <p:cNvPr id="320" name="Google Shape;320;p29"/>
          <p:cNvPicPr preferRelativeResize="0"/>
          <p:nvPr/>
        </p:nvPicPr>
        <p:blipFill>
          <a:blip r:embed="rId4">
            <a:alphaModFix/>
          </a:blip>
          <a:stretch>
            <a:fillRect/>
          </a:stretch>
        </p:blipFill>
        <p:spPr>
          <a:xfrm>
            <a:off x="1093750" y="3187638"/>
            <a:ext cx="1670474" cy="940549"/>
          </a:xfrm>
          <a:prstGeom prst="rect">
            <a:avLst/>
          </a:prstGeom>
          <a:noFill/>
          <a:ln>
            <a:noFill/>
          </a:ln>
        </p:spPr>
      </p:pic>
      <p:pic>
        <p:nvPicPr>
          <p:cNvPr id="321" name="Google Shape;321;p29"/>
          <p:cNvPicPr preferRelativeResize="0"/>
          <p:nvPr/>
        </p:nvPicPr>
        <p:blipFill>
          <a:blip r:embed="rId5">
            <a:alphaModFix/>
          </a:blip>
          <a:stretch>
            <a:fillRect/>
          </a:stretch>
        </p:blipFill>
        <p:spPr>
          <a:xfrm>
            <a:off x="6250025" y="3054035"/>
            <a:ext cx="825875" cy="120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0"/>
          <p:cNvSpPr txBox="1"/>
          <p:nvPr>
            <p:ph idx="1" type="body"/>
          </p:nvPr>
        </p:nvSpPr>
        <p:spPr>
          <a:xfrm>
            <a:off x="736725" y="803175"/>
            <a:ext cx="4170000" cy="1018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800"/>
              <a:t>The Carpentries teaches foundational coding and data science skills to researchers worldwide.  </a:t>
            </a:r>
            <a:endParaRPr b="1" sz="1800"/>
          </a:p>
          <a:p>
            <a:pPr indent="0" lvl="0" marL="0" marR="0" rtl="0" algn="l">
              <a:lnSpc>
                <a:spcPct val="100000"/>
              </a:lnSpc>
              <a:spcBef>
                <a:spcPts val="0"/>
              </a:spcBef>
              <a:spcAft>
                <a:spcPts val="0"/>
              </a:spcAft>
              <a:buNone/>
            </a:pPr>
            <a:r>
              <a:t/>
            </a:r>
            <a:endParaRPr b="1" sz="1800"/>
          </a:p>
          <a:p>
            <a:pPr indent="0" lvl="0" marL="0" marR="0" rtl="0" algn="l">
              <a:lnSpc>
                <a:spcPct val="100000"/>
              </a:lnSpc>
              <a:spcBef>
                <a:spcPts val="0"/>
              </a:spcBef>
              <a:spcAft>
                <a:spcPts val="0"/>
              </a:spcAft>
              <a:buNone/>
            </a:pPr>
            <a:r>
              <a:t/>
            </a:r>
            <a:endParaRPr b="1" sz="1800"/>
          </a:p>
          <a:p>
            <a:pPr indent="0" lvl="0" marL="0" marR="0" rtl="0" algn="l">
              <a:lnSpc>
                <a:spcPct val="100000"/>
              </a:lnSpc>
              <a:spcBef>
                <a:spcPts val="0"/>
              </a:spcBef>
              <a:spcAft>
                <a:spcPts val="0"/>
              </a:spcAft>
              <a:buNone/>
            </a:pPr>
            <a:r>
              <a:t/>
            </a:r>
            <a:endParaRPr b="1" sz="1800"/>
          </a:p>
        </p:txBody>
      </p:sp>
      <p:sp>
        <p:nvSpPr>
          <p:cNvPr id="328" name="Google Shape;328;p30"/>
          <p:cNvSpPr txBox="1"/>
          <p:nvPr>
            <p:ph type="title"/>
          </p:nvPr>
        </p:nvSpPr>
        <p:spPr>
          <a:xfrm>
            <a:off x="901625" y="275375"/>
            <a:ext cx="47022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The Carpentries?</a:t>
            </a:r>
            <a:endParaRPr b="1"/>
          </a:p>
        </p:txBody>
      </p:sp>
      <p:pic>
        <p:nvPicPr>
          <p:cNvPr id="329" name="Google Shape;329;p30"/>
          <p:cNvPicPr preferRelativeResize="0"/>
          <p:nvPr/>
        </p:nvPicPr>
        <p:blipFill>
          <a:blip r:embed="rId3">
            <a:alphaModFix/>
          </a:blip>
          <a:stretch>
            <a:fillRect/>
          </a:stretch>
        </p:blipFill>
        <p:spPr>
          <a:xfrm>
            <a:off x="414900" y="1821675"/>
            <a:ext cx="4094275" cy="2583600"/>
          </a:xfrm>
          <a:prstGeom prst="rect">
            <a:avLst/>
          </a:prstGeom>
          <a:noFill/>
          <a:ln cap="flat" cmpd="sng" w="19050">
            <a:solidFill>
              <a:schemeClr val="dk2"/>
            </a:solidFill>
            <a:prstDash val="solid"/>
            <a:round/>
            <a:headEnd len="sm" w="sm" type="none"/>
            <a:tailEnd len="sm" w="sm" type="none"/>
          </a:ln>
        </p:spPr>
      </p:pic>
      <p:pic>
        <p:nvPicPr>
          <p:cNvPr id="330" name="Google Shape;330;p30"/>
          <p:cNvPicPr preferRelativeResize="0"/>
          <p:nvPr/>
        </p:nvPicPr>
        <p:blipFill>
          <a:blip r:embed="rId4">
            <a:alphaModFix/>
          </a:blip>
          <a:stretch>
            <a:fillRect/>
          </a:stretch>
        </p:blipFill>
        <p:spPr>
          <a:xfrm>
            <a:off x="4906731" y="2390069"/>
            <a:ext cx="3985825" cy="2015200"/>
          </a:xfrm>
          <a:prstGeom prst="rect">
            <a:avLst/>
          </a:prstGeom>
          <a:noFill/>
          <a:ln cap="flat" cmpd="sng" w="9525">
            <a:solidFill>
              <a:schemeClr val="dk2"/>
            </a:solidFill>
            <a:prstDash val="solid"/>
            <a:round/>
            <a:headEnd len="sm" w="sm" type="none"/>
            <a:tailEnd len="sm" w="sm" type="none"/>
          </a:ln>
        </p:spPr>
      </p:pic>
      <p:pic>
        <p:nvPicPr>
          <p:cNvPr id="331" name="Google Shape;331;p30"/>
          <p:cNvPicPr preferRelativeResize="0"/>
          <p:nvPr/>
        </p:nvPicPr>
        <p:blipFill>
          <a:blip r:embed="rId5">
            <a:alphaModFix/>
          </a:blip>
          <a:stretch>
            <a:fillRect/>
          </a:stretch>
        </p:blipFill>
        <p:spPr>
          <a:xfrm>
            <a:off x="4906725" y="411175"/>
            <a:ext cx="2591477" cy="1943600"/>
          </a:xfrm>
          <a:prstGeom prst="rect">
            <a:avLst/>
          </a:prstGeom>
          <a:noFill/>
          <a:ln>
            <a:noFill/>
          </a:ln>
        </p:spPr>
      </p:pic>
      <p:sp>
        <p:nvSpPr>
          <p:cNvPr id="332" name="Google Shape;332;p30"/>
          <p:cNvSpPr txBox="1"/>
          <p:nvPr/>
        </p:nvSpPr>
        <p:spPr>
          <a:xfrm>
            <a:off x="7498200" y="803175"/>
            <a:ext cx="1249800" cy="14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latin typeface="Calibri"/>
                <a:ea typeface="Calibri"/>
                <a:cs typeface="Calibri"/>
                <a:sym typeface="Calibri"/>
              </a:rPr>
              <a:t>lessons are inclusive and provide a great starting point for beginners</a:t>
            </a:r>
            <a:endParaRPr i="1" sz="1300">
              <a:latin typeface="Calibri"/>
              <a:ea typeface="Calibri"/>
              <a:cs typeface="Calibri"/>
              <a:sym typeface="Calibri"/>
            </a:endParaRPr>
          </a:p>
        </p:txBody>
      </p:sp>
      <p:sp>
        <p:nvSpPr>
          <p:cNvPr id="333" name="Google Shape;333;p30"/>
          <p:cNvSpPr txBox="1"/>
          <p:nvPr/>
        </p:nvSpPr>
        <p:spPr>
          <a:xfrm>
            <a:off x="578825" y="3967450"/>
            <a:ext cx="1776000" cy="77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latin typeface="Calibri"/>
                <a:ea typeface="Calibri"/>
                <a:cs typeface="Calibri"/>
                <a:sym typeface="Calibri"/>
              </a:rPr>
              <a:t>The Carpentries develops </a:t>
            </a:r>
            <a:r>
              <a:rPr i="1" lang="en" sz="1300">
                <a:latin typeface="Calibri"/>
                <a:ea typeface="Calibri"/>
                <a:cs typeface="Calibri"/>
                <a:sym typeface="Calibri"/>
              </a:rPr>
              <a:t>quality </a:t>
            </a:r>
            <a:r>
              <a:rPr i="1" lang="en" sz="1300">
                <a:latin typeface="Calibri"/>
                <a:ea typeface="Calibri"/>
                <a:cs typeface="Calibri"/>
                <a:sym typeface="Calibri"/>
              </a:rPr>
              <a:t>instructors</a:t>
            </a:r>
            <a:endParaRPr i="1" sz="1300">
              <a:latin typeface="Calibri"/>
              <a:ea typeface="Calibri"/>
              <a:cs typeface="Calibri"/>
              <a:sym typeface="Calibri"/>
            </a:endParaRPr>
          </a:p>
        </p:txBody>
      </p:sp>
      <p:sp>
        <p:nvSpPr>
          <p:cNvPr id="334" name="Google Shape;334;p30"/>
          <p:cNvSpPr txBox="1"/>
          <p:nvPr/>
        </p:nvSpPr>
        <p:spPr>
          <a:xfrm>
            <a:off x="4985650" y="4354225"/>
            <a:ext cx="3857700" cy="3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libri"/>
                <a:ea typeface="Calibri"/>
                <a:cs typeface="Calibri"/>
                <a:sym typeface="Calibri"/>
              </a:rPr>
              <a:t>The Carpentries has a global presence</a:t>
            </a:r>
            <a:endParaRPr i="1">
              <a:latin typeface="Calibri"/>
              <a:ea typeface="Calibri"/>
              <a:cs typeface="Calibri"/>
              <a:sym typeface="Calibri"/>
            </a:endParaRPr>
          </a:p>
        </p:txBody>
      </p:sp>
      <p:pic>
        <p:nvPicPr>
          <p:cNvPr id="335" name="Google Shape;335;p30"/>
          <p:cNvPicPr preferRelativeResize="0"/>
          <p:nvPr/>
        </p:nvPicPr>
        <p:blipFill>
          <a:blip r:embed="rId6">
            <a:alphaModFix/>
          </a:blip>
          <a:stretch>
            <a:fillRect/>
          </a:stretch>
        </p:blipFill>
        <p:spPr>
          <a:xfrm>
            <a:off x="179825" y="275375"/>
            <a:ext cx="721800" cy="72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1"/>
          <p:cNvSpPr txBox="1"/>
          <p:nvPr>
            <p:ph idx="1" type="body"/>
          </p:nvPr>
        </p:nvSpPr>
        <p:spPr>
          <a:xfrm>
            <a:off x="322550" y="2196850"/>
            <a:ext cx="3153300" cy="19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1700"/>
              <a:t>The AU/NZ region has an HPC Carpenries working group aiming to deliver HPC Carpentry in 2020</a:t>
            </a:r>
            <a:endParaRPr i="1" sz="1700"/>
          </a:p>
          <a:p>
            <a:pPr indent="0" lvl="0" marL="0" rtl="0" algn="l">
              <a:spcBef>
                <a:spcPts val="600"/>
              </a:spcBef>
              <a:spcAft>
                <a:spcPts val="0"/>
              </a:spcAft>
              <a:buNone/>
            </a:pPr>
            <a:r>
              <a:t/>
            </a:r>
            <a:endParaRPr i="1" sz="1700"/>
          </a:p>
          <a:p>
            <a:pPr indent="0" lvl="0" marL="0" rtl="0" algn="l">
              <a:spcBef>
                <a:spcPts val="600"/>
              </a:spcBef>
              <a:spcAft>
                <a:spcPts val="0"/>
              </a:spcAft>
              <a:buClr>
                <a:schemeClr val="dk1"/>
              </a:buClr>
              <a:buSzPts val="1100"/>
              <a:buFont typeface="Arial"/>
              <a:buNone/>
            </a:pPr>
            <a:r>
              <a:rPr i="1" lang="en" sz="1700"/>
              <a:t>Check out the lessons at </a:t>
            </a:r>
            <a:r>
              <a:rPr lang="en" sz="1600">
                <a:solidFill>
                  <a:srgbClr val="585858"/>
                </a:solidFill>
                <a:highlight>
                  <a:srgbClr val="F6F6F6"/>
                </a:highlight>
                <a:uFill>
                  <a:noFill/>
                </a:uFill>
                <a:latin typeface="Arial"/>
                <a:ea typeface="Arial"/>
                <a:cs typeface="Arial"/>
                <a:sym typeface="Arial"/>
                <a:hlinkClick r:id="rId3"/>
              </a:rPr>
              <a:t>https://github.com/hpc-carpentry/</a:t>
            </a:r>
            <a:r>
              <a:rPr lang="en" sz="1600">
                <a:solidFill>
                  <a:srgbClr val="585858"/>
                </a:solidFill>
                <a:highlight>
                  <a:srgbClr val="F6F6F6"/>
                </a:highlight>
                <a:latin typeface="Arial"/>
                <a:ea typeface="Arial"/>
                <a:cs typeface="Arial"/>
                <a:sym typeface="Arial"/>
              </a:rPr>
              <a:t>.</a:t>
            </a:r>
            <a:endParaRPr i="1" sz="1700"/>
          </a:p>
        </p:txBody>
      </p:sp>
      <p:sp>
        <p:nvSpPr>
          <p:cNvPr id="341" name="Google Shape;341;p31"/>
          <p:cNvSpPr txBox="1"/>
          <p:nvPr>
            <p:ph type="title"/>
          </p:nvPr>
        </p:nvSpPr>
        <p:spPr>
          <a:xfrm>
            <a:off x="204157" y="472699"/>
            <a:ext cx="66951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1"/>
          <p:cNvPicPr preferRelativeResize="0"/>
          <p:nvPr/>
        </p:nvPicPr>
        <p:blipFill>
          <a:blip r:embed="rId4">
            <a:alphaModFix/>
          </a:blip>
          <a:stretch>
            <a:fillRect/>
          </a:stretch>
        </p:blipFill>
        <p:spPr>
          <a:xfrm>
            <a:off x="3357551" y="539350"/>
            <a:ext cx="4473426" cy="460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32"/>
          <p:cNvSpPr txBox="1"/>
          <p:nvPr/>
        </p:nvSpPr>
        <p:spPr>
          <a:xfrm>
            <a:off x="5129125" y="737400"/>
            <a:ext cx="20127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alibri"/>
                <a:ea typeface="Calibri"/>
                <a:cs typeface="Calibri"/>
                <a:sym typeface="Calibri"/>
              </a:rPr>
              <a:t>HPC Certification!</a:t>
            </a:r>
            <a:endParaRPr sz="1600">
              <a:solidFill>
                <a:srgbClr val="FFFFFF"/>
              </a:solidFill>
              <a:latin typeface="Calibri"/>
              <a:ea typeface="Calibri"/>
              <a:cs typeface="Calibri"/>
              <a:sym typeface="Calibri"/>
            </a:endParaRPr>
          </a:p>
        </p:txBody>
      </p:sp>
      <p:pic>
        <p:nvPicPr>
          <p:cNvPr id="348" name="Google Shape;348;p32"/>
          <p:cNvPicPr preferRelativeResize="0"/>
          <p:nvPr/>
        </p:nvPicPr>
        <p:blipFill>
          <a:blip r:embed="rId4">
            <a:alphaModFix/>
          </a:blip>
          <a:stretch>
            <a:fillRect/>
          </a:stretch>
        </p:blipFill>
        <p:spPr>
          <a:xfrm>
            <a:off x="4743400" y="645300"/>
            <a:ext cx="610575" cy="610575"/>
          </a:xfrm>
          <a:prstGeom prst="rect">
            <a:avLst/>
          </a:prstGeom>
          <a:noFill/>
          <a:ln>
            <a:noFill/>
          </a:ln>
        </p:spPr>
      </p:pic>
      <p:sp>
        <p:nvSpPr>
          <p:cNvPr id="349" name="Google Shape;349;p32"/>
          <p:cNvSpPr/>
          <p:nvPr/>
        </p:nvSpPr>
        <p:spPr>
          <a:xfrm>
            <a:off x="1670650" y="1236550"/>
            <a:ext cx="4615000" cy="2065300"/>
          </a:xfrm>
          <a:custGeom>
            <a:rect b="b" l="l" r="r" t="t"/>
            <a:pathLst>
              <a:path extrusionOk="0" h="82612" w="184600">
                <a:moveTo>
                  <a:pt x="0" y="82612"/>
                </a:moveTo>
                <a:cubicBezTo>
                  <a:pt x="30607" y="80946"/>
                  <a:pt x="171889" y="76736"/>
                  <a:pt x="183640" y="72614"/>
                </a:cubicBezTo>
                <a:cubicBezTo>
                  <a:pt x="195392" y="68492"/>
                  <a:pt x="76736" y="62792"/>
                  <a:pt x="70509" y="57881"/>
                </a:cubicBezTo>
                <a:cubicBezTo>
                  <a:pt x="64283" y="52970"/>
                  <a:pt x="139704" y="47094"/>
                  <a:pt x="146281" y="43147"/>
                </a:cubicBezTo>
                <a:cubicBezTo>
                  <a:pt x="152859" y="39201"/>
                  <a:pt x="107168" y="37798"/>
                  <a:pt x="109974" y="34202"/>
                </a:cubicBezTo>
                <a:cubicBezTo>
                  <a:pt x="112780" y="30607"/>
                  <a:pt x="157331" y="24819"/>
                  <a:pt x="163119" y="21574"/>
                </a:cubicBezTo>
                <a:cubicBezTo>
                  <a:pt x="168907" y="18329"/>
                  <a:pt x="146105" y="16838"/>
                  <a:pt x="144702" y="14733"/>
                </a:cubicBezTo>
                <a:cubicBezTo>
                  <a:pt x="143299" y="12628"/>
                  <a:pt x="156191" y="11401"/>
                  <a:pt x="154700" y="8945"/>
                </a:cubicBezTo>
                <a:cubicBezTo>
                  <a:pt x="153209" y="6490"/>
                  <a:pt x="138914" y="1491"/>
                  <a:pt x="135757" y="0"/>
                </a:cubicBezTo>
              </a:path>
            </a:pathLst>
          </a:custGeom>
          <a:noFill/>
          <a:ln cap="flat" cmpd="sng" w="28575">
            <a:solidFill>
              <a:schemeClr val="dk2"/>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3"/>
          <p:cNvSpPr txBox="1"/>
          <p:nvPr>
            <p:ph idx="1" type="body"/>
          </p:nvPr>
        </p:nvSpPr>
        <p:spPr>
          <a:xfrm>
            <a:off x="204157" y="1099466"/>
            <a:ext cx="7784700" cy="3328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A hands-on introduction to HPC </a:t>
            </a:r>
            <a:endParaRPr/>
          </a:p>
          <a:p>
            <a:pPr indent="-317500" lvl="0" marL="457200" rtl="0" algn="l">
              <a:spcBef>
                <a:spcPts val="0"/>
              </a:spcBef>
              <a:spcAft>
                <a:spcPts val="0"/>
              </a:spcAft>
              <a:buSzPts val="1400"/>
              <a:buChar char="●"/>
            </a:pPr>
            <a:r>
              <a:rPr lang="en"/>
              <a:t>It’s meant to be accessible and beginner friendly.</a:t>
            </a:r>
            <a:endParaRPr/>
          </a:p>
          <a:p>
            <a:pPr indent="-317500" lvl="0" marL="457200" rtl="0" algn="l">
              <a:spcBef>
                <a:spcPts val="0"/>
              </a:spcBef>
              <a:spcAft>
                <a:spcPts val="0"/>
              </a:spcAft>
              <a:buSzPts val="1400"/>
              <a:buChar char="●"/>
            </a:pPr>
            <a:r>
              <a:rPr lang="en"/>
              <a:t>Potentially the start of an HPC Certification pipeline</a:t>
            </a:r>
            <a:endParaRPr/>
          </a:p>
          <a:p>
            <a:pPr indent="0" lvl="0" marL="0" rtl="0" algn="l">
              <a:spcBef>
                <a:spcPts val="600"/>
              </a:spcBef>
              <a:spcAft>
                <a:spcPts val="0"/>
              </a:spcAft>
              <a:buNone/>
            </a:pPr>
            <a:r>
              <a:t/>
            </a:r>
            <a:endParaRPr/>
          </a:p>
        </p:txBody>
      </p:sp>
      <p:sp>
        <p:nvSpPr>
          <p:cNvPr id="355" name="Google Shape;355;p33"/>
          <p:cNvSpPr txBox="1"/>
          <p:nvPr>
            <p:ph type="title"/>
          </p:nvPr>
        </p:nvSpPr>
        <p:spPr>
          <a:xfrm>
            <a:off x="204157" y="472699"/>
            <a:ext cx="66951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gap does HPC Carpentry fill?</a:t>
            </a:r>
            <a:endParaRPr/>
          </a:p>
        </p:txBody>
      </p:sp>
      <p:sp>
        <p:nvSpPr>
          <p:cNvPr id="356" name="Google Shape;356;p33"/>
          <p:cNvSpPr txBox="1"/>
          <p:nvPr/>
        </p:nvSpPr>
        <p:spPr>
          <a:xfrm>
            <a:off x="2788800" y="3051900"/>
            <a:ext cx="5722500" cy="15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100">
                <a:solidFill>
                  <a:schemeClr val="accent3"/>
                </a:solidFill>
                <a:latin typeface="Calibri"/>
                <a:ea typeface="Calibri"/>
                <a:cs typeface="Calibri"/>
                <a:sym typeface="Calibri"/>
              </a:rPr>
              <a:t>“Topics have been chosen primarily on their ease-of-use and utility (i.e. students should be able to finish the lesson and immediately go out and do something useful with it)”</a:t>
            </a:r>
            <a:r>
              <a:rPr i="1" lang="en" sz="1600">
                <a:solidFill>
                  <a:schemeClr val="accent3"/>
                </a:solidFill>
                <a:latin typeface="Calibri"/>
                <a:ea typeface="Calibri"/>
                <a:cs typeface="Calibri"/>
                <a:sym typeface="Calibri"/>
              </a:rPr>
              <a:t> </a:t>
            </a:r>
            <a:endParaRPr i="1" sz="1600">
              <a:solidFill>
                <a:schemeClr val="accent3"/>
              </a:solidFill>
              <a:latin typeface="Calibri"/>
              <a:ea typeface="Calibri"/>
              <a:cs typeface="Calibri"/>
              <a:sym typeface="Calibri"/>
            </a:endParaRPr>
          </a:p>
          <a:p>
            <a:pPr indent="0" lvl="0" marL="0" rtl="0" algn="r">
              <a:spcBef>
                <a:spcPts val="0"/>
              </a:spcBef>
              <a:spcAft>
                <a:spcPts val="0"/>
              </a:spcAft>
              <a:buNone/>
            </a:pPr>
            <a:r>
              <a:rPr i="1" lang="en" sz="1600">
                <a:solidFill>
                  <a:schemeClr val="accent3"/>
                </a:solidFill>
                <a:latin typeface="Calibri"/>
                <a:ea typeface="Calibri"/>
                <a:cs typeface="Calibri"/>
                <a:sym typeface="Calibri"/>
              </a:rPr>
              <a:t>- </a:t>
            </a:r>
            <a:r>
              <a:rPr i="1" lang="en" sz="1500">
                <a:solidFill>
                  <a:schemeClr val="accent3"/>
                </a:solidFill>
                <a:latin typeface="Calibri"/>
                <a:ea typeface="Calibri"/>
                <a:cs typeface="Calibri"/>
                <a:sym typeface="Calibri"/>
              </a:rPr>
              <a:t>HPC Carpentry website</a:t>
            </a:r>
            <a:endParaRPr i="1" sz="1500">
              <a:solidFill>
                <a:schemeClr val="accent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4"/>
          <p:cNvSpPr txBox="1"/>
          <p:nvPr>
            <p:ph idx="1" type="body"/>
          </p:nvPr>
        </p:nvSpPr>
        <p:spPr>
          <a:xfrm>
            <a:off x="204157" y="1099466"/>
            <a:ext cx="7784700" cy="3328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Thinking through the needs of our users, perhaps </a:t>
            </a:r>
            <a:r>
              <a:rPr lang="en"/>
              <a:t>through</a:t>
            </a:r>
            <a:r>
              <a:rPr lang="en"/>
              <a:t> a learner profile exercise: </a:t>
            </a:r>
            <a:r>
              <a:rPr lang="en" u="sng">
                <a:solidFill>
                  <a:schemeClr val="hlink"/>
                </a:solidFill>
                <a:hlinkClick r:id="rId3"/>
              </a:rPr>
              <a:t>https://carpentries.github.io/instructor-training/15-lesson-study/index.html</a:t>
            </a:r>
            <a:endParaRPr/>
          </a:p>
          <a:p>
            <a:pPr indent="-317500" lvl="0" marL="457200" rtl="0" algn="l">
              <a:spcBef>
                <a:spcPts val="0"/>
              </a:spcBef>
              <a:spcAft>
                <a:spcPts val="0"/>
              </a:spcAft>
              <a:buSzPts val="1400"/>
              <a:buChar char="●"/>
            </a:pPr>
            <a:r>
              <a:rPr lang="en"/>
              <a:t>Defining a timeline for delivering this first workshop</a:t>
            </a:r>
            <a:endParaRPr/>
          </a:p>
          <a:p>
            <a:pPr indent="-317500" lvl="0" marL="457200" rtl="0" algn="l">
              <a:spcBef>
                <a:spcPts val="0"/>
              </a:spcBef>
              <a:spcAft>
                <a:spcPts val="0"/>
              </a:spcAft>
              <a:buSzPts val="1400"/>
              <a:buChar char="●"/>
            </a:pPr>
            <a:r>
              <a:rPr lang="en"/>
              <a:t>Understanding</a:t>
            </a:r>
            <a:r>
              <a:rPr lang="en"/>
              <a:t> how HPC Carpentry fits into the HPC Certification initiative </a:t>
            </a:r>
            <a:endParaRPr/>
          </a:p>
          <a:p>
            <a:pPr indent="0" lvl="0" marL="0" rtl="0" algn="l">
              <a:spcBef>
                <a:spcPts val="600"/>
              </a:spcBef>
              <a:spcAft>
                <a:spcPts val="0"/>
              </a:spcAft>
              <a:buNone/>
            </a:pPr>
            <a:r>
              <a:t/>
            </a:r>
            <a:endParaRPr/>
          </a:p>
        </p:txBody>
      </p:sp>
      <p:sp>
        <p:nvSpPr>
          <p:cNvPr id="362" name="Google Shape;362;p34"/>
          <p:cNvSpPr txBox="1"/>
          <p:nvPr>
            <p:ph type="title"/>
          </p:nvPr>
        </p:nvSpPr>
        <p:spPr>
          <a:xfrm>
            <a:off x="204157" y="472699"/>
            <a:ext cx="6695100" cy="3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5"/>
          <p:cNvSpPr txBox="1"/>
          <p:nvPr>
            <p:ph idx="1" type="body"/>
          </p:nvPr>
        </p:nvSpPr>
        <p:spPr>
          <a:xfrm>
            <a:off x="2424762" y="2765235"/>
            <a:ext cx="6486600" cy="17406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chemeClr val="lt1"/>
              </a:buClr>
              <a:buFont typeface="Arial"/>
              <a:buNone/>
            </a:pPr>
            <a:r>
              <a:rPr b="0" i="0" lang="en" sz="2000" u="none" cap="none" strike="noStrike">
                <a:solidFill>
                  <a:schemeClr val="lt1"/>
                </a:solidFill>
                <a:latin typeface="Calibri"/>
                <a:ea typeface="Calibri"/>
                <a:cs typeface="Calibri"/>
                <a:sym typeface="Calibri"/>
              </a:rPr>
              <a:t>www.nesi.org.nz 		support@nesi.org.nz</a:t>
            </a:r>
            <a:endParaRPr b="0" i="0" sz="2000" u="none" cap="none" strike="noStrike">
              <a:solidFill>
                <a:schemeClr val="lt1"/>
              </a:solidFill>
              <a:latin typeface="Calibri"/>
              <a:ea typeface="Calibri"/>
              <a:cs typeface="Calibri"/>
              <a:sym typeface="Calibri"/>
            </a:endParaRPr>
          </a:p>
          <a:p>
            <a:pPr indent="0" lvl="0" marL="0" marR="0" rtl="0" algn="l">
              <a:lnSpc>
                <a:spcPct val="120000"/>
              </a:lnSpc>
              <a:spcBef>
                <a:spcPts val="400"/>
              </a:spcBef>
              <a:spcAft>
                <a:spcPts val="0"/>
              </a:spcAft>
              <a:buClr>
                <a:schemeClr val="lt1"/>
              </a:buClr>
              <a:buFont typeface="Arial"/>
              <a:buNone/>
            </a:pPr>
            <a:r>
              <a:rPr b="0" i="0" lang="en" sz="2000" u="none" cap="none" strike="noStrike">
                <a:solidFill>
                  <a:schemeClr val="lt1"/>
                </a:solidFill>
                <a:latin typeface="Calibri"/>
                <a:ea typeface="Calibri"/>
                <a:cs typeface="Calibri"/>
                <a:sym typeface="Calibri"/>
              </a:rPr>
              <a:t>@</a:t>
            </a:r>
            <a:r>
              <a:rPr lang="en" sz="2000"/>
              <a:t>N</a:t>
            </a:r>
            <a:r>
              <a:rPr b="0" i="0" lang="en" sz="2000" u="none" cap="none" strike="noStrike">
                <a:solidFill>
                  <a:schemeClr val="lt1"/>
                </a:solidFill>
                <a:latin typeface="Calibri"/>
                <a:ea typeface="Calibri"/>
                <a:cs typeface="Calibri"/>
                <a:sym typeface="Calibri"/>
              </a:rPr>
              <a:t>e</a:t>
            </a:r>
            <a:r>
              <a:rPr lang="en" sz="2000"/>
              <a:t>SI</a:t>
            </a:r>
            <a:r>
              <a:rPr b="0" i="0" lang="en" sz="2000" u="none" cap="none" strike="noStrike">
                <a:solidFill>
                  <a:schemeClr val="lt1"/>
                </a:solidFill>
                <a:latin typeface="Calibri"/>
                <a:ea typeface="Calibri"/>
                <a:cs typeface="Calibri"/>
                <a:sym typeface="Calibri"/>
              </a:rPr>
              <a:t>_</a:t>
            </a:r>
            <a:r>
              <a:rPr lang="en" sz="2000"/>
              <a:t>NZ</a:t>
            </a:r>
            <a:r>
              <a:rPr b="0" i="0" lang="en" sz="2000" u="none" cap="none" strike="noStrike">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p:txBody>
      </p:sp>
      <p:sp>
        <p:nvSpPr>
          <p:cNvPr id="368" name="Google Shape;368;p35"/>
          <p:cNvSpPr txBox="1"/>
          <p:nvPr>
            <p:ph idx="1" type="body"/>
          </p:nvPr>
        </p:nvSpPr>
        <p:spPr>
          <a:xfrm>
            <a:off x="598050" y="736275"/>
            <a:ext cx="7947900" cy="17406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400"/>
              </a:spcBef>
              <a:spcAft>
                <a:spcPts val="0"/>
              </a:spcAft>
              <a:buClr>
                <a:schemeClr val="lt1"/>
              </a:buClr>
              <a:buFont typeface="Arial"/>
              <a:buNone/>
            </a:pPr>
            <a:r>
              <a:rPr lang="en" sz="2600">
                <a:solidFill>
                  <a:schemeClr val="accent4"/>
                </a:solidFill>
                <a:latin typeface="Caveat"/>
                <a:ea typeface="Caveat"/>
                <a:cs typeface="Caveat"/>
                <a:sym typeface="Caveat"/>
              </a:rPr>
              <a:t>T</a:t>
            </a:r>
            <a:r>
              <a:rPr lang="en" sz="2600">
                <a:solidFill>
                  <a:schemeClr val="accent4"/>
                </a:solidFill>
                <a:latin typeface="Caveat"/>
                <a:ea typeface="Caveat"/>
                <a:cs typeface="Caveat"/>
                <a:sym typeface="Caveat"/>
              </a:rPr>
              <a:t>hank you for your attention!</a:t>
            </a:r>
            <a:r>
              <a:rPr lang="en" sz="2400"/>
              <a:t>  | megan.guidry@nesi.org.nz</a:t>
            </a:r>
            <a:endParaRPr sz="2400"/>
          </a:p>
          <a:p>
            <a:pPr indent="0" lvl="0" marL="0" marR="0" rtl="0" algn="ctr">
              <a:lnSpc>
                <a:spcPct val="120000"/>
              </a:lnSpc>
              <a:spcBef>
                <a:spcPts val="400"/>
              </a:spcBef>
              <a:spcAft>
                <a:spcPts val="0"/>
              </a:spcAft>
              <a:buClr>
                <a:schemeClr val="lt1"/>
              </a:buClr>
              <a:buFont typeface="Arial"/>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SI MASTER">
  <a:themeElements>
    <a:clrScheme name="NeSI">
      <a:dk1>
        <a:srgbClr val="000000"/>
      </a:dk1>
      <a:lt1>
        <a:srgbClr val="FFFFFF"/>
      </a:lt1>
      <a:dk2>
        <a:srgbClr val="515C66"/>
      </a:dk2>
      <a:lt2>
        <a:srgbClr val="A4AEB6"/>
      </a:lt2>
      <a:accent1>
        <a:srgbClr val="C7B0D3"/>
      </a:accent1>
      <a:accent2>
        <a:srgbClr val="C9445B"/>
      </a:accent2>
      <a:accent3>
        <a:srgbClr val="D88632"/>
      </a:accent3>
      <a:accent4>
        <a:srgbClr val="F3CF11"/>
      </a:accent4>
      <a:accent5>
        <a:srgbClr val="DBDA22"/>
      </a:accent5>
      <a:accent6>
        <a:srgbClr val="69B1E5"/>
      </a:accent6>
      <a:hlink>
        <a:srgbClr val="C9445B"/>
      </a:hlink>
      <a:folHlink>
        <a:srgbClr val="C944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