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65" r:id="rId4"/>
    <p:sldId id="263" r:id="rId5"/>
    <p:sldId id="272" r:id="rId6"/>
    <p:sldId id="266" r:id="rId7"/>
    <p:sldId id="267" r:id="rId8"/>
    <p:sldId id="268" r:id="rId9"/>
    <p:sldId id="269" r:id="rId10"/>
    <p:sldId id="273" r:id="rId11"/>
    <p:sldId id="274" r:id="rId12"/>
    <p:sldId id="275" r:id="rId13"/>
    <p:sldId id="276" r:id="rId14"/>
    <p:sldId id="270" r:id="rId15"/>
    <p:sldId id="271" r:id="rId16"/>
    <p:sldId id="277" r:id="rId17"/>
    <p:sldId id="261" r:id="rId18"/>
    <p:sldId id="264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125" d="100"/>
          <a:sy n="125" d="100"/>
        </p:scale>
        <p:origin x="-200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0942E-7B36-694D-9337-5473E2641D49}" type="datetimeFigureOut">
              <a:rPr lang="en-US" smtClean="0"/>
              <a:t>5/17/20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3739D-3C46-F54A-8FF6-6008DA838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ighpceducation.acm.org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 useBgFill="1">
        <p:nvSpPr>
          <p:cNvPr id="9" name="TextBox 8">
            <a:extLst>
              <a:ext uri="{FF2B5EF4-FFF2-40B4-BE49-F238E27FC236}">
                <a16:creationId xmlns="" xmlns:a16="http://schemas.microsoft.com/office/drawing/2014/main" id="{3BA59CB6-E1C3-4546-96FA-2A3DC335A33B}"/>
              </a:ext>
            </a:extLst>
          </p:cNvPr>
          <p:cNvSpPr txBox="1"/>
          <p:nvPr userDrawn="1"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5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07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3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912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2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0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36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8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01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accent5">
                <a:lumMod val="60000"/>
                <a:lumOff val="40000"/>
              </a:schemeClr>
            </a:gs>
            <a:gs pos="88000">
              <a:schemeClr val="bg1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SIGHPC-education-logo-social.png">
            <a:extLst>
              <a:ext uri="{FF2B5EF4-FFF2-40B4-BE49-F238E27FC236}">
                <a16:creationId xmlns="" xmlns:a16="http://schemas.microsoft.com/office/drawing/2014/main" id="{FC156C34-A091-D64D-AFE8-B9D09194CBF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906" y="4286251"/>
            <a:ext cx="965899" cy="679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9A208A9-F221-C346-93E3-FF5B320260F4}"/>
              </a:ext>
            </a:extLst>
          </p:cNvPr>
          <p:cNvSpPr txBox="1"/>
          <p:nvPr userDrawn="1"/>
        </p:nvSpPr>
        <p:spPr>
          <a:xfrm>
            <a:off x="344715" y="4646595"/>
            <a:ext cx="33927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0" dirty="0" err="1">
                <a:latin typeface="Arial"/>
                <a:cs typeface="Arial"/>
              </a:rPr>
              <a:t>sighpceducation.hosting.acm.org</a:t>
            </a:r>
            <a:r>
              <a:rPr lang="en-US" sz="1050" b="1" i="0" dirty="0">
                <a:latin typeface="Arial"/>
                <a:cs typeface="Arial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558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ighpceducation.acm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0A631E-C9DB-6C4A-8AF4-104F2AE6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732" y="404449"/>
            <a:ext cx="6858000" cy="1790700"/>
          </a:xfrm>
        </p:spPr>
        <p:txBody>
          <a:bodyPr>
            <a:normAutofit/>
          </a:bodyPr>
          <a:lstStyle/>
          <a:p>
            <a:r>
              <a:rPr lang="en-US" sz="4000" dirty="0"/>
              <a:t>Engaging Communities to Build HPC Certification: Lessons Learned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2293210"/>
            <a:ext cx="7434692" cy="224831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Julie </a:t>
            </a:r>
            <a:r>
              <a:rPr lang="en-US" sz="2400" b="1" dirty="0" smtClean="0">
                <a:solidFill>
                  <a:srgbClr val="002060"/>
                </a:solidFill>
              </a:rPr>
              <a:t>Mullen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, MIT Lincoln Laboratory and David </a:t>
            </a:r>
            <a:r>
              <a:rPr lang="en-US" sz="2400" b="1" dirty="0" err="1" smtClean="0">
                <a:solidFill>
                  <a:srgbClr val="002060"/>
                </a:solidFill>
              </a:rPr>
              <a:t>Henty</a:t>
            </a:r>
            <a:r>
              <a:rPr lang="en-US" sz="2400" b="1" dirty="0" smtClean="0">
                <a:solidFill>
                  <a:srgbClr val="002060"/>
                </a:solidFill>
              </a:rPr>
              <a:t> EPCC, University of Edinburgh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Co</a:t>
            </a:r>
            <a:r>
              <a:rPr lang="en-US" sz="2400" b="1" dirty="0">
                <a:solidFill>
                  <a:srgbClr val="002060"/>
                </a:solidFill>
              </a:rPr>
              <a:t>-</a:t>
            </a:r>
            <a:r>
              <a:rPr lang="en-US" sz="2400" b="1" dirty="0" smtClean="0">
                <a:solidFill>
                  <a:srgbClr val="002060"/>
                </a:solidFill>
              </a:rPr>
              <a:t>Chairs, </a:t>
            </a:r>
            <a:r>
              <a:rPr lang="en-US" sz="2400" b="1" dirty="0" err="1" smtClean="0">
                <a:solidFill>
                  <a:srgbClr val="002060"/>
                </a:solidFill>
              </a:rPr>
              <a:t>SIGHPCEducation</a:t>
            </a:r>
            <a:r>
              <a:rPr lang="en-US" sz="2400" b="1" dirty="0" smtClean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Content Committee</a:t>
            </a:r>
          </a:p>
          <a:p>
            <a:r>
              <a:rPr lang="en-US" sz="2400" b="1" dirty="0" err="1">
                <a:solidFill>
                  <a:srgbClr val="002060"/>
                </a:solidFill>
              </a:rPr>
              <a:t>Weronika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Filinger</a:t>
            </a:r>
            <a:r>
              <a:rPr lang="en-US" sz="2400" b="1" baseline="30000" dirty="0">
                <a:solidFill>
                  <a:srgbClr val="002060"/>
                </a:solidFill>
              </a:rPr>
              <a:t>2</a:t>
            </a:r>
            <a:r>
              <a:rPr lang="en-US" sz="2400" b="1" dirty="0" smtClean="0">
                <a:solidFill>
                  <a:srgbClr val="002060"/>
                </a:solidFill>
              </a:rPr>
              <a:t>, EPCC, University of Edinburgh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Chair, </a:t>
            </a:r>
            <a:r>
              <a:rPr lang="en-US" sz="2400" b="1" dirty="0" err="1" smtClean="0">
                <a:solidFill>
                  <a:srgbClr val="002060"/>
                </a:solidFill>
              </a:rPr>
              <a:t>SIGHPCEducation</a:t>
            </a:r>
            <a:r>
              <a:rPr lang="en-US" sz="2400" b="1" dirty="0" smtClean="0">
                <a:solidFill>
                  <a:srgbClr val="002060"/>
                </a:solidFill>
              </a:rPr>
              <a:t>, Outreach </a:t>
            </a:r>
            <a:r>
              <a:rPr lang="en-US" sz="2400" b="1" dirty="0" smtClean="0">
                <a:solidFill>
                  <a:srgbClr val="002060"/>
                </a:solidFill>
              </a:rPr>
              <a:t>Committee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31173" y="4581686"/>
            <a:ext cx="3650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1:Presenter EU-US, 2:Presenter EU-Asia-Pacific 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803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Common Auto-graded Question Formats: </a:t>
            </a:r>
            <a:br>
              <a:rPr lang="en-US" b="1" dirty="0"/>
            </a:br>
            <a:r>
              <a:rPr lang="en-US" b="1" dirty="0"/>
              <a:t>Example </a:t>
            </a:r>
            <a:r>
              <a:rPr lang="en-US" b="1" dirty="0" smtClean="0"/>
              <a:t>2: </a:t>
            </a:r>
            <a:r>
              <a:rPr lang="en-US" b="1" dirty="0" err="1"/>
              <a:t>S</a:t>
            </a:r>
            <a:r>
              <a:rPr lang="en-US" b="1" dirty="0" err="1" smtClean="0"/>
              <a:t>ocrative.com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1" y="1369219"/>
            <a:ext cx="3457698" cy="3263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Typically used “real-time” at EPCC during a face-to-face or online classroom lesson</a:t>
            </a:r>
          </a:p>
          <a:p>
            <a:pPr lvl="1"/>
            <a:r>
              <a:rPr lang="en-US" dirty="0"/>
              <a:t>Multiple Choice</a:t>
            </a:r>
          </a:p>
          <a:p>
            <a:pPr lvl="1"/>
            <a:r>
              <a:rPr lang="en-US" dirty="0"/>
              <a:t>True/False</a:t>
            </a:r>
          </a:p>
          <a:p>
            <a:pPr lvl="1"/>
            <a:r>
              <a:rPr lang="en-US" dirty="0"/>
              <a:t>Multiple Answer</a:t>
            </a:r>
          </a:p>
          <a:p>
            <a:pPr lvl="1"/>
            <a:r>
              <a:rPr lang="en-US" dirty="0"/>
              <a:t>Free text</a:t>
            </a:r>
          </a:p>
          <a:p>
            <a:pPr lvl="1"/>
            <a:endParaRPr lang="en-US" dirty="0"/>
          </a:p>
          <a:p>
            <a:r>
              <a:rPr lang="en-US" dirty="0"/>
              <a:t>Checks key concepts have been understood</a:t>
            </a:r>
          </a:p>
          <a:p>
            <a:pPr lvl="1"/>
            <a:r>
              <a:rPr lang="en-US" dirty="0"/>
              <a:t>promotes discussion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D0E0C22E-7BC2-4A53-B76C-10901E5DA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" t="14409" r="2454" b="1147"/>
          <a:stretch/>
        </p:blipFill>
        <p:spPr>
          <a:xfrm>
            <a:off x="4086349" y="1388269"/>
            <a:ext cx="4572000" cy="2736000"/>
          </a:xfrm>
          <a:ln w="12700" cmpd="sng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socrativ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3885534"/>
            <a:ext cx="1525270" cy="972064"/>
          </a:xfrm>
          <a:prstGeom prst="rect">
            <a:avLst/>
          </a:prstGeom>
          <a:ln w="12700" cmpd="sng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7631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80062A-3B13-4C91-AE7C-CDB5686D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Socrative also provides summary answers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F944E66A-72EA-4CF3-9E3D-5CE167293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29109" r="34263" b="665"/>
          <a:stretch/>
        </p:blipFill>
        <p:spPr>
          <a:xfrm>
            <a:off x="4400175" y="1581750"/>
            <a:ext cx="4392000" cy="1980000"/>
          </a:xfrm>
          <a:ln w="12700" cmpd="sng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0732DAF2-290A-4AC8-8217-2ECFCBB7A17D}"/>
              </a:ext>
            </a:extLst>
          </p:cNvPr>
          <p:cNvSpPr txBox="1">
            <a:spLocks/>
          </p:cNvSpPr>
          <p:nvPr/>
        </p:nvSpPr>
        <p:spPr>
          <a:xfrm>
            <a:off x="628651" y="1369219"/>
            <a:ext cx="345769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Displayed after the answers have been entered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generic text, not specific to a particular answer</a:t>
            </a:r>
          </a:p>
        </p:txBody>
      </p:sp>
      <p:pic>
        <p:nvPicPr>
          <p:cNvPr id="7" name="Picture 6" descr="socrative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3399502"/>
            <a:ext cx="1525270" cy="972064"/>
          </a:xfrm>
          <a:prstGeom prst="rect">
            <a:avLst/>
          </a:prstGeom>
          <a:ln w="12700" cmpd="sng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7446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FDD9BF-7C48-4785-9956-C738ACF5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Common Auto-graded Question Formats: </a:t>
            </a:r>
            <a:br>
              <a:rPr lang="en-US" b="1" dirty="0"/>
            </a:br>
            <a:r>
              <a:rPr lang="en-US" b="1" dirty="0"/>
              <a:t>Example </a:t>
            </a:r>
            <a:r>
              <a:rPr lang="en-US" b="1" dirty="0" smtClean="0"/>
              <a:t>3: </a:t>
            </a:r>
            <a:r>
              <a:rPr lang="en-US" b="1" dirty="0" err="1" smtClean="0"/>
              <a:t>FutureLearn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302A26-CAC7-4A07-A234-8D00AE974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3211830" cy="3263504"/>
          </a:xfrm>
        </p:spPr>
        <p:txBody>
          <a:bodyPr/>
          <a:lstStyle/>
          <a:p>
            <a:r>
              <a:rPr lang="en-GB" dirty="0"/>
              <a:t>futurelearn.com/courses/supercomputing/</a:t>
            </a:r>
          </a:p>
          <a:p>
            <a:r>
              <a:rPr lang="en-GB" dirty="0"/>
              <a:t>Successful completion of “tests” leads to a certificate</a:t>
            </a:r>
          </a:p>
          <a:p>
            <a:pPr lvl="1"/>
            <a:r>
              <a:rPr lang="en-GB" dirty="0"/>
              <a:t>material is free but tests cost money</a:t>
            </a:r>
          </a:p>
          <a:p>
            <a:r>
              <a:rPr lang="en-GB" dirty="0"/>
              <a:t>Detailed per-question feedback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8D28CC9-AAA0-42E5-AE95-FE41525A4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23" r="5482" b="3652"/>
          <a:stretch/>
        </p:blipFill>
        <p:spPr>
          <a:xfrm>
            <a:off x="5864433" y="2376676"/>
            <a:ext cx="2823637" cy="194564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FutureLearn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480" y="3349496"/>
            <a:ext cx="1987978" cy="699474"/>
          </a:xfrm>
          <a:prstGeom prst="rect">
            <a:avLst/>
          </a:prstGeom>
          <a:ln w="12700" cmpd="sng">
            <a:solidFill>
              <a:schemeClr val="bg2">
                <a:lumMod val="50000"/>
              </a:schemeClr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8D28CC9-AAA0-42E5-AE95-FE41525A49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4" r="5482" b="48510"/>
          <a:stretch/>
        </p:blipFill>
        <p:spPr>
          <a:xfrm>
            <a:off x="4163480" y="1268016"/>
            <a:ext cx="2823637" cy="1821100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129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0587A2-87C8-45E1-A96B-1EB03EC6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Common Auto-graded Question Formats: </a:t>
            </a:r>
            <a:br>
              <a:rPr lang="en-US" b="1" dirty="0"/>
            </a:br>
            <a:r>
              <a:rPr lang="en-US" b="1" dirty="0"/>
              <a:t>Example </a:t>
            </a:r>
            <a:r>
              <a:rPr lang="en-US" b="1" dirty="0" smtClean="0"/>
              <a:t>4: </a:t>
            </a:r>
            <a:r>
              <a:rPr lang="en-GB" dirty="0" err="1" smtClean="0"/>
              <a:t>Quia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926CE9-A2A3-4291-9F78-37DF2096F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5380"/>
            <a:ext cx="4027170" cy="386333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at EPCC for online “ARCHER Driving test”</a:t>
            </a:r>
          </a:p>
          <a:p>
            <a:pPr lvl="1"/>
            <a:r>
              <a:rPr lang="en-GB" dirty="0"/>
              <a:t>success gives new users access to supercomputer</a:t>
            </a:r>
          </a:p>
          <a:p>
            <a:pPr lvl="6"/>
            <a:endParaRPr lang="en-GB" dirty="0"/>
          </a:p>
          <a:p>
            <a:r>
              <a:rPr lang="en-GB" dirty="0"/>
              <a:t>Large bank of questions</a:t>
            </a:r>
          </a:p>
          <a:p>
            <a:pPr lvl="1"/>
            <a:r>
              <a:rPr lang="en-GB" dirty="0"/>
              <a:t>classified by area, e.g. Compiling, Filesystem, Data, ...</a:t>
            </a:r>
          </a:p>
          <a:p>
            <a:pPr lvl="1"/>
            <a:endParaRPr lang="en-GB" dirty="0"/>
          </a:p>
          <a:p>
            <a:r>
              <a:rPr lang="en-GB" dirty="0"/>
              <a:t>Each test selects random questions</a:t>
            </a:r>
          </a:p>
          <a:p>
            <a:pPr lvl="1"/>
            <a:r>
              <a:rPr lang="en-GB" dirty="0" err="1"/>
              <a:t>e.g</a:t>
            </a:r>
            <a:r>
              <a:rPr lang="en-GB" dirty="0"/>
              <a:t> 30% Compiling, 50% Filesystem, 20% Data</a:t>
            </a:r>
          </a:p>
          <a:p>
            <a:endParaRPr lang="en-GB" dirty="0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xmlns="" id="{3A87A9D9-9222-48A5-9397-262D79575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11200" r="20983" b="-785"/>
          <a:stretch/>
        </p:blipFill>
        <p:spPr>
          <a:xfrm>
            <a:off x="5083291" y="1340541"/>
            <a:ext cx="3298709" cy="2833790"/>
          </a:xfrm>
          <a:prstGeom prst="rect">
            <a:avLst/>
          </a:prstGeom>
          <a:ln>
            <a:solidFill>
              <a:srgbClr val="26262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quiaLogo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12" y="4054435"/>
            <a:ext cx="1367367" cy="785313"/>
          </a:xfrm>
          <a:prstGeom prst="rect">
            <a:avLst/>
          </a:prstGeom>
          <a:ln w="12700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5966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How do we ask the student more detailed questions?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Given: I have a directory with hundreds of files.  I need</a:t>
            </a:r>
          </a:p>
          <a:p>
            <a:pPr lvl="1"/>
            <a:r>
              <a:rPr lang="en-US" dirty="0" smtClean="0"/>
              <a:t>A single file, </a:t>
            </a:r>
            <a:r>
              <a:rPr lang="en-US" dirty="0" err="1" smtClean="0"/>
              <a:t>files_to_process</a:t>
            </a:r>
            <a:r>
              <a:rPr lang="en-US" dirty="0" smtClean="0"/>
              <a:t>,  that includes all of the file names</a:t>
            </a:r>
          </a:p>
          <a:p>
            <a:pPr lvl="1"/>
            <a:r>
              <a:rPr lang="en-US" dirty="0" smtClean="0"/>
              <a:t>N = number of filenames in </a:t>
            </a:r>
            <a:r>
              <a:rPr lang="en-US" dirty="0" err="1" smtClean="0"/>
              <a:t>files_to_process</a:t>
            </a:r>
            <a:endParaRPr lang="en-US" dirty="0" smtClean="0"/>
          </a:p>
          <a:p>
            <a:r>
              <a:rPr lang="en-US" dirty="0" smtClean="0"/>
              <a:t>This is a standard operation that Data Scientists need to do on our system in order to process their data concurrently, taking advantage of the parallel system</a:t>
            </a:r>
          </a:p>
          <a:p>
            <a:r>
              <a:rPr lang="en-US" dirty="0" smtClean="0"/>
              <a:t>One solution is to use </a:t>
            </a:r>
            <a:r>
              <a:rPr lang="en-US" dirty="0" err="1" smtClean="0"/>
              <a:t>egrep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wc</a:t>
            </a:r>
            <a:r>
              <a:rPr lang="en-US" dirty="0" smtClean="0"/>
              <a:t>, with some piping</a:t>
            </a:r>
          </a:p>
          <a:p>
            <a:r>
              <a:rPr lang="en-US" dirty="0" smtClean="0"/>
              <a:t>How do I craft a problem that accepts and auto-grades an expression?</a:t>
            </a:r>
          </a:p>
        </p:txBody>
      </p:sp>
    </p:spTree>
    <p:extLst>
      <p:ext uri="{BB962C8B-B14F-4D97-AF65-F5344CB8AC3E}">
        <p14:creationId xmlns:p14="http://schemas.microsoft.com/office/powerpoint/2010/main" val="1790193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forms of problems need to be included in order for students to show mastery?  </a:t>
            </a:r>
          </a:p>
          <a:p>
            <a:r>
              <a:rPr lang="en-US" dirty="0" smtClean="0"/>
              <a:t>What types of questions are Hiring Managers concerned about?</a:t>
            </a:r>
            <a:endParaRPr lang="en-US" dirty="0"/>
          </a:p>
          <a:p>
            <a:r>
              <a:rPr lang="en-US" dirty="0" smtClean="0"/>
              <a:t>Where do these questions and problems live?</a:t>
            </a:r>
          </a:p>
          <a:p>
            <a:r>
              <a:rPr lang="en-US" dirty="0" smtClean="0"/>
              <a:t>What is the process for getting permission to submit questions?</a:t>
            </a:r>
          </a:p>
          <a:p>
            <a:r>
              <a:rPr lang="en-US" dirty="0" smtClean="0"/>
              <a:t>How do we find out what questions already exist in the Library?</a:t>
            </a:r>
          </a:p>
          <a:p>
            <a:r>
              <a:rPr lang="en-US" dirty="0" smtClean="0"/>
              <a:t>How do we find out what the final question looks like for a student?</a:t>
            </a:r>
          </a:p>
          <a:p>
            <a:r>
              <a:rPr lang="en-US" dirty="0" smtClean="0"/>
              <a:t>Is there a solution that explains the correct answer?</a:t>
            </a:r>
          </a:p>
          <a:p>
            <a:r>
              <a:rPr lang="en-US" dirty="0" smtClean="0"/>
              <a:t>What is the process for reviewing and testing the Test Library?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646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Backup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1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86D71-73FB-D94A-B32A-9BE3DB9B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How Can You </a:t>
            </a:r>
            <a:r>
              <a:rPr lang="en-US" b="1" dirty="0" smtClean="0"/>
              <a:t>Get Involved in ACM SIGHPC Education Chapter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1C9C55-DA00-744C-A728-8BCD3148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878"/>
            <a:ext cx="7700341" cy="3263504"/>
          </a:xfrm>
        </p:spPr>
        <p:txBody>
          <a:bodyPr>
            <a:normAutofit/>
          </a:bodyPr>
          <a:lstStyle/>
          <a:p>
            <a:r>
              <a:rPr lang="en-US" sz="2400" dirty="0"/>
              <a:t>Be a leader </a:t>
            </a:r>
          </a:p>
          <a:p>
            <a:pPr lvl="1"/>
            <a:r>
              <a:rPr lang="en-US" sz="2000" dirty="0"/>
              <a:t>Join one of the committees and share your expertise.</a:t>
            </a:r>
          </a:p>
          <a:p>
            <a:pPr lvl="1"/>
            <a:r>
              <a:rPr lang="en-US" sz="2000" dirty="0"/>
              <a:t>Submit your name for one of the officer positions.</a:t>
            </a:r>
          </a:p>
          <a:p>
            <a:r>
              <a:rPr lang="en-US" sz="2400" dirty="0"/>
              <a:t>Be a contributor</a:t>
            </a:r>
          </a:p>
          <a:p>
            <a:pPr lvl="1"/>
            <a:r>
              <a:rPr lang="en-US" sz="2000" dirty="0"/>
              <a:t>You have important ideas, techniques, and approaches that need publicity – write a blog post.</a:t>
            </a:r>
          </a:p>
          <a:p>
            <a:pPr lvl="1"/>
            <a:r>
              <a:rPr lang="en-US" sz="2000" dirty="0"/>
              <a:t>You have great training materials - send us the links.</a:t>
            </a:r>
          </a:p>
          <a:p>
            <a:pPr lvl="1"/>
            <a:r>
              <a:rPr lang="en-US" sz="2000" dirty="0"/>
              <a:t>Got an important announcement related to HPC education or training? Send email and the officers will disseminate if approved.</a:t>
            </a:r>
          </a:p>
        </p:txBody>
      </p:sp>
      <p:sp useBgFill="1">
        <p:nvSpPr>
          <p:cNvPr id="5" name="TextBox 4">
            <a:extLst>
              <a:ext uri="{FF2B5EF4-FFF2-40B4-BE49-F238E27FC236}">
                <a16:creationId xmlns="" xmlns:a16="http://schemas.microsoft.com/office/drawing/2014/main" id="{FC3499E5-DA34-0241-A433-D075F1A60F53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455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686D71-73FB-D94A-B32A-9BE3DB9B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Journal of Computational Science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21C9C55-DA00-744C-A728-8BCD3148D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8878"/>
            <a:ext cx="7700341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Open</a:t>
            </a:r>
            <a:r>
              <a:rPr lang="en-US" dirty="0"/>
              <a:t>, online journal</a:t>
            </a:r>
          </a:p>
          <a:p>
            <a:r>
              <a:rPr lang="en-US" dirty="0"/>
              <a:t>Refereed articles on broad set of computational science education topics</a:t>
            </a:r>
          </a:p>
          <a:p>
            <a:pPr lvl="1"/>
            <a:r>
              <a:rPr lang="en-US" dirty="0"/>
              <a:t>Articles on computational science instructional materials and projects and research on the efficacy of instruction with computational science</a:t>
            </a:r>
          </a:p>
          <a:p>
            <a:pPr lvl="1"/>
            <a:r>
              <a:rPr lang="en-US" dirty="0"/>
              <a:t>Student articles detailing their experiences in computational science internships and research experiences</a:t>
            </a:r>
          </a:p>
          <a:p>
            <a:r>
              <a:rPr lang="en-US" dirty="0"/>
              <a:t>Become a reviewer! Sign up on our </a:t>
            </a:r>
            <a:r>
              <a:rPr lang="en-US" dirty="0" smtClean="0"/>
              <a:t>website: </a:t>
            </a:r>
            <a:r>
              <a:rPr lang="en-US" dirty="0" err="1" smtClean="0"/>
              <a:t>www.jocse.org</a:t>
            </a:r>
            <a:endParaRPr lang="en-US" dirty="0"/>
          </a:p>
        </p:txBody>
      </p:sp>
      <p:sp useBgFill="1">
        <p:nvSpPr>
          <p:cNvPr id="5" name="TextBox 4">
            <a:extLst>
              <a:ext uri="{FF2B5EF4-FFF2-40B4-BE49-F238E27FC236}">
                <a16:creationId xmlns="" xmlns:a16="http://schemas.microsoft.com/office/drawing/2014/main" id="{FC3499E5-DA34-0241-A433-D075F1A60F53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68877-B0DA-9F49-B301-85C8BEF3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SIG HPC Education – The Activities</a:t>
            </a:r>
            <a:r>
              <a:rPr lang="en-US" dirty="0"/>
              <a:t/>
            </a:r>
            <a:br>
              <a:rPr lang="en-US" dirty="0"/>
            </a:br>
            <a:r>
              <a:rPr lang="en-US" sz="2100" i="1" dirty="0"/>
              <a:t>Committees are at work on</a:t>
            </a:r>
            <a:r>
              <a:rPr lang="mr-IN" sz="2100" i="1" dirty="0"/>
              <a:t>…</a:t>
            </a:r>
            <a:endParaRPr lang="en-US" sz="21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C65BEA-377B-8B4A-B9CF-1042B586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078"/>
            <a:ext cx="7521437" cy="33647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Workshops: </a:t>
            </a:r>
          </a:p>
          <a:p>
            <a:pPr lvl="1"/>
            <a:r>
              <a:rPr lang="en-US" dirty="0"/>
              <a:t>coordinating and managing in-person and virtual events to bring together the community to discuss topics of interest</a:t>
            </a:r>
          </a:p>
          <a:p>
            <a:pPr marL="0" indent="0">
              <a:buNone/>
            </a:pPr>
            <a:r>
              <a:rPr lang="en-US" dirty="0"/>
              <a:t>Computational Science Education: </a:t>
            </a:r>
          </a:p>
          <a:p>
            <a:pPr lvl="1"/>
            <a:r>
              <a:rPr lang="en-US" dirty="0"/>
              <a:t>developing strategies to incorporate and/or enhance computational science education at all levels of education </a:t>
            </a:r>
          </a:p>
          <a:p>
            <a:pPr marL="0" indent="0">
              <a:buNone/>
            </a:pPr>
            <a:r>
              <a:rPr lang="en-US" dirty="0" smtClean="0"/>
              <a:t>Education Content:</a:t>
            </a:r>
            <a:endParaRPr lang="en-US" dirty="0"/>
          </a:p>
          <a:p>
            <a:pPr lvl="1"/>
            <a:r>
              <a:rPr lang="en-US" dirty="0"/>
              <a:t>curating lists of available education and training materials for HPC and computational science skills.</a:t>
            </a:r>
          </a:p>
          <a:p>
            <a:pPr marL="0" indent="0">
              <a:buNone/>
            </a:pPr>
            <a:r>
              <a:rPr lang="en-US" dirty="0"/>
              <a:t>Outreach: </a:t>
            </a:r>
          </a:p>
          <a:p>
            <a:pPr lvl="1"/>
            <a:r>
              <a:rPr lang="en-US" dirty="0"/>
              <a:t>distributing information about the activities of the chapter, including advertising workshops, recruiting webinar speakers and blog entries.</a:t>
            </a:r>
          </a:p>
        </p:txBody>
      </p:sp>
      <p:sp useBgFill="1">
        <p:nvSpPr>
          <p:cNvPr id="4" name="TextBox 3">
            <a:extLst>
              <a:ext uri="{FF2B5EF4-FFF2-40B4-BE49-F238E27FC236}">
                <a16:creationId xmlns="" xmlns:a16="http://schemas.microsoft.com/office/drawing/2014/main" id="{03B49153-30A1-9040-BC7B-9CB1AD735519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085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968877-B0DA-9F49-B301-85C8BEF3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SIG HPC Education – The Activities</a:t>
            </a:r>
            <a:r>
              <a:rPr lang="en-US" dirty="0"/>
              <a:t/>
            </a:r>
            <a:br>
              <a:rPr lang="en-US" dirty="0"/>
            </a:br>
            <a:r>
              <a:rPr lang="en-US" sz="2100" i="1" dirty="0"/>
              <a:t>Committees are at work on</a:t>
            </a:r>
            <a:r>
              <a:rPr lang="mr-IN" sz="2100" i="1" dirty="0"/>
              <a:t>…</a:t>
            </a:r>
            <a:endParaRPr lang="en-US" sz="21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C65BEA-377B-8B4A-B9CF-1042B586E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40078"/>
            <a:ext cx="7521437" cy="3364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K-12: </a:t>
            </a:r>
            <a:endParaRPr lang="en-US" dirty="0"/>
          </a:p>
          <a:p>
            <a:pPr lvl="1"/>
            <a:r>
              <a:rPr lang="en-US" dirty="0" smtClean="0"/>
              <a:t>Support educators introducing HPC and Data Science in pre-university environments</a:t>
            </a:r>
          </a:p>
          <a:p>
            <a:pPr marL="0" indent="0">
              <a:buNone/>
            </a:pPr>
            <a:r>
              <a:rPr lang="en-US" dirty="0" smtClean="0"/>
              <a:t>Systems Professional Committee: </a:t>
            </a:r>
          </a:p>
          <a:p>
            <a:pPr lvl="1"/>
            <a:r>
              <a:rPr lang="en-US" dirty="0"/>
              <a:t>curating, recommending and making available material and resources addressing topics of interest to the HPC systems professionals</a:t>
            </a:r>
            <a:r>
              <a:rPr lang="en-US" dirty="0" smtClean="0"/>
              <a:t>.</a:t>
            </a:r>
            <a:endParaRPr lang="en-US" dirty="0"/>
          </a:p>
        </p:txBody>
      </p:sp>
      <p:sp useBgFill="1">
        <p:nvSpPr>
          <p:cNvPr id="4" name="TextBox 3">
            <a:extLst>
              <a:ext uri="{FF2B5EF4-FFF2-40B4-BE49-F238E27FC236}">
                <a16:creationId xmlns="" xmlns:a16="http://schemas.microsoft.com/office/drawing/2014/main" id="{03B49153-30A1-9040-BC7B-9CB1AD735519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27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Resources on Our Website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914" y="1268016"/>
            <a:ext cx="7068999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YouTube </a:t>
            </a:r>
            <a:r>
              <a:rPr lang="en-US" dirty="0"/>
              <a:t>videos of past events:</a:t>
            </a:r>
          </a:p>
          <a:p>
            <a:pPr lvl="1"/>
            <a:r>
              <a:rPr lang="en-US" dirty="0"/>
              <a:t>Undergraduate Computational Science Program Development</a:t>
            </a:r>
          </a:p>
          <a:p>
            <a:pPr lvl="1"/>
            <a:r>
              <a:rPr lang="en-US" dirty="0"/>
              <a:t>HPC Carpentry</a:t>
            </a:r>
          </a:p>
          <a:p>
            <a:pPr lvl="1"/>
            <a:r>
              <a:rPr lang="en-US" dirty="0"/>
              <a:t>Bringing Computer Science to </a:t>
            </a:r>
            <a:r>
              <a:rPr lang="en-US" dirty="0" smtClean="0"/>
              <a:t>All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ebinars</a:t>
            </a:r>
            <a:endParaRPr lang="en-US" dirty="0"/>
          </a:p>
          <a:p>
            <a:r>
              <a:rPr lang="en-US" dirty="0"/>
              <a:t>Links to </a:t>
            </a:r>
            <a:r>
              <a:rPr lang="en-US" dirty="0" smtClean="0"/>
              <a:t>education and training resources</a:t>
            </a:r>
            <a:endParaRPr lang="en-US" dirty="0" smtClean="0"/>
          </a:p>
          <a:p>
            <a:r>
              <a:rPr lang="en-US" dirty="0" smtClean="0"/>
              <a:t>Blog and discussion </a:t>
            </a:r>
            <a:r>
              <a:rPr lang="en-US" dirty="0" smtClean="0"/>
              <a:t>forum</a:t>
            </a:r>
          </a:p>
          <a:p>
            <a:r>
              <a:rPr lang="en-US" dirty="0" smtClean="0"/>
              <a:t>Announcements of our workshops and events</a:t>
            </a:r>
            <a:endParaRPr lang="en-US" dirty="0" smtClean="0"/>
          </a:p>
          <a:p>
            <a:r>
              <a:rPr lang="en-US" dirty="0" smtClean="0"/>
              <a:t>Connect to our </a:t>
            </a:r>
            <a:r>
              <a:rPr lang="en-US" dirty="0" err="1" smtClean="0"/>
              <a:t>facebook</a:t>
            </a:r>
            <a:r>
              <a:rPr lang="en-US" dirty="0"/>
              <a:t> </a:t>
            </a:r>
            <a:r>
              <a:rPr lang="en-US" dirty="0" smtClean="0"/>
              <a:t>group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 useBgFill="1">
        <p:nvSpPr>
          <p:cNvPr id="4" name="TextBox 3">
            <a:extLst>
              <a:ext uri="{FF2B5EF4-FFF2-40B4-BE49-F238E27FC236}">
                <a16:creationId xmlns="" xmlns:a16="http://schemas.microsoft.com/office/drawing/2014/main" id="{03DFA5E3-5404-3043-9EE2-19280DB20F4B}"/>
              </a:ext>
            </a:extLst>
          </p:cNvPr>
          <p:cNvSpPr txBox="1"/>
          <p:nvPr/>
        </p:nvSpPr>
        <p:spPr>
          <a:xfrm>
            <a:off x="417443" y="4532244"/>
            <a:ext cx="399553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hlinkClick r:id="rId2"/>
              </a:rPr>
              <a:t>https://sighpceducation.acm.org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0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Bringing Communities </a:t>
            </a:r>
            <a:r>
              <a:rPr lang="en-US" b="1" dirty="0" smtClean="0"/>
              <a:t>Together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11075"/>
            <a:ext cx="4210050" cy="2877661"/>
          </a:xfrm>
        </p:spPr>
        <p:txBody>
          <a:bodyPr>
            <a:normAutofit/>
          </a:bodyPr>
          <a:lstStyle/>
          <a:p>
            <a:r>
              <a:rPr lang="en-US" dirty="0" smtClean="0"/>
              <a:t>The Education Content committee is focused on informal learning</a:t>
            </a:r>
          </a:p>
          <a:p>
            <a:r>
              <a:rPr lang="en-US" dirty="0" smtClean="0"/>
              <a:t>We reviewed and gathered resources from HPC centers around the global to make resource discovery easier</a:t>
            </a:r>
          </a:p>
          <a:p>
            <a:r>
              <a:rPr lang="en-US" dirty="0" smtClean="0"/>
              <a:t>We were looking to find a way to crowd source the evaluation and usefulness of resources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11075"/>
            <a:ext cx="4271010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HPC Certification Forum is focused on finding a way to provide HPC training (Informal Learning)</a:t>
            </a:r>
          </a:p>
          <a:p>
            <a:r>
              <a:rPr lang="en-US" dirty="0" smtClean="0"/>
              <a:t>The HPC Certification Forum created a well-defined set of skills necessary for HPC practitioners</a:t>
            </a:r>
          </a:p>
          <a:p>
            <a:r>
              <a:rPr lang="en-US" dirty="0" smtClean="0"/>
              <a:t> They were looking for a way to crowd source the definition of skills and create assessments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6480" y="1210370"/>
            <a:ext cx="2553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Education Content 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01920" y="1210370"/>
            <a:ext cx="23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HPC Certification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247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Education Content Committee and HPC Certification Forum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Work (Fall 2019):</a:t>
            </a:r>
          </a:p>
          <a:p>
            <a:pPr lvl="1"/>
            <a:r>
              <a:rPr lang="en-US" sz="1900" dirty="0" smtClean="0"/>
              <a:t>Webinar: Julian Kunkel, Introduced the committee to the work of the Certification Forum</a:t>
            </a:r>
          </a:p>
          <a:p>
            <a:pPr lvl="1"/>
            <a:r>
              <a:rPr lang="en-US" sz="1900" dirty="0" smtClean="0"/>
              <a:t>November 2019: Meeting at SC19 to discuss ways that the committee could work with the Forum</a:t>
            </a:r>
          </a:p>
          <a:p>
            <a:r>
              <a:rPr lang="en-US" dirty="0" smtClean="0"/>
              <a:t>Recommendation: Select one skill group and build out full process</a:t>
            </a:r>
          </a:p>
          <a:p>
            <a:pPr lvl="1"/>
            <a:r>
              <a:rPr lang="en-US" dirty="0" smtClean="0"/>
              <a:t>Define high level skill</a:t>
            </a:r>
          </a:p>
          <a:p>
            <a:pPr lvl="1"/>
            <a:r>
              <a:rPr lang="en-US" dirty="0" smtClean="0"/>
              <a:t>Define sub-level skills</a:t>
            </a:r>
          </a:p>
          <a:p>
            <a:pPr lvl="1"/>
            <a:r>
              <a:rPr lang="en-US" dirty="0" smtClean="0"/>
              <a:t>Create assessments to test applicants.</a:t>
            </a:r>
          </a:p>
          <a:p>
            <a:pPr lvl="3"/>
            <a:endParaRPr lang="en-US" dirty="0" smtClean="0"/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71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Building a Full Example: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Selected USE1-B and completed the full descriptions of the skills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Next Step – build a library of exam questions</a:t>
            </a:r>
          </a:p>
          <a:p>
            <a:pPr lvl="1"/>
            <a:r>
              <a:rPr lang="en-US" dirty="0" smtClean="0"/>
              <a:t>Crowd source</a:t>
            </a:r>
          </a:p>
          <a:p>
            <a:pPr lvl="1"/>
            <a:r>
              <a:rPr lang="en-US" dirty="0" smtClean="0"/>
              <a:t>SIGHPC Education Chapter </a:t>
            </a:r>
          </a:p>
        </p:txBody>
      </p:sp>
      <p:pic>
        <p:nvPicPr>
          <p:cNvPr id="4" name="Picture 3" descr="Screen Shot 2020-05-17 at 9.19.32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/>
          <a:stretch/>
        </p:blipFill>
        <p:spPr>
          <a:xfrm>
            <a:off x="1625600" y="1827007"/>
            <a:ext cx="5567680" cy="10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9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Building a Library of </a:t>
            </a:r>
            <a:r>
              <a:rPr lang="en-US" b="1" smtClean="0"/>
              <a:t>Exam </a:t>
            </a:r>
            <a:r>
              <a:rPr lang="en-US" b="1" smtClean="0"/>
              <a:t>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3779361" cy="326350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Our Experience:</a:t>
            </a:r>
          </a:p>
          <a:p>
            <a:pPr lvl="1"/>
            <a:r>
              <a:rPr lang="en-US" dirty="0" smtClean="0"/>
              <a:t>We tried it and got at Thank You!</a:t>
            </a:r>
          </a:p>
          <a:p>
            <a:r>
              <a:rPr lang="en-US" dirty="0" smtClean="0"/>
              <a:t>Our concerns</a:t>
            </a:r>
          </a:p>
          <a:p>
            <a:pPr lvl="1"/>
            <a:r>
              <a:rPr lang="en-US" dirty="0" smtClean="0"/>
              <a:t>Not clear what questions already exist</a:t>
            </a:r>
          </a:p>
          <a:p>
            <a:pPr lvl="1"/>
            <a:r>
              <a:rPr lang="en-US" dirty="0" smtClean="0"/>
              <a:t>Not clear what types of questions can be added</a:t>
            </a:r>
          </a:p>
          <a:p>
            <a:pPr lvl="1"/>
            <a:r>
              <a:rPr lang="en-US" dirty="0" smtClean="0"/>
              <a:t>Not clear what the question will look like to the student</a:t>
            </a:r>
          </a:p>
          <a:p>
            <a:pPr lvl="1"/>
            <a:r>
              <a:rPr lang="en-US" dirty="0" smtClean="0"/>
              <a:t>It’s really not clear why were are allowed to submit the question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290060" y="1369219"/>
            <a:ext cx="4704383" cy="3038358"/>
            <a:chOff x="4290060" y="1041517"/>
            <a:chExt cx="4704383" cy="3038358"/>
          </a:xfrm>
        </p:grpSpPr>
        <p:pic>
          <p:nvPicPr>
            <p:cNvPr id="5" name="Picture 4" descr="Screen Shot 2020-05-17 at 9.25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0060" y="1041517"/>
              <a:ext cx="4554307" cy="289483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" name="Picture 3" descr="Screen Shot 2020-05-17 at 9.26.04 P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84" r="3515" b="70418"/>
            <a:stretch/>
          </p:blipFill>
          <p:spPr>
            <a:xfrm>
              <a:off x="5037727" y="3259339"/>
              <a:ext cx="3956716" cy="8205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209110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Common Auto-graded Question </a:t>
            </a:r>
            <a:r>
              <a:rPr lang="en-US" b="1" dirty="0" smtClean="0"/>
              <a:t>Formats: </a:t>
            </a:r>
            <a:br>
              <a:rPr lang="en-US" b="1" dirty="0" smtClean="0"/>
            </a:br>
            <a:r>
              <a:rPr lang="en-US" b="1" dirty="0" smtClean="0"/>
              <a:t>Example 1: Open </a:t>
            </a:r>
            <a:r>
              <a:rPr lang="en-US" b="1" dirty="0" err="1" smtClean="0"/>
              <a:t>edX</a:t>
            </a:r>
            <a:endParaRPr lang="en-US" b="1" dirty="0"/>
          </a:p>
        </p:txBody>
      </p:sp>
      <p:pic>
        <p:nvPicPr>
          <p:cNvPr id="4" name="Content Placeholder 3" descr="Screen Shot 2020-05-17 at 9.33.44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r="1792"/>
          <a:stretch/>
        </p:blipFill>
        <p:spPr>
          <a:xfrm>
            <a:off x="4086348" y="1362917"/>
            <a:ext cx="4429002" cy="2786833"/>
          </a:xfrm>
          <a:ln w="12700" cmpd="sng">
            <a:solidFill>
              <a:schemeClr val="bg2">
                <a:lumMod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8651" y="1369219"/>
            <a:ext cx="3457698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 Problem Formats</a:t>
            </a:r>
          </a:p>
          <a:p>
            <a:pPr lvl="1"/>
            <a:r>
              <a:rPr lang="en-US" dirty="0" smtClean="0"/>
              <a:t>Multiple Choice</a:t>
            </a:r>
          </a:p>
          <a:p>
            <a:pPr lvl="1"/>
            <a:r>
              <a:rPr lang="en-US" dirty="0" smtClean="0"/>
              <a:t>True/False</a:t>
            </a:r>
          </a:p>
          <a:p>
            <a:pPr lvl="1"/>
            <a:r>
              <a:rPr lang="en-US" dirty="0" smtClean="0"/>
              <a:t>Multiple Answer</a:t>
            </a:r>
          </a:p>
          <a:p>
            <a:pPr lvl="1"/>
            <a:r>
              <a:rPr lang="en-US" dirty="0" smtClean="0"/>
              <a:t>Short Answer</a:t>
            </a:r>
          </a:p>
          <a:p>
            <a:pPr lvl="1"/>
            <a:r>
              <a:rPr lang="en-US" dirty="0" smtClean="0"/>
              <a:t>Numerical</a:t>
            </a:r>
          </a:p>
          <a:p>
            <a:pPr lvl="1"/>
            <a:r>
              <a:rPr lang="en-US" dirty="0" smtClean="0"/>
              <a:t>Process flow</a:t>
            </a:r>
          </a:p>
          <a:p>
            <a:r>
              <a:rPr lang="en-US" dirty="0" smtClean="0"/>
              <a:t>Most online course platforms provide a “solution” and explanation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76" y="3778618"/>
            <a:ext cx="2424324" cy="742263"/>
          </a:xfrm>
          <a:prstGeom prst="rect">
            <a:avLst/>
          </a:prstGeom>
          <a:ln w="12700" cmpd="sng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575100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</TotalTime>
  <Words>1056</Words>
  <Application>Microsoft Macintosh PowerPoint</Application>
  <PresentationFormat>On-screen Show (16:9)</PresentationFormat>
  <Paragraphs>138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Engaging Communities to Build HPC Certification: Lessons Learned</vt:lpstr>
      <vt:lpstr>SIG HPC Education – The Activities Committees are at work on…</vt:lpstr>
      <vt:lpstr>SIG HPC Education – The Activities Committees are at work on…</vt:lpstr>
      <vt:lpstr>Resources on Our Website</vt:lpstr>
      <vt:lpstr>Bringing Communities Together</vt:lpstr>
      <vt:lpstr>Education Content Committee and HPC Certification Forum</vt:lpstr>
      <vt:lpstr>Building a Full Example:</vt:lpstr>
      <vt:lpstr>Building a Library of Exam Questions</vt:lpstr>
      <vt:lpstr>Common Auto-graded Question Formats:  Example 1: Open edX</vt:lpstr>
      <vt:lpstr>Common Auto-graded Question Formats:  Example 2: Socrative.com</vt:lpstr>
      <vt:lpstr>Socrative also provides summary answers</vt:lpstr>
      <vt:lpstr>Common Auto-graded Question Formats:  Example 3: FutureLearn</vt:lpstr>
      <vt:lpstr>Common Auto-graded Question Formats:  Example 4: Quia</vt:lpstr>
      <vt:lpstr>How do we ask the student more detailed questions?</vt:lpstr>
      <vt:lpstr>Discussion</vt:lpstr>
      <vt:lpstr>Backup</vt:lpstr>
      <vt:lpstr>How Can You Get Involved in ACM SIGHPC Education Chapter?</vt:lpstr>
      <vt:lpstr>Journal of Computational Science Education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SIGHPC Education</dc:title>
  <dc:creator>Coffey, Richard M.</dc:creator>
  <cp:lastModifiedBy>Julie Mullen</cp:lastModifiedBy>
  <cp:revision>90</cp:revision>
  <cp:lastPrinted>2018-02-08T22:11:15Z</cp:lastPrinted>
  <dcterms:created xsi:type="dcterms:W3CDTF">2017-11-08T04:17:49Z</dcterms:created>
  <dcterms:modified xsi:type="dcterms:W3CDTF">2020-05-18T14:09:11Z</dcterms:modified>
</cp:coreProperties>
</file>