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5"/>
  </p:notesMasterIdLst>
  <p:sldIdLst>
    <p:sldId id="256" r:id="rId2"/>
    <p:sldId id="257" r:id="rId3"/>
    <p:sldId id="265" r:id="rId4"/>
    <p:sldId id="263" r:id="rId5"/>
    <p:sldId id="272" r:id="rId6"/>
    <p:sldId id="266" r:id="rId7"/>
    <p:sldId id="267" r:id="rId8"/>
    <p:sldId id="268" r:id="rId9"/>
    <p:sldId id="269" r:id="rId10"/>
    <p:sldId id="270" r:id="rId11"/>
    <p:sldId id="271" r:id="rId12"/>
    <p:sldId id="261" r:id="rId13"/>
    <p:sldId id="26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25" d="100"/>
          <a:sy n="125" d="100"/>
        </p:scale>
        <p:origin x="-20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0942E-7B36-694D-9337-5473E2641D4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739D-3C46-F54A-8FF6-6008DA83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ighpceducation.acm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9" name="TextBox 8">
            <a:extLst>
              <a:ext uri="{FF2B5EF4-FFF2-40B4-BE49-F238E27FC236}">
                <a16:creationId xmlns:a16="http://schemas.microsoft.com/office/drawing/2014/main" xmlns="" id="{3BA59CB6-E1C3-4546-96FA-2A3DC335A33B}"/>
              </a:ext>
            </a:extLst>
          </p:cNvPr>
          <p:cNvSpPr txBox="1"/>
          <p:nvPr userDrawn="1"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5">
                <a:lumMod val="60000"/>
                <a:lumOff val="40000"/>
              </a:schemeClr>
            </a:gs>
            <a:gs pos="88000">
              <a:schemeClr val="bg1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SIGHPC-education-logo-social.png">
            <a:extLst>
              <a:ext uri="{FF2B5EF4-FFF2-40B4-BE49-F238E27FC236}">
                <a16:creationId xmlns:a16="http://schemas.microsoft.com/office/drawing/2014/main" xmlns="" id="{FC156C34-A091-D64D-AFE8-B9D09194CB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06" y="4286251"/>
            <a:ext cx="965899" cy="679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9A208A9-F221-C346-93E3-FF5B320260F4}"/>
              </a:ext>
            </a:extLst>
          </p:cNvPr>
          <p:cNvSpPr txBox="1"/>
          <p:nvPr userDrawn="1"/>
        </p:nvSpPr>
        <p:spPr>
          <a:xfrm>
            <a:off x="344715" y="4646595"/>
            <a:ext cx="33927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 err="1">
                <a:latin typeface="Arial"/>
                <a:cs typeface="Arial"/>
              </a:rPr>
              <a:t>sighpceducation.hosting.acm.org</a:t>
            </a:r>
            <a:r>
              <a:rPr lang="en-US" sz="1050" b="1" i="0" dirty="0">
                <a:latin typeface="Arial"/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58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0A631E-C9DB-6C4A-8AF4-104F2AE6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732" y="404449"/>
            <a:ext cx="6858000" cy="1790700"/>
          </a:xfrm>
        </p:spPr>
        <p:txBody>
          <a:bodyPr>
            <a:normAutofit/>
          </a:bodyPr>
          <a:lstStyle/>
          <a:p>
            <a:r>
              <a:rPr lang="en-US" sz="4000" dirty="0"/>
              <a:t>Engaging Communities to Build HPC Certification: Lessons Learned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732" y="2264205"/>
            <a:ext cx="6858000" cy="124182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Julie Mullen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Co</a:t>
            </a:r>
            <a:r>
              <a:rPr lang="en-US" sz="2400" b="1" dirty="0">
                <a:solidFill>
                  <a:srgbClr val="002060"/>
                </a:solidFill>
              </a:rPr>
              <a:t>-Chair, </a:t>
            </a:r>
            <a:r>
              <a:rPr lang="en-US" sz="2400" b="1" dirty="0" err="1" smtClean="0">
                <a:solidFill>
                  <a:srgbClr val="002060"/>
                </a:solidFill>
              </a:rPr>
              <a:t>SIGHPCEducation</a:t>
            </a:r>
            <a:r>
              <a:rPr lang="en-US" sz="2400" b="1" dirty="0" smtClean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Content Committee</a:t>
            </a:r>
          </a:p>
          <a:p>
            <a:r>
              <a:rPr lang="en-US" sz="2400" b="1" dirty="0" err="1">
                <a:solidFill>
                  <a:srgbClr val="002060"/>
                </a:solidFill>
              </a:rPr>
              <a:t>Weronika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err="1" smtClean="0">
                <a:solidFill>
                  <a:srgbClr val="002060"/>
                </a:solidFill>
              </a:rPr>
              <a:t>Filinger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Chair, </a:t>
            </a:r>
            <a:r>
              <a:rPr lang="en-US" sz="2400" b="1" dirty="0" err="1" smtClean="0">
                <a:solidFill>
                  <a:srgbClr val="002060"/>
                </a:solidFill>
              </a:rPr>
              <a:t>SIGHPCEducation</a:t>
            </a:r>
            <a:r>
              <a:rPr lang="en-US" sz="2400" b="1" dirty="0" smtClean="0">
                <a:solidFill>
                  <a:srgbClr val="002060"/>
                </a:solidFill>
              </a:rPr>
              <a:t>, Outreach Committee</a:t>
            </a:r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0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How do we ask the student more detailed 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 I have a directory with hundreds of files.  I need</a:t>
            </a:r>
          </a:p>
          <a:p>
            <a:pPr lvl="1"/>
            <a:r>
              <a:rPr lang="en-US" dirty="0" smtClean="0"/>
              <a:t>A single file, </a:t>
            </a:r>
            <a:r>
              <a:rPr lang="en-US" dirty="0" err="1" smtClean="0"/>
              <a:t>files_to_process</a:t>
            </a:r>
            <a:r>
              <a:rPr lang="en-US" dirty="0" smtClean="0"/>
              <a:t>,  that includes all of the file names</a:t>
            </a:r>
          </a:p>
          <a:p>
            <a:pPr lvl="1"/>
            <a:r>
              <a:rPr lang="en-US" dirty="0" smtClean="0"/>
              <a:t>N = number of filenames in </a:t>
            </a:r>
            <a:r>
              <a:rPr lang="en-US" dirty="0" err="1" smtClean="0"/>
              <a:t>files_to_process</a:t>
            </a:r>
            <a:endParaRPr lang="en-US" dirty="0" smtClean="0"/>
          </a:p>
          <a:p>
            <a:r>
              <a:rPr lang="en-US" dirty="0" smtClean="0"/>
              <a:t>This is a standard operation that Data Scientists need to do on our system in order to process their data concurrently, taking advantage of the parallel system</a:t>
            </a:r>
          </a:p>
          <a:p>
            <a:r>
              <a:rPr lang="en-US" dirty="0" smtClean="0"/>
              <a:t>One solution is to use </a:t>
            </a:r>
            <a:r>
              <a:rPr lang="en-US" dirty="0" err="1" smtClean="0"/>
              <a:t>egrep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wc</a:t>
            </a:r>
            <a:r>
              <a:rPr lang="en-US" dirty="0" smtClean="0"/>
              <a:t>, with some piping</a:t>
            </a:r>
          </a:p>
          <a:p>
            <a:r>
              <a:rPr lang="en-US" dirty="0" smtClean="0"/>
              <a:t>How do I craft a problem that accepts and auto-grades an expression?</a:t>
            </a:r>
          </a:p>
        </p:txBody>
      </p:sp>
    </p:spTree>
    <p:extLst>
      <p:ext uri="{BB962C8B-B14F-4D97-AF65-F5344CB8AC3E}">
        <p14:creationId xmlns:p14="http://schemas.microsoft.com/office/powerpoint/2010/main" val="179019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forms of problems need to be included in order for students to show mastery?  </a:t>
            </a:r>
          </a:p>
          <a:p>
            <a:r>
              <a:rPr lang="en-US" dirty="0" smtClean="0"/>
              <a:t>What types of questions are Hiring Managers concerned about?</a:t>
            </a:r>
            <a:endParaRPr lang="en-US" dirty="0"/>
          </a:p>
          <a:p>
            <a:r>
              <a:rPr lang="en-US" dirty="0" smtClean="0"/>
              <a:t>Where do these questions and problems live?</a:t>
            </a:r>
          </a:p>
          <a:p>
            <a:r>
              <a:rPr lang="en-US" dirty="0" smtClean="0"/>
              <a:t>What is the process for getting permission to submit questions?</a:t>
            </a:r>
          </a:p>
          <a:p>
            <a:r>
              <a:rPr lang="en-US" dirty="0" smtClean="0"/>
              <a:t>How do we find out what questions already exist in the Library?</a:t>
            </a:r>
          </a:p>
          <a:p>
            <a:r>
              <a:rPr lang="en-US" dirty="0" smtClean="0"/>
              <a:t>How do we find out what the final question looks like for a student?</a:t>
            </a:r>
          </a:p>
          <a:p>
            <a:r>
              <a:rPr lang="en-US" dirty="0" smtClean="0"/>
              <a:t>Is there a solution that explains the correct answer?</a:t>
            </a:r>
          </a:p>
          <a:p>
            <a:r>
              <a:rPr lang="en-US" dirty="0" smtClean="0"/>
              <a:t>What is the process for reviewing and testing the Test Library?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6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86D71-73FB-D94A-B32A-9BE3DB9B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Can You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1C9C55-DA00-744C-A728-8BCD3148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878"/>
            <a:ext cx="7700341" cy="3263504"/>
          </a:xfrm>
        </p:spPr>
        <p:txBody>
          <a:bodyPr>
            <a:normAutofit/>
          </a:bodyPr>
          <a:lstStyle/>
          <a:p>
            <a:r>
              <a:rPr lang="en-US" sz="2400" dirty="0"/>
              <a:t>Be a leader </a:t>
            </a:r>
          </a:p>
          <a:p>
            <a:pPr lvl="1"/>
            <a:r>
              <a:rPr lang="en-US" sz="2000" dirty="0"/>
              <a:t>Join one of the committees and share your expertise.</a:t>
            </a:r>
          </a:p>
          <a:p>
            <a:pPr lvl="1"/>
            <a:r>
              <a:rPr lang="en-US" sz="2000" dirty="0"/>
              <a:t>Submit your name for one of the officer positions.</a:t>
            </a:r>
          </a:p>
          <a:p>
            <a:r>
              <a:rPr lang="en-US" sz="2400" dirty="0"/>
              <a:t>Be a contributor</a:t>
            </a:r>
          </a:p>
          <a:p>
            <a:pPr lvl="1"/>
            <a:r>
              <a:rPr lang="en-US" sz="2000" dirty="0"/>
              <a:t>You have important ideas, techniques, and approaches that need publicity – write a blog post.</a:t>
            </a:r>
          </a:p>
          <a:p>
            <a:pPr lvl="1"/>
            <a:r>
              <a:rPr lang="en-US" sz="2000" dirty="0"/>
              <a:t>You have great training materials - send us the links.</a:t>
            </a:r>
          </a:p>
          <a:p>
            <a:pPr lvl="1"/>
            <a:r>
              <a:rPr lang="en-US" sz="2000" dirty="0"/>
              <a:t>Got an important announcement related to HPC education or training? Send email and the officers will disseminate if approved.</a:t>
            </a:r>
          </a:p>
        </p:txBody>
      </p:sp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xmlns="" id="{FC3499E5-DA34-0241-A433-D075F1A60F53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5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686D71-73FB-D94A-B32A-9BE3DB9B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Journal of Computational Science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1C9C55-DA00-744C-A728-8BCD3148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878"/>
            <a:ext cx="7700341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Open</a:t>
            </a:r>
            <a:r>
              <a:rPr lang="en-US" dirty="0"/>
              <a:t>, online journal</a:t>
            </a:r>
          </a:p>
          <a:p>
            <a:r>
              <a:rPr lang="en-US" dirty="0"/>
              <a:t>Refereed articles on broad set of computational science education topics</a:t>
            </a:r>
          </a:p>
          <a:p>
            <a:pPr lvl="1"/>
            <a:r>
              <a:rPr lang="en-US" dirty="0"/>
              <a:t>Articles on computational science instructional materials and projects and research on the efficacy of instruction with computational science</a:t>
            </a:r>
          </a:p>
          <a:p>
            <a:pPr lvl="1"/>
            <a:r>
              <a:rPr lang="en-US" dirty="0"/>
              <a:t>Student articles detailing their experiences in computational science internships and research experiences</a:t>
            </a:r>
          </a:p>
          <a:p>
            <a:r>
              <a:rPr lang="en-US" dirty="0"/>
              <a:t>Become a reviewer! Sign up on our </a:t>
            </a:r>
            <a:r>
              <a:rPr lang="en-US" dirty="0" smtClean="0"/>
              <a:t>website: </a:t>
            </a:r>
            <a:r>
              <a:rPr lang="en-US" dirty="0" err="1" smtClean="0"/>
              <a:t>www.jocse.org</a:t>
            </a:r>
            <a:endParaRPr lang="en-US" dirty="0"/>
          </a:p>
        </p:txBody>
      </p:sp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xmlns="" id="{FC3499E5-DA34-0241-A433-D075F1A60F53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68877-B0DA-9F49-B301-85C8BEF3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SIG HPC Education – The Activities</a:t>
            </a:r>
            <a:r>
              <a:rPr lang="en-US" dirty="0"/>
              <a:t/>
            </a:r>
            <a:br>
              <a:rPr lang="en-US" dirty="0"/>
            </a:br>
            <a:r>
              <a:rPr lang="en-US" sz="2100" i="1" dirty="0"/>
              <a:t>Committees are at work on</a:t>
            </a:r>
            <a:r>
              <a:rPr lang="mr-IN" sz="2100" i="1" dirty="0"/>
              <a:t>…</a:t>
            </a:r>
            <a:endParaRPr lang="en-US" sz="21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65BEA-377B-8B4A-B9CF-1042B586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078"/>
            <a:ext cx="7521437" cy="3364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Workshops: </a:t>
            </a:r>
          </a:p>
          <a:p>
            <a:pPr lvl="1"/>
            <a:r>
              <a:rPr lang="en-US" dirty="0"/>
              <a:t>coordinating and managing in-person and virtual events to bring together the community to discuss topics of interest</a:t>
            </a:r>
          </a:p>
          <a:p>
            <a:pPr marL="0" indent="0">
              <a:buNone/>
            </a:pPr>
            <a:r>
              <a:rPr lang="en-US" dirty="0"/>
              <a:t>Computational Science Education: </a:t>
            </a:r>
          </a:p>
          <a:p>
            <a:pPr lvl="1"/>
            <a:r>
              <a:rPr lang="en-US" dirty="0"/>
              <a:t>developing strategies to incorporate and/or enhance computational science education at all levels of education </a:t>
            </a:r>
          </a:p>
          <a:p>
            <a:pPr marL="0" indent="0">
              <a:buNone/>
            </a:pPr>
            <a:r>
              <a:rPr lang="en-US" dirty="0" smtClean="0"/>
              <a:t>Education Content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curating lists of available education and training materials for HPC and computational science skills.</a:t>
            </a:r>
          </a:p>
          <a:p>
            <a:pPr marL="0" indent="0">
              <a:buNone/>
            </a:pPr>
            <a:r>
              <a:rPr lang="en-US" dirty="0"/>
              <a:t>Outreach: </a:t>
            </a:r>
          </a:p>
          <a:p>
            <a:pPr lvl="1"/>
            <a:r>
              <a:rPr lang="en-US" dirty="0"/>
              <a:t>distributing information about the activities of the chapter, including advertising workshops, recruiting webinar speakers and blog entries.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xmlns="" id="{03B49153-30A1-9040-BC7B-9CB1AD735519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8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68877-B0DA-9F49-B301-85C8BEF3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SIG HPC Education – The Activities</a:t>
            </a:r>
            <a:r>
              <a:rPr lang="en-US" dirty="0"/>
              <a:t/>
            </a:r>
            <a:br>
              <a:rPr lang="en-US" dirty="0"/>
            </a:br>
            <a:r>
              <a:rPr lang="en-US" sz="2100" i="1" dirty="0"/>
              <a:t>Committees are at work on</a:t>
            </a:r>
            <a:r>
              <a:rPr lang="mr-IN" sz="2100" i="1" dirty="0"/>
              <a:t>…</a:t>
            </a:r>
            <a:endParaRPr lang="en-US" sz="21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65BEA-377B-8B4A-B9CF-1042B586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078"/>
            <a:ext cx="7521437" cy="336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K-12: </a:t>
            </a:r>
            <a:endParaRPr lang="en-US" dirty="0"/>
          </a:p>
          <a:p>
            <a:pPr lvl="1"/>
            <a:r>
              <a:rPr lang="en-US" dirty="0" smtClean="0"/>
              <a:t>Support educators introducing HPC and Data Science in pre-university environments</a:t>
            </a:r>
          </a:p>
          <a:p>
            <a:pPr marL="0" indent="0">
              <a:buNone/>
            </a:pPr>
            <a:r>
              <a:rPr lang="en-US" dirty="0" smtClean="0"/>
              <a:t>Systems Professional Committee: </a:t>
            </a:r>
          </a:p>
          <a:p>
            <a:pPr lvl="1"/>
            <a:r>
              <a:rPr lang="en-US" dirty="0"/>
              <a:t>curating, recommending and making available material and resources addressing topics of interest to the HPC systems professionals</a:t>
            </a:r>
            <a:r>
              <a:rPr lang="en-US" dirty="0" smtClean="0"/>
              <a:t>.</a:t>
            </a:r>
            <a:endParaRPr lang="en-US" dirty="0"/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xmlns="" id="{03B49153-30A1-9040-BC7B-9CB1AD735519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Resources on Our Website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914" y="1268016"/>
            <a:ext cx="7068999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YouTube </a:t>
            </a:r>
            <a:r>
              <a:rPr lang="en-US" dirty="0"/>
              <a:t>videos of past events:</a:t>
            </a:r>
          </a:p>
          <a:p>
            <a:pPr lvl="1"/>
            <a:r>
              <a:rPr lang="en-US" dirty="0"/>
              <a:t>Undergraduate Computational Science Program Development</a:t>
            </a:r>
          </a:p>
          <a:p>
            <a:pPr lvl="1"/>
            <a:r>
              <a:rPr lang="en-US" dirty="0"/>
              <a:t>HPC Carpentry</a:t>
            </a:r>
          </a:p>
          <a:p>
            <a:pPr lvl="1"/>
            <a:r>
              <a:rPr lang="en-US" dirty="0"/>
              <a:t>Bringing Computer Science to </a:t>
            </a:r>
            <a:r>
              <a:rPr lang="en-US" dirty="0" smtClean="0"/>
              <a:t>All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ebinars</a:t>
            </a:r>
            <a:endParaRPr lang="en-US" dirty="0"/>
          </a:p>
          <a:p>
            <a:r>
              <a:rPr lang="en-US" dirty="0"/>
              <a:t>Links to teaching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Blog and discussion forum</a:t>
            </a:r>
          </a:p>
          <a:p>
            <a:r>
              <a:rPr lang="en-US" dirty="0" smtClean="0"/>
              <a:t>Connect to our </a:t>
            </a:r>
            <a:r>
              <a:rPr lang="en-US" dirty="0" err="1" smtClean="0"/>
              <a:t>facebook</a:t>
            </a:r>
            <a:r>
              <a:rPr lang="en-US" dirty="0"/>
              <a:t> </a:t>
            </a:r>
            <a:r>
              <a:rPr lang="en-US" dirty="0" smtClean="0"/>
              <a:t>group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xmlns="" id="{03DFA5E3-5404-3043-9EE2-19280DB20F4B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Bringing Communities Together to Build Certification Process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11075"/>
            <a:ext cx="4210050" cy="2877661"/>
          </a:xfrm>
        </p:spPr>
        <p:txBody>
          <a:bodyPr>
            <a:normAutofit/>
          </a:bodyPr>
          <a:lstStyle/>
          <a:p>
            <a:r>
              <a:rPr lang="en-US" dirty="0" smtClean="0"/>
              <a:t>The Education Content committee is focused on informal learning</a:t>
            </a:r>
          </a:p>
          <a:p>
            <a:r>
              <a:rPr lang="en-US" dirty="0" smtClean="0"/>
              <a:t>We reviewed and gathered resources from HPC centers around the global to make resource discovery easier</a:t>
            </a:r>
          </a:p>
          <a:p>
            <a:r>
              <a:rPr lang="en-US" dirty="0" smtClean="0"/>
              <a:t>We were looking to find a way to crowd source the evaluation and usefulness of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1075"/>
            <a:ext cx="427101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HPC Certification Forum is focused on finding a way to provide HPC training (Informal Learning)</a:t>
            </a:r>
          </a:p>
          <a:p>
            <a:r>
              <a:rPr lang="en-US" dirty="0" smtClean="0"/>
              <a:t>The HPC Certification Forum created a well-defined set of skills necessary for HPC practitioners</a:t>
            </a:r>
          </a:p>
          <a:p>
            <a:r>
              <a:rPr lang="en-US" dirty="0" smtClean="0"/>
              <a:t> They were looking for a way to crowd source the definition of skills and create assessments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6480" y="1210370"/>
            <a:ext cx="255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Education Content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01920" y="1210370"/>
            <a:ext cx="23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HPC Certification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24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Education Content Committee and HPC Certification Forum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Work (Fall 2019):</a:t>
            </a:r>
          </a:p>
          <a:p>
            <a:pPr lvl="1"/>
            <a:r>
              <a:rPr lang="en-US" sz="1900" dirty="0" smtClean="0"/>
              <a:t>Webinar: Julian Kunkel, Introduced the committee to the work of the Certification Forum</a:t>
            </a:r>
          </a:p>
          <a:p>
            <a:pPr lvl="1"/>
            <a:r>
              <a:rPr lang="en-US" sz="1900" dirty="0" smtClean="0"/>
              <a:t>November 2019: Meeting at SC19 to discuss ways that the committee could work with the Forum</a:t>
            </a:r>
          </a:p>
          <a:p>
            <a:r>
              <a:rPr lang="en-US" dirty="0" smtClean="0"/>
              <a:t>Recommendation: Select one skill group and build out full process</a:t>
            </a:r>
          </a:p>
          <a:p>
            <a:pPr lvl="1"/>
            <a:r>
              <a:rPr lang="en-US" dirty="0" smtClean="0"/>
              <a:t>Define high level skill</a:t>
            </a:r>
          </a:p>
          <a:p>
            <a:pPr lvl="1"/>
            <a:r>
              <a:rPr lang="en-US" dirty="0" smtClean="0"/>
              <a:t>Define sub-level skills</a:t>
            </a:r>
          </a:p>
          <a:p>
            <a:pPr lvl="1"/>
            <a:r>
              <a:rPr lang="en-US" dirty="0" smtClean="0"/>
              <a:t>Create assessments to test applicants.</a:t>
            </a:r>
          </a:p>
          <a:p>
            <a:pPr lvl="3"/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Building a Full Example: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USE1-B and completed the full descriptions of the skills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Next Step – build a library of exam questions</a:t>
            </a:r>
          </a:p>
          <a:p>
            <a:pPr lvl="1"/>
            <a:r>
              <a:rPr lang="en-US" dirty="0" smtClean="0"/>
              <a:t>Crowd source</a:t>
            </a:r>
          </a:p>
          <a:p>
            <a:pPr lvl="1"/>
            <a:r>
              <a:rPr lang="en-US" dirty="0" smtClean="0"/>
              <a:t>SIGHPC Education Chapter </a:t>
            </a:r>
          </a:p>
        </p:txBody>
      </p:sp>
      <p:pic>
        <p:nvPicPr>
          <p:cNvPr id="4" name="Picture 3" descr="Screen Shot 2020-05-17 at 9.19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/>
          <a:stretch/>
        </p:blipFill>
        <p:spPr>
          <a:xfrm>
            <a:off x="1625600" y="1827007"/>
            <a:ext cx="5567680" cy="10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Building a Library of Exam </a:t>
            </a:r>
            <a:r>
              <a:rPr lang="en-US" b="1" dirty="0"/>
              <a:t>Q</a:t>
            </a:r>
            <a:r>
              <a:rPr lang="en-US" b="1" dirty="0" smtClean="0"/>
              <a:t>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779361" cy="3263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Experience:</a:t>
            </a:r>
          </a:p>
          <a:p>
            <a:pPr lvl="1"/>
            <a:r>
              <a:rPr lang="en-US" dirty="0" smtClean="0"/>
              <a:t>We tried it and got at Thank You!</a:t>
            </a:r>
          </a:p>
          <a:p>
            <a:r>
              <a:rPr lang="en-US" dirty="0" smtClean="0"/>
              <a:t>Our concerns</a:t>
            </a:r>
          </a:p>
          <a:p>
            <a:pPr lvl="1"/>
            <a:r>
              <a:rPr lang="en-US" dirty="0" smtClean="0"/>
              <a:t>Not clear what questions already exist</a:t>
            </a:r>
          </a:p>
          <a:p>
            <a:pPr lvl="1"/>
            <a:r>
              <a:rPr lang="en-US" dirty="0" smtClean="0"/>
              <a:t>Not clear what types of questions can be added</a:t>
            </a:r>
          </a:p>
          <a:p>
            <a:pPr lvl="1"/>
            <a:r>
              <a:rPr lang="en-US" dirty="0" smtClean="0"/>
              <a:t>Not clear what the question will look like to the student</a:t>
            </a:r>
          </a:p>
          <a:p>
            <a:pPr lvl="1"/>
            <a:r>
              <a:rPr lang="en-US" dirty="0" smtClean="0"/>
              <a:t>It’s really not clear why were are allowed to submit the question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90060" y="1369219"/>
            <a:ext cx="4704383" cy="3038358"/>
            <a:chOff x="4290060" y="1041517"/>
            <a:chExt cx="4704383" cy="3038358"/>
          </a:xfrm>
        </p:grpSpPr>
        <p:pic>
          <p:nvPicPr>
            <p:cNvPr id="5" name="Picture 4" descr="Screen Shot 2020-05-17 at 9.2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060" y="1041517"/>
              <a:ext cx="4554307" cy="28948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 descr="Screen Shot 2020-05-17 at 9.26.04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" r="3515" b="70418"/>
            <a:stretch/>
          </p:blipFill>
          <p:spPr>
            <a:xfrm>
              <a:off x="5037727" y="3259339"/>
              <a:ext cx="3956716" cy="8205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0911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Common Auto-graded Question Formats</a:t>
            </a:r>
            <a:endParaRPr lang="en-US" b="1" dirty="0"/>
          </a:p>
        </p:txBody>
      </p:sp>
      <p:pic>
        <p:nvPicPr>
          <p:cNvPr id="4" name="Content Placeholder 3" descr="Screen Shot 2020-05-17 at 9.33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r="1792"/>
          <a:stretch/>
        </p:blipFill>
        <p:spPr>
          <a:xfrm>
            <a:off x="4086348" y="1362917"/>
            <a:ext cx="4429002" cy="278683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1" y="1369219"/>
            <a:ext cx="345769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Problem Formats</a:t>
            </a:r>
          </a:p>
          <a:p>
            <a:pPr lvl="1"/>
            <a:r>
              <a:rPr lang="en-US" dirty="0" smtClean="0"/>
              <a:t>Multiple Choice</a:t>
            </a:r>
          </a:p>
          <a:p>
            <a:pPr lvl="1"/>
            <a:r>
              <a:rPr lang="en-US" dirty="0" smtClean="0"/>
              <a:t>True/False</a:t>
            </a:r>
          </a:p>
          <a:p>
            <a:pPr lvl="1"/>
            <a:r>
              <a:rPr lang="en-US" dirty="0" smtClean="0"/>
              <a:t>Multiple Answer</a:t>
            </a:r>
          </a:p>
          <a:p>
            <a:pPr lvl="1"/>
            <a:r>
              <a:rPr lang="en-US" dirty="0" smtClean="0"/>
              <a:t>Short Answer</a:t>
            </a:r>
          </a:p>
          <a:p>
            <a:pPr lvl="1"/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Process flow</a:t>
            </a:r>
          </a:p>
          <a:p>
            <a:r>
              <a:rPr lang="en-US" dirty="0" smtClean="0"/>
              <a:t>Most online course platforms provide a “solution” and explanation</a:t>
            </a:r>
          </a:p>
        </p:txBody>
      </p:sp>
    </p:spTree>
    <p:extLst>
      <p:ext uri="{BB962C8B-B14F-4D97-AF65-F5344CB8AC3E}">
        <p14:creationId xmlns:p14="http://schemas.microsoft.com/office/powerpoint/2010/main" val="357510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2037</TotalTime>
  <Words>851</Words>
  <Application>Microsoft Macintosh PowerPoint</Application>
  <PresentationFormat>On-screen Show (16:9)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Engaging Communities to Build HPC Certification: Lessons Learned</vt:lpstr>
      <vt:lpstr>SIG HPC Education – The Activities Committees are at work on…</vt:lpstr>
      <vt:lpstr>SIG HPC Education – The Activities Committees are at work on…</vt:lpstr>
      <vt:lpstr>Resources on Our Website</vt:lpstr>
      <vt:lpstr>Bringing Communities Together to Build Certification Process </vt:lpstr>
      <vt:lpstr>Education Content Committee and HPC Certification Forum</vt:lpstr>
      <vt:lpstr>Building a Full Example:</vt:lpstr>
      <vt:lpstr>Building a Library of Exam Questions</vt:lpstr>
      <vt:lpstr>Common Auto-graded Question Formats</vt:lpstr>
      <vt:lpstr>How do we ask the student more detailed questions?</vt:lpstr>
      <vt:lpstr>Discussion</vt:lpstr>
      <vt:lpstr>How Can You Help?</vt:lpstr>
      <vt:lpstr>Journal of Computational Science Education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SIGHPC Education</dc:title>
  <dc:creator>Coffey, Richard M.</dc:creator>
  <cp:lastModifiedBy>Julie Mullen</cp:lastModifiedBy>
  <cp:revision>84</cp:revision>
  <cp:lastPrinted>2018-02-08T22:11:15Z</cp:lastPrinted>
  <dcterms:created xsi:type="dcterms:W3CDTF">2017-11-08T04:17:49Z</dcterms:created>
  <dcterms:modified xsi:type="dcterms:W3CDTF">2020-05-18T02:22:16Z</dcterms:modified>
</cp:coreProperties>
</file>