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2"/>
  </p:notesMasterIdLst>
  <p:sldIdLst>
    <p:sldId id="256" r:id="rId2"/>
    <p:sldId id="351" r:id="rId3"/>
    <p:sldId id="374" r:id="rId4"/>
    <p:sldId id="390" r:id="rId5"/>
    <p:sldId id="346" r:id="rId6"/>
    <p:sldId id="352" r:id="rId7"/>
    <p:sldId id="347" r:id="rId8"/>
    <p:sldId id="348" r:id="rId9"/>
    <p:sldId id="389" r:id="rId10"/>
    <p:sldId id="349" r:id="rId11"/>
    <p:sldId id="350" r:id="rId12"/>
    <p:sldId id="357" r:id="rId13"/>
    <p:sldId id="359" r:id="rId14"/>
    <p:sldId id="361" r:id="rId15"/>
    <p:sldId id="364" r:id="rId16"/>
    <p:sldId id="39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3" r:id="rId25"/>
    <p:sldId id="379" r:id="rId26"/>
    <p:sldId id="376" r:id="rId27"/>
    <p:sldId id="382" r:id="rId28"/>
    <p:sldId id="385" r:id="rId29"/>
    <p:sldId id="391" r:id="rId30"/>
    <p:sldId id="300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5078" autoAdjust="0"/>
  </p:normalViewPr>
  <p:slideViewPr>
    <p:cSldViewPr>
      <p:cViewPr>
        <p:scale>
          <a:sx n="100" d="100"/>
          <a:sy n="100" d="100"/>
        </p:scale>
        <p:origin x="-194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2397F-1B7C-4533-8198-C134518AF461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283B7D32-9DAD-4E4E-9817-7999615704F9}">
      <dgm:prSet phldrT="[Text]"/>
      <dgm:spPr/>
      <dgm:t>
        <a:bodyPr/>
        <a:lstStyle/>
        <a:p>
          <a:r>
            <a:rPr lang="ru-RU" dirty="0" smtClean="0">
              <a:latin typeface="PT Sans"/>
            </a:rPr>
            <a:t>Управляющая логика видеокарты</a:t>
          </a:r>
          <a:endParaRPr lang="ru-RU" dirty="0">
            <a:latin typeface="PT Sans"/>
          </a:endParaRPr>
        </a:p>
      </dgm:t>
    </dgm:pt>
    <dgm:pt modelId="{7872C0B9-EBC1-4672-AAC9-69C4581C6A22}" type="parTrans" cxnId="{5BFDEC26-487D-4C98-BA5E-DFF148BD7A66}">
      <dgm:prSet/>
      <dgm:spPr/>
      <dgm:t>
        <a:bodyPr/>
        <a:lstStyle/>
        <a:p>
          <a:endParaRPr lang="ru-RU"/>
        </a:p>
      </dgm:t>
    </dgm:pt>
    <dgm:pt modelId="{DDDEBA19-AD2E-4313-9A3D-20ABA8C50823}" type="sibTrans" cxnId="{5BFDEC26-487D-4C98-BA5E-DFF148BD7A66}">
      <dgm:prSet/>
      <dgm:spPr/>
      <dgm:t>
        <a:bodyPr/>
        <a:lstStyle/>
        <a:p>
          <a:endParaRPr lang="ru-RU"/>
        </a:p>
      </dgm:t>
    </dgm:pt>
    <dgm:pt modelId="{F12A18B2-E782-4BCA-A01B-B96493DC3DA9}">
      <dgm:prSet phldrT="[Text]"/>
      <dgm:spPr/>
      <dgm:t>
        <a:bodyPr/>
        <a:lstStyle/>
        <a:p>
          <a:r>
            <a:rPr lang="ru-RU" dirty="0" smtClean="0">
              <a:latin typeface="PT Sans"/>
            </a:rPr>
            <a:t>Управляющая логика вычислений</a:t>
          </a:r>
          <a:endParaRPr lang="ru-RU" dirty="0">
            <a:latin typeface="PT Sans"/>
          </a:endParaRPr>
        </a:p>
      </dgm:t>
    </dgm:pt>
    <dgm:pt modelId="{D4E11CFA-952F-4985-B561-DF6C8A0865DE}" type="parTrans" cxnId="{34549C53-124B-4E76-8EE7-13720E502274}">
      <dgm:prSet/>
      <dgm:spPr/>
      <dgm:t>
        <a:bodyPr/>
        <a:lstStyle/>
        <a:p>
          <a:endParaRPr lang="ru-RU"/>
        </a:p>
      </dgm:t>
    </dgm:pt>
    <dgm:pt modelId="{5827BD1D-8E41-4669-8525-80A6B9758C90}" type="sibTrans" cxnId="{34549C53-124B-4E76-8EE7-13720E502274}">
      <dgm:prSet/>
      <dgm:spPr/>
      <dgm:t>
        <a:bodyPr/>
        <a:lstStyle/>
        <a:p>
          <a:endParaRPr lang="ru-RU"/>
        </a:p>
      </dgm:t>
    </dgm:pt>
    <dgm:pt modelId="{3AB7D652-A955-4ADA-B244-8C755AA92DF9}">
      <dgm:prSet phldrT="[Text]"/>
      <dgm:spPr/>
      <dgm:t>
        <a:bodyPr/>
        <a:lstStyle/>
        <a:p>
          <a:r>
            <a:rPr lang="ru-RU" dirty="0" smtClean="0">
              <a:latin typeface="PT Sans"/>
            </a:rPr>
            <a:t>Вычислительные ресурсы</a:t>
          </a:r>
          <a:endParaRPr lang="ru-RU" dirty="0">
            <a:latin typeface="PT Sans"/>
          </a:endParaRPr>
        </a:p>
      </dgm:t>
    </dgm:pt>
    <dgm:pt modelId="{1354247A-F948-4E5B-BE10-09215C426E7A}" type="parTrans" cxnId="{61FA0740-A06C-456B-B1D7-335BADA3B972}">
      <dgm:prSet/>
      <dgm:spPr/>
      <dgm:t>
        <a:bodyPr/>
        <a:lstStyle/>
        <a:p>
          <a:endParaRPr lang="ru-RU"/>
        </a:p>
      </dgm:t>
    </dgm:pt>
    <dgm:pt modelId="{3639A496-194F-4B0B-BA88-79BF5A61DF07}" type="sibTrans" cxnId="{61FA0740-A06C-456B-B1D7-335BADA3B972}">
      <dgm:prSet/>
      <dgm:spPr/>
      <dgm:t>
        <a:bodyPr/>
        <a:lstStyle/>
        <a:p>
          <a:endParaRPr lang="ru-RU"/>
        </a:p>
      </dgm:t>
    </dgm:pt>
    <dgm:pt modelId="{C7BD5E7B-51D5-4305-BF1B-25AFCB78D88E}" type="pres">
      <dgm:prSet presAssocID="{7B32397F-1B7C-4533-8198-C134518AF461}" presName="compositeShape" presStyleCnt="0">
        <dgm:presLayoutVars>
          <dgm:dir/>
          <dgm:resizeHandles/>
        </dgm:presLayoutVars>
      </dgm:prSet>
      <dgm:spPr/>
    </dgm:pt>
    <dgm:pt modelId="{C5B8DB33-9303-40C4-9A5D-B86ACA68C64D}" type="pres">
      <dgm:prSet presAssocID="{7B32397F-1B7C-4533-8198-C134518AF461}" presName="pyramid" presStyleLbl="node1" presStyleIdx="0" presStyleCnt="1"/>
      <dgm:spPr/>
    </dgm:pt>
    <dgm:pt modelId="{7BEDED55-1A6C-4831-A8D5-DF760ACBD062}" type="pres">
      <dgm:prSet presAssocID="{7B32397F-1B7C-4533-8198-C134518AF461}" presName="theList" presStyleCnt="0"/>
      <dgm:spPr/>
    </dgm:pt>
    <dgm:pt modelId="{8E0EC2F5-75C5-4A82-A65F-0883C24E6CFA}" type="pres">
      <dgm:prSet presAssocID="{283B7D32-9DAD-4E4E-9817-7999615704F9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CEC002-AAB9-4AAD-BA35-F9169A7D9D2E}" type="pres">
      <dgm:prSet presAssocID="{283B7D32-9DAD-4E4E-9817-7999615704F9}" presName="aSpace" presStyleCnt="0"/>
      <dgm:spPr/>
    </dgm:pt>
    <dgm:pt modelId="{1DC951A6-8156-495A-8FBE-7AF990E30384}" type="pres">
      <dgm:prSet presAssocID="{F12A18B2-E782-4BCA-A01B-B96493DC3DA9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A67028-3E90-4E3C-A065-FE03D19A4707}" type="pres">
      <dgm:prSet presAssocID="{F12A18B2-E782-4BCA-A01B-B96493DC3DA9}" presName="aSpace" presStyleCnt="0"/>
      <dgm:spPr/>
    </dgm:pt>
    <dgm:pt modelId="{077B5AC7-EB2C-4487-9087-D076F874C23D}" type="pres">
      <dgm:prSet presAssocID="{3AB7D652-A955-4ADA-B244-8C755AA92DF9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C4D040-F66F-47DD-950D-90469D487ED3}" type="pres">
      <dgm:prSet presAssocID="{3AB7D652-A955-4ADA-B244-8C755AA92DF9}" presName="aSpace" presStyleCnt="0"/>
      <dgm:spPr/>
    </dgm:pt>
  </dgm:ptLst>
  <dgm:cxnLst>
    <dgm:cxn modelId="{ECFF5918-C9AF-4126-96E9-B8EBBB299999}" type="presOf" srcId="{F12A18B2-E782-4BCA-A01B-B96493DC3DA9}" destId="{1DC951A6-8156-495A-8FBE-7AF990E30384}" srcOrd="0" destOrd="0" presId="urn:microsoft.com/office/officeart/2005/8/layout/pyramid2"/>
    <dgm:cxn modelId="{34549C53-124B-4E76-8EE7-13720E502274}" srcId="{7B32397F-1B7C-4533-8198-C134518AF461}" destId="{F12A18B2-E782-4BCA-A01B-B96493DC3DA9}" srcOrd="1" destOrd="0" parTransId="{D4E11CFA-952F-4985-B561-DF6C8A0865DE}" sibTransId="{5827BD1D-8E41-4669-8525-80A6B9758C90}"/>
    <dgm:cxn modelId="{23876E4F-5348-4A95-AB70-CBCDF6B59589}" type="presOf" srcId="{7B32397F-1B7C-4533-8198-C134518AF461}" destId="{C7BD5E7B-51D5-4305-BF1B-25AFCB78D88E}" srcOrd="0" destOrd="0" presId="urn:microsoft.com/office/officeart/2005/8/layout/pyramid2"/>
    <dgm:cxn modelId="{FDAA0F37-389B-4ED0-94CD-C72B68821757}" type="presOf" srcId="{3AB7D652-A955-4ADA-B244-8C755AA92DF9}" destId="{077B5AC7-EB2C-4487-9087-D076F874C23D}" srcOrd="0" destOrd="0" presId="urn:microsoft.com/office/officeart/2005/8/layout/pyramid2"/>
    <dgm:cxn modelId="{61FA0740-A06C-456B-B1D7-335BADA3B972}" srcId="{7B32397F-1B7C-4533-8198-C134518AF461}" destId="{3AB7D652-A955-4ADA-B244-8C755AA92DF9}" srcOrd="2" destOrd="0" parTransId="{1354247A-F948-4E5B-BE10-09215C426E7A}" sibTransId="{3639A496-194F-4B0B-BA88-79BF5A61DF07}"/>
    <dgm:cxn modelId="{5BFDEC26-487D-4C98-BA5E-DFF148BD7A66}" srcId="{7B32397F-1B7C-4533-8198-C134518AF461}" destId="{283B7D32-9DAD-4E4E-9817-7999615704F9}" srcOrd="0" destOrd="0" parTransId="{7872C0B9-EBC1-4672-AAC9-69C4581C6A22}" sibTransId="{DDDEBA19-AD2E-4313-9A3D-20ABA8C50823}"/>
    <dgm:cxn modelId="{972BF555-7377-436F-9E78-B90E695077F5}" type="presOf" srcId="{283B7D32-9DAD-4E4E-9817-7999615704F9}" destId="{8E0EC2F5-75C5-4A82-A65F-0883C24E6CFA}" srcOrd="0" destOrd="0" presId="urn:microsoft.com/office/officeart/2005/8/layout/pyramid2"/>
    <dgm:cxn modelId="{168C51D3-8170-4468-87D4-0025026E33A4}" type="presParOf" srcId="{C7BD5E7B-51D5-4305-BF1B-25AFCB78D88E}" destId="{C5B8DB33-9303-40C4-9A5D-B86ACA68C64D}" srcOrd="0" destOrd="0" presId="urn:microsoft.com/office/officeart/2005/8/layout/pyramid2"/>
    <dgm:cxn modelId="{7A7962EB-EB83-4214-A2D4-4C37E2AB9C91}" type="presParOf" srcId="{C7BD5E7B-51D5-4305-BF1B-25AFCB78D88E}" destId="{7BEDED55-1A6C-4831-A8D5-DF760ACBD062}" srcOrd="1" destOrd="0" presId="urn:microsoft.com/office/officeart/2005/8/layout/pyramid2"/>
    <dgm:cxn modelId="{439721CF-0BED-40D8-B3A2-0568FCE96031}" type="presParOf" srcId="{7BEDED55-1A6C-4831-A8D5-DF760ACBD062}" destId="{8E0EC2F5-75C5-4A82-A65F-0883C24E6CFA}" srcOrd="0" destOrd="0" presId="urn:microsoft.com/office/officeart/2005/8/layout/pyramid2"/>
    <dgm:cxn modelId="{9086EF1A-4111-4092-9060-2E659FF14590}" type="presParOf" srcId="{7BEDED55-1A6C-4831-A8D5-DF760ACBD062}" destId="{34CEC002-AAB9-4AAD-BA35-F9169A7D9D2E}" srcOrd="1" destOrd="0" presId="urn:microsoft.com/office/officeart/2005/8/layout/pyramid2"/>
    <dgm:cxn modelId="{A4D14842-024D-4576-8741-7BE83A5152CB}" type="presParOf" srcId="{7BEDED55-1A6C-4831-A8D5-DF760ACBD062}" destId="{1DC951A6-8156-495A-8FBE-7AF990E30384}" srcOrd="2" destOrd="0" presId="urn:microsoft.com/office/officeart/2005/8/layout/pyramid2"/>
    <dgm:cxn modelId="{D380581F-37B7-4851-9E10-6A688DB53108}" type="presParOf" srcId="{7BEDED55-1A6C-4831-A8D5-DF760ACBD062}" destId="{87A67028-3E90-4E3C-A065-FE03D19A4707}" srcOrd="3" destOrd="0" presId="urn:microsoft.com/office/officeart/2005/8/layout/pyramid2"/>
    <dgm:cxn modelId="{65F7D00C-F9E9-4B63-8B44-63F589EC4310}" type="presParOf" srcId="{7BEDED55-1A6C-4831-A8D5-DF760ACBD062}" destId="{077B5AC7-EB2C-4487-9087-D076F874C23D}" srcOrd="4" destOrd="0" presId="urn:microsoft.com/office/officeart/2005/8/layout/pyramid2"/>
    <dgm:cxn modelId="{84EE83BB-8C2F-4130-B1D1-4E295917C15C}" type="presParOf" srcId="{7BEDED55-1A6C-4831-A8D5-DF760ACBD062}" destId="{D3C4D040-F66F-47DD-950D-90469D487ED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8DB33-9303-40C4-9A5D-B86ACA68C64D}">
      <dsp:nvSpPr>
        <dsp:cNvPr id="0" name=""/>
        <dsp:cNvSpPr/>
      </dsp:nvSpPr>
      <dsp:spPr>
        <a:xfrm>
          <a:off x="1287142" y="0"/>
          <a:ext cx="3960440" cy="396044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EC2F5-75C5-4A82-A65F-0883C24E6CFA}">
      <dsp:nvSpPr>
        <dsp:cNvPr id="0" name=""/>
        <dsp:cNvSpPr/>
      </dsp:nvSpPr>
      <dsp:spPr>
        <a:xfrm>
          <a:off x="3267362" y="398171"/>
          <a:ext cx="2574286" cy="9375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PT Sans"/>
            </a:rPr>
            <a:t>Управляющая логика видеокарты</a:t>
          </a:r>
          <a:endParaRPr lang="ru-RU" sz="2000" kern="1200" dirty="0">
            <a:latin typeface="PT Sans"/>
          </a:endParaRPr>
        </a:p>
      </dsp:txBody>
      <dsp:txXfrm>
        <a:off x="3313127" y="443936"/>
        <a:ext cx="2482756" cy="845980"/>
      </dsp:txXfrm>
    </dsp:sp>
    <dsp:sp modelId="{1DC951A6-8156-495A-8FBE-7AF990E30384}">
      <dsp:nvSpPr>
        <dsp:cNvPr id="0" name=""/>
        <dsp:cNvSpPr/>
      </dsp:nvSpPr>
      <dsp:spPr>
        <a:xfrm>
          <a:off x="3267362" y="1452870"/>
          <a:ext cx="2574286" cy="9375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PT Sans"/>
            </a:rPr>
            <a:t>Управляющая логика вычислений</a:t>
          </a:r>
          <a:endParaRPr lang="ru-RU" sz="2000" kern="1200" dirty="0">
            <a:latin typeface="PT Sans"/>
          </a:endParaRPr>
        </a:p>
      </dsp:txBody>
      <dsp:txXfrm>
        <a:off x="3313127" y="1498635"/>
        <a:ext cx="2482756" cy="845980"/>
      </dsp:txXfrm>
    </dsp:sp>
    <dsp:sp modelId="{077B5AC7-EB2C-4487-9087-D076F874C23D}">
      <dsp:nvSpPr>
        <dsp:cNvPr id="0" name=""/>
        <dsp:cNvSpPr/>
      </dsp:nvSpPr>
      <dsp:spPr>
        <a:xfrm>
          <a:off x="3267362" y="2507569"/>
          <a:ext cx="2574286" cy="9375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PT Sans"/>
            </a:rPr>
            <a:t>Вычислительные ресурсы</a:t>
          </a:r>
          <a:endParaRPr lang="ru-RU" sz="2000" kern="1200" dirty="0">
            <a:latin typeface="PT Sans"/>
          </a:endParaRPr>
        </a:p>
      </dsp:txBody>
      <dsp:txXfrm>
        <a:off x="3313127" y="2553334"/>
        <a:ext cx="2482756" cy="845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ACB0-F8FE-4858-B318-FD65BA258CC9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6834-D4DC-4436-81F0-088D0656D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0000" t="92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Архитектура 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GPU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7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3600" dirty="0">
                <a:latin typeface="PT Sans" pitchFamily="34" charset="-52"/>
                <a:ea typeface="PT Sans" pitchFamily="34" charset="-52"/>
              </a:rPr>
              <a:t>GPU </a:t>
            </a:r>
            <a:r>
              <a:rPr lang="en-US" sz="3600" dirty="0" smtClean="0">
                <a:latin typeface="PT Sans" pitchFamily="34" charset="-52"/>
                <a:ea typeface="PT Sans" pitchFamily="34" charset="-52"/>
              </a:rPr>
              <a:t>vs. CPU</a:t>
            </a:r>
            <a:r>
              <a:rPr lang="ru-RU" sz="3600" dirty="0" smtClean="0">
                <a:latin typeface="PT Sans" pitchFamily="34" charset="-52"/>
                <a:ea typeface="PT Sans" pitchFamily="34" charset="-52"/>
              </a:rPr>
              <a:t>: скорость памяти</a:t>
            </a:r>
            <a:endParaRPr lang="ru-RU" sz="36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07629"/>
            <a:ext cx="5256584" cy="456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0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3200" dirty="0">
                <a:latin typeface="PT Sans" pitchFamily="34" charset="-52"/>
                <a:ea typeface="PT Sans" pitchFamily="34" charset="-52"/>
              </a:rPr>
              <a:t>GPU </a:t>
            </a:r>
            <a:r>
              <a:rPr lang="en-US" sz="3200" dirty="0" smtClean="0">
                <a:latin typeface="PT Sans" pitchFamily="34" charset="-52"/>
                <a:ea typeface="PT Sans" pitchFamily="34" charset="-52"/>
              </a:rPr>
              <a:t>vs. CPU</a:t>
            </a:r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ru-RU" sz="3200" dirty="0" err="1" smtClean="0">
                <a:latin typeface="PT Sans" pitchFamily="34" charset="-52"/>
                <a:ea typeface="PT Sans" pitchFamily="34" charset="-52"/>
              </a:rPr>
              <a:t>энергоэффективность</a:t>
            </a:r>
            <a:endParaRPr lang="ru-RU" sz="32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6768752" cy="47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API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Видеокарты от AMD и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Nvidia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используют разные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API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параллельных вычислений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Карты AMD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поддерживают только фреймворк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OpenCL 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Карты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Nvidia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оптимизированы под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фреймворк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CUDA –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проприетарный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продукт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Карты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Nvidia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так же поддерживают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API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411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Compute Capability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Числовая характеристика видеокарты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вида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X.Y</a:t>
            </a: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X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указывает на номер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основной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ревизии,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Y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 минорную ревизию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 этому числу можно определить функции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, поддерживаемые этой картой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Устройства с одним номером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основной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ревизии относятся к одной архитектуре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Чем больше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Х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тем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современнее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5639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Compute Capability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5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640139"/>
              </p:ext>
            </p:extLst>
          </p:nvPr>
        </p:nvGraphicFramePr>
        <p:xfrm>
          <a:off x="1475656" y="1628800"/>
          <a:ext cx="6129046" cy="413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/>
                <a:gridCol w="3032702"/>
              </a:tblGrid>
              <a:tr h="6016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Compute Capability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Sans" pitchFamily="34" charset="-52"/>
                          <a:ea typeface="PT Sans" pitchFamily="34" charset="-52"/>
                        </a:rPr>
                        <a:t>Архитектура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601646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Sans" pitchFamily="34" charset="-52"/>
                          <a:ea typeface="PT Sans" pitchFamily="34" charset="-52"/>
                        </a:rPr>
                        <a:t>1.</a:t>
                      </a: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y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Tesla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5615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2</a:t>
                      </a:r>
                      <a:r>
                        <a:rPr lang="ru-RU" sz="2400" dirty="0" smtClean="0">
                          <a:latin typeface="PT Sans" pitchFamily="34" charset="-52"/>
                          <a:ea typeface="PT Sans" pitchFamily="34" charset="-52"/>
                        </a:rPr>
                        <a:t>.</a:t>
                      </a: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y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Fermi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560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3</a:t>
                      </a:r>
                      <a:r>
                        <a:rPr lang="ru-RU" sz="2400" dirty="0" smtClean="0">
                          <a:latin typeface="PT Sans" pitchFamily="34" charset="-52"/>
                          <a:ea typeface="PT Sans" pitchFamily="34" charset="-52"/>
                        </a:rPr>
                        <a:t>.</a:t>
                      </a: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y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PT Sans" pitchFamily="34" charset="-52"/>
                          <a:ea typeface="PT Sans" pitchFamily="34" charset="-52"/>
                        </a:rPr>
                        <a:t>Kepler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6016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5</a:t>
                      </a:r>
                      <a:r>
                        <a:rPr lang="ru-RU" sz="2400" dirty="0" smtClean="0">
                          <a:latin typeface="PT Sans" pitchFamily="34" charset="-52"/>
                          <a:ea typeface="PT Sans" pitchFamily="34" charset="-52"/>
                        </a:rPr>
                        <a:t>.</a:t>
                      </a: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y</a:t>
                      </a:r>
                      <a:endParaRPr lang="ru-RU" sz="24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Maxwell</a:t>
                      </a:r>
                      <a:endParaRPr lang="ru-RU" sz="24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6016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latin typeface="PT Sans" pitchFamily="34" charset="-52"/>
                          <a:ea typeface="PT Sans" pitchFamily="34" charset="-52"/>
                        </a:rPr>
                        <a:t>6.</a:t>
                      </a: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y</a:t>
                      </a:r>
                      <a:endParaRPr lang="ru-RU" sz="24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Pascal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6016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7.y</a:t>
                      </a:r>
                      <a:endParaRPr lang="ru-RU" sz="24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Volta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Прямоугольник 1"/>
          <p:cNvSpPr>
            <a:spLocks noChangeAspect="1"/>
          </p:cNvSpPr>
          <p:nvPr/>
        </p:nvSpPr>
        <p:spPr>
          <a:xfrm rot="-540000">
            <a:off x="3593249" y="2650591"/>
            <a:ext cx="2058395" cy="5373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T Sans" pitchFamily="34" charset="-52"/>
                <a:ea typeface="PT Sans" pitchFamily="34" charset="-52"/>
              </a:rPr>
              <a:t>Deprecated</a:t>
            </a:r>
            <a:endParaRPr lang="ru-RU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408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Архитектура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51110809"/>
              </p:ext>
            </p:extLst>
          </p:nvPr>
        </p:nvGraphicFramePr>
        <p:xfrm>
          <a:off x="1043608" y="1628800"/>
          <a:ext cx="7128792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16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Архитектура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Самый низкий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уровень архитектуры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составляют потоковые процессоры (SP –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Streaming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Processor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Каждый SP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– микропроцессор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с очередным типом исполнения команд,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обладающий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полноценным конвейером, парой ALU 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FPU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У SP нет кэш-памяти,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он эффективен только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выполнении большого количества математических расчетов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846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Архитектура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2050" name="Picture 2" descr="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131" y="1556792"/>
            <a:ext cx="6351213" cy="38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5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Архитектура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SP объединены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 группы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потоковые мультипроцессоры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SM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–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Streaming Multiprocessor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SM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массив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из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нескольких SP и модулей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специальных функций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SFU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каждом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SM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есть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SP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работы с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float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(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FP32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)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double(FP64)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Соотношение ядер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FP32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FP64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зависит от архитектуры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062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Архитектура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Каждый SFU содержит в своем составе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FPU для выполнения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трансцендентных операций (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sin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,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cos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и т.д.) 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интерполяции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SM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входит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диспетчер исполнения команд MT, который занимается распределением нагрузки по SP 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SFU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В SM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содержится кэш (≥16 Кб), общий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для всех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SP 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048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Особенности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создавались для решения задач рендеринга изображений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Рендеринг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– применение одной и той же функции  (освещенность, поворот, и т.д.) ко всем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вершинам и элементам сцены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Задачи рендеринга обладают значительным ресурсом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параллелизма</a:t>
            </a:r>
          </a:p>
        </p:txBody>
      </p:sp>
    </p:spTree>
    <p:extLst>
      <p:ext uri="{BB962C8B-B14F-4D97-AF65-F5344CB8AC3E}">
        <p14:creationId xmlns:p14="http://schemas.microsoft.com/office/powerpoint/2010/main" val="27851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Архитектура </a:t>
            </a:r>
            <a:r>
              <a:rPr lang="en-US" sz="4400" dirty="0" smtClean="0">
                <a:latin typeface="PT Sans" pitchFamily="34" charset="-52"/>
                <a:ea typeface="PT Sans" pitchFamily="34" charset="-52"/>
              </a:rPr>
              <a:t>GPU: SM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3074" name="Picture 2" descr="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484784"/>
            <a:ext cx="1593177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3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Архитектура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Следующим уровнем объединения является кластер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из нескольких SM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Такие кластеры носят различные названия в разных архитектурах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TPC, GPC,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etc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)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Кластеры служат для улучшения баланса загрузки и оптимизации управления ресурсами</a:t>
            </a:r>
          </a:p>
        </p:txBody>
      </p:sp>
    </p:spTree>
    <p:extLst>
      <p:ext uri="{BB962C8B-B14F-4D97-AF65-F5344CB8AC3E}">
        <p14:creationId xmlns:p14="http://schemas.microsoft.com/office/powerpoint/2010/main" val="4367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Архитектура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GPU: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TPC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84784"/>
            <a:ext cx="1871265" cy="444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1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Архитектура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Верхний уровень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Л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огика чипа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распределяющая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нагрузки по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TPC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К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онтроллер PCI-</a:t>
            </a:r>
            <a:r>
              <a:rPr lang="ru-RU" sz="2400" dirty="0" err="1" smtClean="0">
                <a:latin typeface="PT Sans" pitchFamily="34" charset="-52"/>
                <a:ea typeface="PT Sans" pitchFamily="34" charset="-52"/>
              </a:rPr>
              <a:t>Express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Ш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ина </a:t>
            </a:r>
            <a:r>
              <a:rPr lang="ru-RU" sz="2400" dirty="0" err="1">
                <a:latin typeface="PT Sans" pitchFamily="34" charset="-52"/>
                <a:ea typeface="PT Sans" pitchFamily="34" charset="-52"/>
              </a:rPr>
              <a:t>Interconnect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err="1" smtClean="0">
                <a:latin typeface="PT Sans" pitchFamily="34" charset="-52"/>
                <a:ea typeface="PT Sans" pitchFamily="34" charset="-52"/>
              </a:rPr>
              <a:t>Network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,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L2 кэш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Блоки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обработки растровой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графики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0443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Архитектура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Tesla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Дата релиза: 2006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год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Игровые карты поколений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GeForce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8-9, и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GeForce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100-300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Первая профессиональная карта для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HPC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Tesla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До 30 SM по 8 SP в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каждом</a:t>
            </a: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SM-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кэш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shared memory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 16 кб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Производительность 77,76 GFLOPs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float64,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Nvidia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Tesla C1060)</a:t>
            </a:r>
          </a:p>
        </p:txBody>
      </p:sp>
    </p:spTree>
    <p:extLst>
      <p:ext uri="{BB962C8B-B14F-4D97-AF65-F5344CB8AC3E}">
        <p14:creationId xmlns:p14="http://schemas.microsoft.com/office/powerpoint/2010/main" val="26071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Архитектура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Fermi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Дата релиза: 2009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год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Игровые карты семейств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GeForce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400-500</a:t>
            </a: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16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SM –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содержит 32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SP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float32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), всего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512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ядер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SM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объединены в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Graphics Processing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Clusters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GPC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SM-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кэш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/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L1-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кэш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(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shared memory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)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64 кб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Производительность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515,2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GFLOPs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float64,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Nvidia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Tesla C2070)</a:t>
            </a:r>
          </a:p>
        </p:txBody>
      </p:sp>
    </p:spTree>
    <p:extLst>
      <p:ext uri="{BB962C8B-B14F-4D97-AF65-F5344CB8AC3E}">
        <p14:creationId xmlns:p14="http://schemas.microsoft.com/office/powerpoint/2010/main" val="12085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Архитектура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Kepler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Дата релиза: 2012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год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Игровые карты семейств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GeForce 600-700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15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NextGen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SM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(SMX)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содержит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192 вычислительных ядра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SP)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2880 ядер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CUDA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(</a:t>
            </a:r>
            <a:r>
              <a:rPr lang="en-US" sz="2800" dirty="0" err="1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Tesla K40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)</a:t>
            </a:r>
          </a:p>
          <a:p>
            <a:r>
              <a:rPr lang="en-US" sz="2800" dirty="0">
                <a:latin typeface="PT Sans" pitchFamily="34" charset="-52"/>
                <a:ea typeface="PT Sans" pitchFamily="34" charset="-52"/>
              </a:rPr>
              <a:t>SM-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кэш/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L1-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кэш (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shared memory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)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64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кб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Производительность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1430 GFLOPs (float64,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Tesla K40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)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616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Архитектура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Maxwell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Дата релиза: 2014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год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Игровые карты семейств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GeForce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800-900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16 Streaming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Multiprocessor (SMM)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содержит 128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вычислительных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ядер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Shared memory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96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кб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Texture-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кэш/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L1-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кэш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64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кб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Нет профессиональных решений, поддержка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float64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урезана до 1/32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214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Архитектура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Pascal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Дата релиза: 201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6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год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Игровые карты семейств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GeForce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10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6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GPC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 10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SM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каждом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SM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содержит 64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SP</a:t>
            </a: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3840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ядер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Вновь появились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TPC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– объединяют 2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SM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и входят в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GPC</a:t>
            </a:r>
          </a:p>
        </p:txBody>
      </p:sp>
    </p:spTree>
    <p:extLst>
      <p:ext uri="{BB962C8B-B14F-4D97-AF65-F5344CB8AC3E}">
        <p14:creationId xmlns:p14="http://schemas.microsoft.com/office/powerpoint/2010/main" val="117595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Архитектура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Volta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Дата релиза: 2017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год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Новые тензорные ядра со смешанной точностью вычислений (FP16/FP32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8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GPC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 7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TPC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в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каждом</a:t>
            </a: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TPC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содержит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2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SM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SM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содержит 64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SP</a:t>
            </a: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5384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ядер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245754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Особенности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Архитектура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GPU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относится к классу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SIMD</a:t>
            </a: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наиболее эффективн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ы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для решения задач параллельных по данным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Количество арифметических операций &gt;&gt; количество операций с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памятью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738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5500" t="500" r="265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Вопросы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4293096"/>
            <a:ext cx="6984776" cy="7920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ekhramch@kpfu.ru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28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Особенности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задачах компьютерной графики достаточно работы с числами в одинарной точности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SP – Single Precision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, тип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float32)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вычислительных задач необходима поддержка двойной точности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DP – Double Precision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, тип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float64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0703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SIMD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67805"/>
            <a:ext cx="8165499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3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400" dirty="0">
                <a:latin typeface="PT Sans" pitchFamily="34" charset="-52"/>
                <a:ea typeface="PT Sans" pitchFamily="34" charset="-52"/>
              </a:rPr>
              <a:t>GPU </a:t>
            </a:r>
            <a:r>
              <a:rPr lang="en-US" sz="4400" dirty="0" smtClean="0">
                <a:latin typeface="PT Sans" pitchFamily="34" charset="-52"/>
                <a:ea typeface="PT Sans" pitchFamily="34" charset="-52"/>
              </a:rPr>
              <a:t>vs. CPU: </a:t>
            </a:r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архитектура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84598"/>
            <a:ext cx="8496944" cy="3369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2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GPU vs. CPU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: архитектура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5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716288"/>
              </p:ext>
            </p:extLst>
          </p:nvPr>
        </p:nvGraphicFramePr>
        <p:xfrm>
          <a:off x="899592" y="1772816"/>
          <a:ext cx="7560841" cy="3240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084"/>
                <a:gridCol w="2038139"/>
                <a:gridCol w="2432618"/>
              </a:tblGrid>
              <a:tr h="49096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Характеристика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CPU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GPU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49096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Количество</a:t>
                      </a:r>
                      <a:r>
                        <a:rPr lang="ru-RU" sz="2000" baseline="0" dirty="0" smtClean="0">
                          <a:latin typeface="PT Sans" pitchFamily="34" charset="-52"/>
                          <a:ea typeface="PT Sans" pitchFamily="34" charset="-52"/>
                        </a:rPr>
                        <a:t> ядер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&lt;20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&gt;100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88373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Тактовая</a:t>
                      </a:r>
                      <a:r>
                        <a:rPr lang="ru-RU" sz="2000" baseline="0" dirty="0" smtClean="0">
                          <a:latin typeface="PT Sans" pitchFamily="34" charset="-52"/>
                          <a:ea typeface="PT Sans" pitchFamily="34" charset="-52"/>
                        </a:rPr>
                        <a:t> частота ядра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Высокая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Низкая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883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SSE, 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ветвление, и т.д.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Есть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Нет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49096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Кеш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Большой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Незначительный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5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3600" dirty="0" smtClean="0">
                <a:latin typeface="PT Sans" pitchFamily="34" charset="-52"/>
                <a:ea typeface="PT Sans" pitchFamily="34" charset="-52"/>
              </a:rPr>
              <a:t>GPU</a:t>
            </a:r>
            <a:r>
              <a:rPr lang="ru-RU" sz="36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3600" dirty="0" smtClean="0">
                <a:latin typeface="PT Sans" pitchFamily="34" charset="-52"/>
                <a:ea typeface="PT Sans" pitchFamily="34" charset="-52"/>
              </a:rPr>
              <a:t>vs.</a:t>
            </a:r>
            <a:r>
              <a:rPr lang="ru-RU" sz="36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3600" dirty="0" smtClean="0">
                <a:latin typeface="PT Sans" pitchFamily="34" charset="-52"/>
                <a:ea typeface="PT Sans" pitchFamily="34" charset="-52"/>
              </a:rPr>
              <a:t>CPU</a:t>
            </a:r>
            <a:r>
              <a:rPr lang="ru-RU" sz="3600" dirty="0" smtClean="0">
                <a:latin typeface="PT Sans" pitchFamily="34" charset="-52"/>
                <a:ea typeface="PT Sans" pitchFamily="34" charset="-52"/>
              </a:rPr>
              <a:t>: производительность</a:t>
            </a:r>
            <a:endParaRPr lang="ru-RU" sz="36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1026" name="Picture 2" descr="http://michaelgalloy.com/wp-content/uploads/2013/06/cpu-vs-g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5952325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56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3600" dirty="0">
                <a:latin typeface="PT Sans" pitchFamily="34" charset="-52"/>
                <a:ea typeface="PT Sans" pitchFamily="34" charset="-52"/>
              </a:rPr>
              <a:t>GPU </a:t>
            </a:r>
            <a:r>
              <a:rPr lang="en-US" sz="3600" dirty="0" smtClean="0">
                <a:latin typeface="PT Sans" pitchFamily="34" charset="-52"/>
                <a:ea typeface="PT Sans" pitchFamily="34" charset="-52"/>
              </a:rPr>
              <a:t>vs. CPU</a:t>
            </a:r>
            <a:r>
              <a:rPr lang="ru-RU" sz="3600" dirty="0" smtClean="0">
                <a:latin typeface="PT Sans" pitchFamily="34" charset="-52"/>
                <a:ea typeface="PT Sans" pitchFamily="34" charset="-52"/>
              </a:rPr>
              <a:t>: производительность</a:t>
            </a:r>
            <a:endParaRPr lang="ru-RU" sz="36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2050" name="Picture 2" descr="https://www.karlrupp.net/wp-content/uploads/2013/06/flops-per-cycle-d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01" y="1772816"/>
            <a:ext cx="618748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95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is_kfu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itis_kfu</Template>
  <TotalTime>26220</TotalTime>
  <Words>778</Words>
  <Application>Microsoft Office PowerPoint</Application>
  <PresentationFormat>On-screen Show (4:3)</PresentationFormat>
  <Paragraphs>137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itis_kfu</vt:lpstr>
      <vt:lpstr>Архитектура GPU</vt:lpstr>
      <vt:lpstr>Особенности GPU</vt:lpstr>
      <vt:lpstr>Особенности GPU</vt:lpstr>
      <vt:lpstr>Особенности GPU</vt:lpstr>
      <vt:lpstr>SIMD</vt:lpstr>
      <vt:lpstr>GPU vs. CPU: архитектура</vt:lpstr>
      <vt:lpstr>GPU vs. CPU: архитектура</vt:lpstr>
      <vt:lpstr>GPU vs. CPU: производительность</vt:lpstr>
      <vt:lpstr>GPU vs. CPU: производительность</vt:lpstr>
      <vt:lpstr>GPU vs. CPU: скорость памяти</vt:lpstr>
      <vt:lpstr>GPU vs. CPU: энергоэффективность</vt:lpstr>
      <vt:lpstr>API</vt:lpstr>
      <vt:lpstr>Compute Capability</vt:lpstr>
      <vt:lpstr>Compute Capability</vt:lpstr>
      <vt:lpstr>Архитектура GPU</vt:lpstr>
      <vt:lpstr>Архитектура GPU</vt:lpstr>
      <vt:lpstr>Архитектура GPU</vt:lpstr>
      <vt:lpstr>Архитектура GPU</vt:lpstr>
      <vt:lpstr>Архитектура GPU</vt:lpstr>
      <vt:lpstr>Архитектура GPU: SM</vt:lpstr>
      <vt:lpstr>Архитектура GPU</vt:lpstr>
      <vt:lpstr>Архитектура GPU: TPC</vt:lpstr>
      <vt:lpstr>Архитектура GPU</vt:lpstr>
      <vt:lpstr>Архитектура Tesla</vt:lpstr>
      <vt:lpstr>Архитектура Fermi</vt:lpstr>
      <vt:lpstr>Архитектура Kepler</vt:lpstr>
      <vt:lpstr>Архитектура Maxwell</vt:lpstr>
      <vt:lpstr>Архитектура Pascal</vt:lpstr>
      <vt:lpstr>Архитектура Volta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технологию MPI</dc:title>
  <dc:creator>Tesla-3</dc:creator>
  <cp:lastModifiedBy>Rogue</cp:lastModifiedBy>
  <cp:revision>279</cp:revision>
  <dcterms:created xsi:type="dcterms:W3CDTF">2016-04-21T14:31:18Z</dcterms:created>
  <dcterms:modified xsi:type="dcterms:W3CDTF">2017-10-25T17:00:25Z</dcterms:modified>
</cp:coreProperties>
</file>