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45"/>
  </p:notesMasterIdLst>
  <p:sldIdLst>
    <p:sldId id="256" r:id="rId2"/>
    <p:sldId id="340" r:id="rId3"/>
    <p:sldId id="341" r:id="rId4"/>
    <p:sldId id="343" r:id="rId5"/>
    <p:sldId id="342" r:id="rId6"/>
    <p:sldId id="344" r:id="rId7"/>
    <p:sldId id="345" r:id="rId8"/>
    <p:sldId id="385" r:id="rId9"/>
    <p:sldId id="358" r:id="rId10"/>
    <p:sldId id="346" r:id="rId11"/>
    <p:sldId id="347" r:id="rId12"/>
    <p:sldId id="356" r:id="rId13"/>
    <p:sldId id="348" r:id="rId14"/>
    <p:sldId id="349" r:id="rId15"/>
    <p:sldId id="353" r:id="rId16"/>
    <p:sldId id="357" r:id="rId17"/>
    <p:sldId id="351" r:id="rId18"/>
    <p:sldId id="352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6" r:id="rId32"/>
    <p:sldId id="378" r:id="rId33"/>
    <p:sldId id="372" r:id="rId34"/>
    <p:sldId id="373" r:id="rId35"/>
    <p:sldId id="374" r:id="rId36"/>
    <p:sldId id="381" r:id="rId37"/>
    <p:sldId id="384" r:id="rId38"/>
    <p:sldId id="380" r:id="rId39"/>
    <p:sldId id="371" r:id="rId40"/>
    <p:sldId id="379" r:id="rId41"/>
    <p:sldId id="375" r:id="rId42"/>
    <p:sldId id="386" r:id="rId43"/>
    <p:sldId id="300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078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ACB0-F8FE-4858-B318-FD65BA258CC9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86834-D4DC-4436-81F0-088D0656D6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86834-D4DC-4436-81F0-088D0656D60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0000" t="92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25.10.2017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nvidia.com/object/gpucompu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Программная модель </a:t>
            </a:r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T Sans" pitchFamily="34" charset="-52"/>
                <a:ea typeface="PT Sans" pitchFamily="34" charset="-52"/>
              </a:rPr>
              <a:t>CUDA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771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Основные принципы</a:t>
            </a:r>
            <a:endParaRPr lang="en-US" sz="4000" dirty="0">
              <a:solidFill>
                <a:srgbClr val="FF0000"/>
              </a:solidFill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Программа на CUDA использует как CPU так и GPU</a:t>
            </a:r>
          </a:p>
          <a:p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Программа состоит из последовательных и параллельных участков кода</a:t>
            </a:r>
          </a:p>
          <a:p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На CPU, который называют </a:t>
            </a:r>
            <a:r>
              <a:rPr lang="ru-RU" sz="2800" dirty="0" err="1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host</a:t>
            </a:r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, выполняется последовательная часть кода, подготовка и вызов GPU кода</a:t>
            </a:r>
          </a:p>
          <a:p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На GPU, который называют </a:t>
            </a:r>
            <a:r>
              <a:rPr lang="ru-RU" sz="2800" dirty="0" err="1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800" dirty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, выполняется параллельная часть </a:t>
            </a:r>
            <a:r>
              <a:rPr lang="ru-RU" sz="2800" dirty="0" smtClean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кода</a:t>
            </a:r>
            <a:endParaRPr lang="en-US" sz="2800" dirty="0" smtClean="0">
              <a:solidFill>
                <a:srgbClr val="FF0000"/>
              </a:solidFill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solidFill>
                <a:srgbClr val="FF0000"/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800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Основные принципы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Функции выполняющиеся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GPU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называются ядрами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(kernel)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Ядро выполняется параллельно множеством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 (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threads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нить выполняет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один и тот же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код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Эффективное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использование GPU – вызов тысячи нитей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одновременно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78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Основные принципы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0389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Основные принципы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Работа нитей соответствует принципу SIMD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Только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нити в пределах одной группы (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warp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 выполняются физически одновременно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архитектуре 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Fermi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 старше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warp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= 32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threads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Управление работой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варпов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происходит на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аппаратном уровне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нить имеет свой идентификатор</a:t>
            </a:r>
          </a:p>
        </p:txBody>
      </p:sp>
    </p:spTree>
    <p:extLst>
      <p:ext uri="{BB962C8B-B14F-4D97-AF65-F5344CB8AC3E}">
        <p14:creationId xmlns:p14="http://schemas.microsoft.com/office/powerpoint/2010/main" val="32723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Ядро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запускает на выполнение сетку (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grid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 блоков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 (</a:t>
            </a:r>
            <a:r>
              <a:rPr lang="ru-RU" sz="2800" dirty="0" err="1" smtClean="0">
                <a:latin typeface="PT Sans" pitchFamily="34" charset="-52"/>
                <a:ea typeface="PT Sans" pitchFamily="34" charset="-52"/>
              </a:rPr>
              <a:t>thread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blocks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внутри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блока взаимодействуют посредством разделяемой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памяти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Нити внутри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блока могут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синхронизироваться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модель позволяет прозрачно масштабировать программы на различные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4610364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4098" name="Picture 2" descr="http://2.bp.blogspot.com/_YNY3u8oNyOY/TUoGBfoZMDI/AAAAAAAAA3Y/5ucwHxEeB6k/s1600/5x5x3x3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50006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4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Размеры блоков и сеток задаются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программистом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Нить GPU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имеет координаты во вложенных трехмерных декартовых равномерных сетках  «индексы блоков» и «индексы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 внутри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каждого блока»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контексте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каждой нити значения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координат и размерностей доступны через встроенные переменные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,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blockIdx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blockDim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, 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gridDim</a:t>
            </a:r>
            <a:endParaRPr lang="ru-RU" sz="2800" i="1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834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Сетки, блоки и нити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40767"/>
            <a:ext cx="3600400" cy="4733345"/>
          </a:xfrm>
        </p:spPr>
      </p:pic>
    </p:spTree>
    <p:extLst>
      <p:ext uri="{BB962C8B-B14F-4D97-AF65-F5344CB8AC3E}">
        <p14:creationId xmlns:p14="http://schemas.microsoft.com/office/powerpoint/2010/main" val="42280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Расширения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языка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является набором расширений для ЯП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 эти расширения относятся к следующим группам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функций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Атрибуты переменных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Встроенные переменные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Дополнительные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типы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данных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Оператор 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запуска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ядра</a:t>
            </a:r>
          </a:p>
          <a:p>
            <a:pPr lvl="1"/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Служебные/системные функции 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4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 CUDA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Программная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модель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включает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вычислительный  параллелизм и структуру памяти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непосредственно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язык программирования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CUDA – кроссплатформенная система компиляции и исполнения программ, части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которых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работают на CPU 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GPU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Актуальная 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API – CUDA Toolkit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9.0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981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447481"/>
              </p:ext>
            </p:extLst>
          </p:nvPr>
        </p:nvGraphicFramePr>
        <p:xfrm>
          <a:off x="899592" y="1715115"/>
          <a:ext cx="7200800" cy="337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877"/>
                <a:gridCol w="2752636"/>
                <a:gridCol w="2592287"/>
              </a:tblGrid>
              <a:tr h="99412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Атрибут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Выполняется</a:t>
                      </a:r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 на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Вызывается из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866145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__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54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__global__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 (CPU)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754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__host__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 (CPU)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host (CPU)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функций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 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обозначает ядро, и соответствующая функция CUDA C должна возвращать значение типа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void</a:t>
            </a:r>
            <a:endParaRPr lang="ru-RU" sz="2800" i="1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На функции 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и 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накладываются ограничения: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не поддерживаются </a:t>
            </a:r>
            <a:r>
              <a:rPr lang="ru-RU" sz="2400" i="1" dirty="0" err="1">
                <a:latin typeface="PT Sans" pitchFamily="34" charset="-52"/>
                <a:ea typeface="PT Sans" pitchFamily="34" charset="-52"/>
              </a:rPr>
              <a:t>static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-переменные внутри функции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не поддерживается переменное число входных аргументов</a:t>
            </a:r>
          </a:p>
        </p:txBody>
      </p:sp>
    </p:spTree>
    <p:extLst>
      <p:ext uri="{BB962C8B-B14F-4D97-AF65-F5344CB8AC3E}">
        <p14:creationId xmlns:p14="http://schemas.microsoft.com/office/powerpoint/2010/main" val="8470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Атрибуты переменных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349353"/>
              </p:ext>
            </p:extLst>
          </p:nvPr>
        </p:nvGraphicFramePr>
        <p:xfrm>
          <a:off x="107504" y="1700808"/>
          <a:ext cx="9001000" cy="373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083102"/>
                <a:gridCol w="3245490"/>
                <a:gridCol w="1872208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Атрибут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Размещение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Доступна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Вид доступа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PT Sans" pitchFamily="34" charset="-52"/>
                          <a:ea typeface="PT Sans" pitchFamily="34" charset="-52"/>
                        </a:rPr>
                        <a:t>__</a:t>
                      </a: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 smtClean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R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__constant__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(GPU)/host</a:t>
                      </a:r>
                      <a:r>
                        <a:rPr lang="en-US" sz="2400" baseline="0" dirty="0" smtClean="0">
                          <a:latin typeface="PT Sans" pitchFamily="34" charset="-52"/>
                          <a:ea typeface="PT Sans" pitchFamily="34" charset="-52"/>
                        </a:rPr>
                        <a:t> (CPU)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R/W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  <a:tr h="9721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__shared__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device (GPU)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block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PT Sans" pitchFamily="34" charset="-52"/>
                          <a:ea typeface="PT Sans" pitchFamily="34" charset="-52"/>
                        </a:rPr>
                        <a:t>RW</a:t>
                      </a:r>
                      <a:endParaRPr lang="ru-RU" sz="2400" dirty="0">
                        <a:latin typeface="PT Sans" pitchFamily="34" charset="-52"/>
                        <a:ea typeface="PT Sans" pitchFamily="34" charset="-5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Атрибуты не могут быть применены к полям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структуры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могут использоваться только в пределах одного файла, их нельзя объявлять как 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extern</a:t>
            </a:r>
            <a:endParaRPr lang="ru-RU" sz="2800" i="1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Запись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в переменные типа 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constant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__ может осуществляться только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хостом при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помощи специальных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функций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76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Атрибуты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переменных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shared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переменные не могут инициализироваться при объявлении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поддерживает модульную сборку – каждая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 должна находиться в одном исходном файле вместе со всеми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функциями и переменными, которые она использует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07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1/2/3/4-мерные векторные типы на основе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char, unsigned char, short, unsigned short,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, unsigned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, long, unsigned long,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longlong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,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float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double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Компоненты векторных типов имеют имена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x, y, z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Пример: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int2 a </a:t>
            </a:r>
            <a:r>
              <a:rPr lang="ru-RU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make_int2 </a:t>
            </a:r>
            <a:r>
              <a:rPr lang="ru-RU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1</a:t>
            </a:r>
            <a:r>
              <a:rPr lang="ru-RU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7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// Создает вектор (1, 7) 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float3 u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make_float3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2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3.4f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Создает вектор (1.0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f, 2.0f, 3.4f )</a:t>
            </a:r>
            <a:endParaRPr lang="ru-RU" sz="20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58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типы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Для этих типов не поддерживаются векторные операции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Добавлен тип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используемый для задания размерностей блоков потоков и сеток блоков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Этот тип основан на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элементы по умолчанию инициализируются 1:</a:t>
            </a:r>
          </a:p>
          <a:p>
            <a:pPr lvl="1"/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dim3 blocks 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sv-SE" sz="2000" dirty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16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sv-SE" sz="2000" dirty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16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sv-SE" sz="20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);</a:t>
            </a:r>
            <a:r>
              <a:rPr lang="sv-SE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то же что </a:t>
            </a:r>
            <a:r>
              <a:rPr lang="sv-SE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blocks ( 16, 16, 1 )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dim3 grid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256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//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то же что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grid (256, 1, 1)</a:t>
            </a:r>
          </a:p>
        </p:txBody>
      </p:sp>
    </p:spTree>
    <p:extLst>
      <p:ext uri="{BB962C8B-B14F-4D97-AF65-F5344CB8AC3E}">
        <p14:creationId xmlns:p14="http://schemas.microsoft.com/office/powerpoint/2010/main" val="30455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Встроенные </a:t>
            </a:r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переменные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gridDim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сетки (имеет 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blockDim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блока (имеет 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blockIdx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текущего блока в сетке (имеет 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threadIdx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индекс текущего потока в блоке (имеет тип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uint3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  <a:p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warpSize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warp’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 (имеет тип 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52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kernel_name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&lt;&lt;&lt;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Dg,Db,Ns,S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&gt;&gt;&gt; (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args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)</a:t>
            </a:r>
          </a:p>
          <a:p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kernel_name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это имя или адрес соответствующей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__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global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__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функции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Dg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типа 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dim3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размерности сетки блоков (число блоков в сетке блоков)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Db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типа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dim3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задает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размерности блока нитей (число потоков в блоке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Суммарный размер параметров функции ядра должен быть ≤ 4КБ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119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Необязательный параметр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Ns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типа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size_t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задает дополнительный объем разделяемой памяти в байтах (по умолчанию – 0), которая должна быть динамически выделена каждому блоку (в дополнение к статически выделенной)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Параметр 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S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типа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cudaStream_t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ставит вызов ядра в определенную очередь команд (CUDA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Stream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), по умолчанию – 0</a:t>
            </a: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79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Требования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Совместимая с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видеокарта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Драйвер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Toolkit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Установленный компилятор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C/C++</a:t>
            </a: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09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Оператор вызова ядра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Для CUDA реализованы математические функции, совместимые с ISO C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 Также имеются соответствующие аналоги, вычисляющие результат с пониженной точностью например, __𝑠𝑖𝑛𝑓 для 𝑠𝑖𝑛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Полный список функций – в документации 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Toolkit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58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Асинхронность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Многие функции CUDA являются асинхронными, управление в вызывающую функцию возвращается до завершения требуемой операции: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Запуск ядра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копирования и инициализации памяти, имена которых оканчиваются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Async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Функции копирования памяти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↔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device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внутри устройства и между устройствами</a:t>
            </a:r>
          </a:p>
        </p:txBody>
      </p:sp>
    </p:spTree>
    <p:extLst>
      <p:ext uri="{BB962C8B-B14F-4D97-AF65-F5344CB8AC3E}">
        <p14:creationId xmlns:p14="http://schemas.microsoft.com/office/powerpoint/2010/main" val="22378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Обработка ошибок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Каждая функция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runtime API (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кроме запуска ядра) возвращает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𝑐𝑢𝑑𝑎𝐸𝑟𝑟𝑜𝑟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_𝑡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 успешном выполнении функции возвращается значение 𝑐𝑢𝑑𝑎𝑆𝑢𝑐𝑐𝑒𝑠𝑠, иначе возвращается код ошибки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Текстовое описание ошибки и последняя ошибка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:</a:t>
            </a:r>
          </a:p>
          <a:p>
            <a:pPr lvl="1"/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char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cudaGetErrorString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cudaError_t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code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cudaError_t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cudaGetLastError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();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29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Пример 1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Программа складывает 2 массива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Код ядра начинается с определения глобального индекса массива, зависящего от координат нити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Соответствие нитей и частей задачи может быть любым, например, одна нить может обрабатывать не один элемент массива, а определенный диапазон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Глобальной памятью GPU можно управлять с хоста</a:t>
            </a:r>
          </a:p>
        </p:txBody>
      </p:sp>
    </p:spTree>
    <p:extLst>
      <p:ext uri="{BB962C8B-B14F-4D97-AF65-F5344CB8AC3E}">
        <p14:creationId xmlns:p14="http://schemas.microsoft.com/office/powerpoint/2010/main" val="32296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Пример 1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функции 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gpu_s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𝑢𝑚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память выделяемая на GPU заполняется копией данных из памяти хоста, затем производится запуск ядра 𝑠𝑢𝑚_𝑘𝑒𝑟𝑛𝑒𝑙, синхронизация и копирование результатов обратно в память хоста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конце производится высвобождение ранее выделенной глобальной памяти GPU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Такая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последовательность действий характерна для любого CUDA-приложения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7304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Атомарные операции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предназначены для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обеспечения корректного доступа к разделяемому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ресурсу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случае CUDA разделяемый ресурс – это переменная, доступная множеству параллельных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нитей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атомарном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изменении запросы обрабатываются так, чтобы исключить одновременное чтение/запись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184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atomicAdd</a:t>
            </a:r>
            <a:r>
              <a:rPr lang="ru-RU" sz="2800" i="1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увеличивает значение переменной на заданное число (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 – double, float,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либо целочисленный тип)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atomicAdd</a:t>
            </a:r>
            <a:r>
              <a:rPr lang="de-DE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de-D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de-DE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atomicExch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производит обмен значениями: новое значение записывается по указанному адресу,  предыдущее возвращается как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результат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– float 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либо целочисленный тип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)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</a:t>
            </a:r>
            <a:r>
              <a:rPr lang="ru-RU" sz="2400" dirty="0" err="1" smtClean="0">
                <a:latin typeface="PT Sans" pitchFamily="34" charset="-52"/>
                <a:ea typeface="PT Sans" pitchFamily="34" charset="-52"/>
              </a:rPr>
              <a:t>Exc</a:t>
            </a:r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h</a:t>
            </a:r>
            <a:r>
              <a:rPr lang="de-DE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de-D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de-DE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285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ru-RU" sz="2800" dirty="0"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А</a:t>
            </a:r>
            <a:r>
              <a:rPr lang="ru-RU" sz="2800" dirty="0" smtClean="0"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томарные функции</a:t>
            </a:r>
            <a:r>
              <a:rPr lang="en-US" sz="2800" dirty="0" smtClean="0"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(T – </a:t>
            </a:r>
            <a:r>
              <a:rPr lang="ru-RU" sz="2800" dirty="0" smtClean="0"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целочисленный тип</a:t>
            </a:r>
            <a:r>
              <a:rPr lang="en-US" sz="2800" dirty="0" smtClean="0"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ru-RU" sz="6600" b="1" dirty="0" smtClean="0">
              <a:solidFill>
                <a:srgbClr val="00008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atomicSub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de-DE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de-DE" sz="2400" dirty="0" smtClean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de-D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atomicMin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atomicMax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atomicInc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val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atomicDec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val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atomicCAS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compare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val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atomicAnd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val</a:t>
            </a:r>
            <a:r>
              <a:rPr lang="fr-FR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fr-FR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atomicOr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de-DE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de-DE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de-DE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de-DE" sz="2400" dirty="0">
              <a:solidFill>
                <a:srgbClr val="000000"/>
              </a:solidFill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atomicXor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adress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 T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Sans" pitchFamily="34" charset="-52"/>
                <a:ea typeface="PT Sans" pitchFamily="34" charset="-52"/>
              </a:rPr>
              <a:t>)</a:t>
            </a:r>
            <a:endParaRPr lang="ru-RU" sz="2400" dirty="0" smtClean="0">
              <a:highlight>
                <a:srgbClr val="FFFFFF"/>
              </a:highlight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81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Атомарные операции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Все атомарные операции, за исключением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atomicExch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и </a:t>
            </a:r>
            <a:r>
              <a:rPr lang="ru-RU" sz="2800" i="1" dirty="0" err="1">
                <a:latin typeface="PT Sans" pitchFamily="34" charset="-52"/>
                <a:ea typeface="PT Sans" pitchFamily="34" charset="-52"/>
              </a:rPr>
              <a:t>atomicAdd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, работают только с  целыми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числами</a:t>
            </a:r>
          </a:p>
          <a:p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atomicAdd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числа типа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float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устройствах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compute capability ≥ 2.x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числа типа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double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начиная с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compute capability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6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.x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i="1" dirty="0" err="1" smtClean="0">
                <a:latin typeface="PT Sans" pitchFamily="34" charset="-52"/>
                <a:ea typeface="PT Sans" pitchFamily="34" charset="-52"/>
              </a:rPr>
              <a:t>atomicExch</a:t>
            </a:r>
            <a:r>
              <a:rPr lang="ru-RU" sz="28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поддерживает тип 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36104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4000" dirty="0" err="1">
                <a:latin typeface="PT Sans" pitchFamily="34" charset="-52"/>
                <a:ea typeface="PT Sans" pitchFamily="34" charset="-52"/>
              </a:rPr>
              <a:t>Runtime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API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Runtime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API – библиотека функций, обеспечивающих: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управление GPU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работу с контекстом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работу с памятью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работу с модулями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управление выполнением кода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работу с текстурами</a:t>
            </a:r>
          </a:p>
          <a:p>
            <a:pPr lvl="1"/>
            <a:r>
              <a:rPr lang="ru-RU" sz="2400" dirty="0">
                <a:latin typeface="PT Sans" pitchFamily="34" charset="-52"/>
                <a:ea typeface="PT Sans" pitchFamily="34" charset="-52"/>
              </a:rPr>
              <a:t>взаимодействие с </a:t>
            </a:r>
            <a:r>
              <a:rPr lang="ru-RU" sz="2400" dirty="0" err="1">
                <a:latin typeface="PT Sans" pitchFamily="34" charset="-52"/>
                <a:ea typeface="PT Sans" pitchFamily="34" charset="-52"/>
              </a:rPr>
              <a:t>OpenGL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 и </a:t>
            </a:r>
            <a:r>
              <a:rPr lang="ru-RU" sz="2400" dirty="0" smtClean="0">
                <a:latin typeface="PT Sans" pitchFamily="34" charset="-52"/>
                <a:ea typeface="PT Sans" pitchFamily="34" charset="-52"/>
              </a:rPr>
              <a:t>Direct3D</a:t>
            </a:r>
            <a:endParaRPr lang="ru-RU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002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Видеокарта и драйвера</a:t>
            </a:r>
            <a:endParaRPr lang="ru-RU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поддерживается видеокартами </a:t>
            </a:r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Nvidia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начиная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GeForce 8800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Начиная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Toolkit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версии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7.0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прекращена поддержка архитектуры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Tesla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всех видеокарт до серии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GeForce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400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Если необходимо, можно установить старую версию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Toolkit 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Каждая версия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Toolkit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имеет свой список актуальных драйверов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060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4000" dirty="0" err="1">
                <a:latin typeface="PT Sans" pitchFamily="34" charset="-52"/>
                <a:ea typeface="PT Sans" pitchFamily="34" charset="-52"/>
              </a:rPr>
              <a:t>Runtime</a:t>
            </a:r>
            <a:r>
              <a:rPr lang="ru-RU" sz="4000" dirty="0">
                <a:latin typeface="PT Sans" pitchFamily="34" charset="-52"/>
                <a:ea typeface="PT Sans" pitchFamily="34" charset="-52"/>
              </a:rPr>
              <a:t> API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Runtime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API делится на два уровня: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driver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API и CUDA API</a:t>
            </a:r>
          </a:p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driver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API является более низкоуровневым и требует явной инициализации устройства</a:t>
            </a: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В CUDA API инициализация происходит неявно при первом вызове любой функции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библиотеки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157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Программный стек </a:t>
            </a:r>
            <a:r>
              <a:rPr lang="en-US" sz="44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en-US" sz="4400" dirty="0">
              <a:latin typeface="PT Sans" pitchFamily="34" charset="-52"/>
              <a:ea typeface="PT Sans" pitchFamily="34" charset="-52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3" y="1557338"/>
            <a:ext cx="6396699" cy="417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5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Cooperative groups</a:t>
            </a:r>
            <a:endParaRPr lang="en-US" sz="4000" dirty="0">
              <a:solidFill>
                <a:srgbClr val="FF0000"/>
              </a:solidFill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PT Sans" pitchFamily="34" charset="-52"/>
                <a:ea typeface="PT Sans" pitchFamily="34" charset="-52"/>
              </a:rPr>
              <a:t>Here be dragons</a:t>
            </a:r>
            <a:endParaRPr lang="ru-RU" sz="2800" i="1" dirty="0">
              <a:solidFill>
                <a:srgbClr val="FF0000"/>
              </a:solidFill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70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5500" t="500" r="26500" b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780108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PT Sans" pitchFamily="34" charset="-52"/>
                <a:ea typeface="PT Sans" pitchFamily="34" charset="-52"/>
              </a:rPr>
              <a:t>Вопросы</a:t>
            </a:r>
            <a:endParaRPr lang="ru-RU" sz="44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6984776" cy="792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PT Sans" pitchFamily="34" charset="-52"/>
                <a:ea typeface="PT Sans" pitchFamily="34" charset="-52"/>
              </a:rPr>
              <a:t>ekhramch@kpfu.ru</a:t>
            </a:r>
            <a:endParaRPr lang="ru-RU" sz="24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4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843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4000" dirty="0">
                <a:latin typeface="PT Sans" pitchFamily="34" charset="-52"/>
                <a:ea typeface="PT Sans" pitchFamily="34" charset="-52"/>
              </a:rPr>
              <a:t>CUDA Toolkit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en-US" sz="2800" dirty="0">
                <a:latin typeface="PT Sans" pitchFamily="34" charset="-52"/>
                <a:ea typeface="PT Sans" pitchFamily="34" charset="-52"/>
                <a:hlinkClick r:id="rId2"/>
              </a:rPr>
              <a:t>http://developer.nvidia.com/object/gpucomputing.html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Поддержка ОС: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Windows, Linux, </a:t>
            </a:r>
            <a:r>
              <a:rPr lang="en-US" sz="2800" dirty="0" err="1">
                <a:latin typeface="PT Sans" pitchFamily="34" charset="-52"/>
                <a:ea typeface="PT Sans" pitchFamily="34" charset="-52"/>
              </a:rPr>
              <a:t>MacOs</a:t>
            </a:r>
            <a:endParaRPr lang="en-US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Дополнительно: примеры программ с использованием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GPU Computing SDK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Проверка работоспособности:</a:t>
            </a: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$</a:t>
            </a:r>
            <a:r>
              <a:rPr lang="en-US" sz="2400" dirty="0" err="1">
                <a:latin typeface="PT Sans" pitchFamily="34" charset="-52"/>
                <a:ea typeface="PT Sans" pitchFamily="34" charset="-52"/>
              </a:rPr>
              <a:t>nvidia-smi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  <a:p>
            <a:pPr lvl="1"/>
            <a:r>
              <a:rPr lang="en-US" sz="2400" dirty="0">
                <a:latin typeface="PT Sans" pitchFamily="34" charset="-52"/>
                <a:ea typeface="PT Sans" pitchFamily="34" charset="-52"/>
              </a:rPr>
              <a:t>C:\ProgramData\NVIDIA Corporation\CUDA Samples\v8.0\bin\win64\Release</a:t>
            </a:r>
            <a:r>
              <a:rPr lang="ru-RU" sz="2400" dirty="0">
                <a:latin typeface="PT Sans" pitchFamily="34" charset="-52"/>
                <a:ea typeface="PT Sans" pitchFamily="34" charset="-52"/>
              </a:rPr>
              <a:t>\</a:t>
            </a:r>
            <a:r>
              <a:rPr lang="en-US" sz="2400" dirty="0" err="1" smtClean="0">
                <a:latin typeface="PT Sans" pitchFamily="34" charset="-52"/>
                <a:ea typeface="PT Sans" pitchFamily="34" charset="-52"/>
              </a:rPr>
              <a:t>deviceQuery</a:t>
            </a:r>
            <a:endParaRPr lang="en-US" sz="2400" dirty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74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Компиляторы и языки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 lnSpcReduction="10000"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 настоящее время компилятор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существуют для языков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C++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Fortran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Компилятор для 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++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бесплатный и поставляется в комплекте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Toolkit</a:t>
            </a: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Компилятор 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Fortran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платный и поставляется компанией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PGI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PyCUDA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под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Python</a:t>
            </a:r>
          </a:p>
          <a:p>
            <a:r>
              <a:rPr lang="en-US" sz="2800" dirty="0" err="1" smtClean="0">
                <a:latin typeface="PT Sans" pitchFamily="34" charset="-52"/>
                <a:ea typeface="PT Sans" pitchFamily="34" charset="-52"/>
              </a:rPr>
              <a:t>jCUDA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решение для работы с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CUDA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из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Java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Существуют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обертки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C#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37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Работа в </a:t>
            </a:r>
            <a:r>
              <a:rPr lang="en-US" sz="4000" dirty="0" smtClean="0">
                <a:latin typeface="PT Sans" pitchFamily="34" charset="-52"/>
                <a:ea typeface="PT Sans" pitchFamily="34" charset="-52"/>
              </a:rPr>
              <a:t>Windows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Windows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систем необходима установленная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версии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20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05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или старше</a:t>
            </a:r>
          </a:p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VS 2005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2008 не интегрируются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Начиная с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Toolkit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8.0 полностью поддерживаются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VS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2012 и старше, 2010 – частично, остальные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IDE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не поддерживаются</a:t>
            </a:r>
            <a:endParaRPr lang="en-US" sz="2800" dirty="0" smtClean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Для создания нового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CUDA-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приложения необходимо 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File-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&gt; New | Project... NVIDIA-&gt; CUDA-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&gt;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выбрать вашу версию 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CUDA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Toolkit</a:t>
            </a:r>
            <a:endParaRPr lang="ru-RU" sz="2800" dirty="0" smtClean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012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Компиляция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rmAutofit/>
          </a:bodyPr>
          <a:lstStyle/>
          <a:p>
            <a:r>
              <a:rPr lang="ru-RU" sz="2800" dirty="0" err="1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800" dirty="0">
                <a:latin typeface="PT Sans" pitchFamily="34" charset="-52"/>
                <a:ea typeface="PT Sans" pitchFamily="34" charset="-52"/>
              </a:rPr>
              <a:t> – компилятор для CUDA, исходные файлы *.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cu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Основные опции командной строки – в документации CUDA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Toolkit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Работа с компилятором похожа на работу с </a:t>
            </a:r>
            <a:r>
              <a:rPr lang="ru-RU" sz="2800" dirty="0" err="1">
                <a:latin typeface="PT Sans" pitchFamily="34" charset="-52"/>
                <a:ea typeface="PT Sans" pitchFamily="34" charset="-52"/>
              </a:rPr>
              <a:t>gcc</a:t>
            </a:r>
            <a:endParaRPr lang="ru-RU" sz="2800" dirty="0">
              <a:latin typeface="PT Sans" pitchFamily="34" charset="-52"/>
              <a:ea typeface="PT Sans" pitchFamily="34" charset="-52"/>
            </a:endParaRPr>
          </a:p>
          <a:p>
            <a:r>
              <a:rPr lang="ru-RU" sz="2800" dirty="0">
                <a:latin typeface="PT Sans" pitchFamily="34" charset="-52"/>
                <a:ea typeface="PT Sans" pitchFamily="34" charset="-52"/>
              </a:rPr>
              <a:t>Пример компиляции одного исходного файла:</a:t>
            </a:r>
          </a:p>
          <a:p>
            <a:pPr lvl="1"/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$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nvcc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arch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=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sm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_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37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–O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3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test.cu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i="1" dirty="0" smtClean="0">
                <a:latin typeface="PT Sans" pitchFamily="34" charset="-52"/>
                <a:ea typeface="PT Sans" pitchFamily="34" charset="-52"/>
              </a:rPr>
              <a:t>-</a:t>
            </a:r>
            <a:r>
              <a:rPr lang="ru-RU" sz="2400" i="1" dirty="0">
                <a:latin typeface="PT Sans" pitchFamily="34" charset="-52"/>
                <a:ea typeface="PT Sans" pitchFamily="34" charset="-52"/>
              </a:rPr>
              <a:t>o </a:t>
            </a:r>
            <a:r>
              <a:rPr lang="en-US" sz="2400" i="1" dirty="0" smtClean="0">
                <a:latin typeface="PT Sans" pitchFamily="34" charset="-52"/>
                <a:ea typeface="PT Sans" pitchFamily="34" charset="-52"/>
              </a:rPr>
              <a:t> </a:t>
            </a:r>
            <a:r>
              <a:rPr lang="ru-RU" sz="2400" i="1" dirty="0" err="1" smtClean="0">
                <a:latin typeface="PT Sans" pitchFamily="34" charset="-52"/>
                <a:ea typeface="PT Sans" pitchFamily="34" charset="-52"/>
              </a:rPr>
              <a:t>test</a:t>
            </a:r>
            <a:endParaRPr lang="ru-RU" sz="2400" i="1" dirty="0">
              <a:latin typeface="PT Sans" pitchFamily="34" charset="-52"/>
              <a:ea typeface="PT Sans" pitchFamily="34" charset="-52"/>
            </a:endParaRP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1729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4000" dirty="0" smtClean="0">
                <a:latin typeface="PT Sans" pitchFamily="34" charset="-52"/>
                <a:ea typeface="PT Sans" pitchFamily="34" charset="-52"/>
              </a:rPr>
              <a:t>Пример 0</a:t>
            </a:r>
            <a:endParaRPr lang="en-US" sz="4000" dirty="0">
              <a:latin typeface="PT Sans" pitchFamily="34" charset="-52"/>
              <a:ea typeface="PT Sans" pitchFamily="34" charset="-52"/>
            </a:endParaRPr>
          </a:p>
        </p:txBody>
      </p:sp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539552" y="1481329"/>
            <a:ext cx="8147248" cy="4467952"/>
          </a:xfrm>
        </p:spPr>
        <p:txBody>
          <a:bodyPr vert="horz">
            <a:noAutofit/>
          </a:bodyPr>
          <a:lstStyle/>
          <a:p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Hello world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опрос устройств совместимых с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и вывод некоторых их характеристик</a:t>
            </a:r>
          </a:p>
          <a:p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cudaGetDeviceCount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 &amp;count)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функция возвращающая количество устройств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на машине</a:t>
            </a:r>
          </a:p>
          <a:p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cudaDeviceProp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 – структура хранящая основные характеристики устройства 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CUDA</a:t>
            </a:r>
          </a:p>
          <a:p>
            <a:r>
              <a:rPr lang="en-US" sz="2800" i="1" dirty="0" err="1" smtClean="0">
                <a:latin typeface="PT Sans" pitchFamily="34" charset="-52"/>
                <a:ea typeface="PT Sans" pitchFamily="34" charset="-52"/>
              </a:rPr>
              <a:t>cudaSetDevice</a:t>
            </a:r>
            <a:r>
              <a:rPr lang="en-US" sz="2800" i="1" dirty="0" smtClean="0">
                <a:latin typeface="PT Sans" pitchFamily="34" charset="-52"/>
                <a:ea typeface="PT Sans" pitchFamily="34" charset="-52"/>
              </a:rPr>
              <a:t>(</a:t>
            </a:r>
            <a:r>
              <a:rPr lang="en-US" sz="2800" i="1" dirty="0" err="1">
                <a:latin typeface="PT Sans" pitchFamily="34" charset="-52"/>
                <a:ea typeface="PT Sans" pitchFamily="34" charset="-52"/>
              </a:rPr>
              <a:t>int</a:t>
            </a:r>
            <a:r>
              <a:rPr lang="en-US" sz="2800" dirty="0">
                <a:latin typeface="PT Sans" pitchFamily="34" charset="-52"/>
                <a:ea typeface="PT Sans" pitchFamily="34" charset="-52"/>
              </a:rPr>
              <a:t> </a:t>
            </a:r>
            <a:r>
              <a:rPr lang="en-US" sz="2800" i="1" dirty="0">
                <a:latin typeface="PT Sans" pitchFamily="34" charset="-52"/>
                <a:ea typeface="PT Sans" pitchFamily="34" charset="-52"/>
              </a:rPr>
              <a:t>&amp;count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) –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функция устанавливающая устройство №</a:t>
            </a:r>
            <a:r>
              <a:rPr lang="en-US" sz="2800" dirty="0" smtClean="0">
                <a:latin typeface="PT Sans" pitchFamily="34" charset="-52"/>
                <a:ea typeface="PT Sans" pitchFamily="34" charset="-52"/>
              </a:rPr>
              <a:t>count </a:t>
            </a:r>
            <a:r>
              <a:rPr lang="ru-RU" sz="2800" dirty="0" smtClean="0">
                <a:latin typeface="PT Sans" pitchFamily="34" charset="-52"/>
                <a:ea typeface="PT Sans" pitchFamily="34" charset="-52"/>
              </a:rPr>
              <a:t>как активное (нужна если несколько девайсов)</a:t>
            </a:r>
          </a:p>
          <a:p>
            <a:endParaRPr lang="ru-RU" sz="2800" dirty="0" smtClean="0">
              <a:latin typeface="PT Sans" pitchFamily="34" charset="-52"/>
              <a:ea typeface="PT Sans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62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is_kfu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itis_kfu</Template>
  <TotalTime>27420</TotalTime>
  <Words>1685</Words>
  <Application>Microsoft Office PowerPoint</Application>
  <PresentationFormat>On-screen Show (4:3)</PresentationFormat>
  <Paragraphs>219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itis_kfu</vt:lpstr>
      <vt:lpstr>Программная модель CUDA</vt:lpstr>
      <vt:lpstr>Nvidia CUDA</vt:lpstr>
      <vt:lpstr>Требования</vt:lpstr>
      <vt:lpstr>Видеокарта и драйвера</vt:lpstr>
      <vt:lpstr>CUDA Toolkit</vt:lpstr>
      <vt:lpstr>Компиляторы и языки</vt:lpstr>
      <vt:lpstr>Работа в Windows</vt:lpstr>
      <vt:lpstr>Компиляция</vt:lpstr>
      <vt:lpstr>Пример 0</vt:lpstr>
      <vt:lpstr>Основные принципы</vt:lpstr>
      <vt:lpstr>Основные принципы</vt:lpstr>
      <vt:lpstr>Основные принципы</vt:lpstr>
      <vt:lpstr>Основные принципы</vt:lpstr>
      <vt:lpstr>Сетки, блоки и нити</vt:lpstr>
      <vt:lpstr>Сетки, блоки и нити</vt:lpstr>
      <vt:lpstr>Сетки, блоки и нити</vt:lpstr>
      <vt:lpstr>Сетки, блоки и нити</vt:lpstr>
      <vt:lpstr>Сетки, блоки и нити</vt:lpstr>
      <vt:lpstr>Расширения языка</vt:lpstr>
      <vt:lpstr>Атрибуты функций</vt:lpstr>
      <vt:lpstr>Атрибуты функций</vt:lpstr>
      <vt:lpstr>Атрибуты переменных</vt:lpstr>
      <vt:lpstr>Атрибуты переменных</vt:lpstr>
      <vt:lpstr>Атрибуты переменных</vt:lpstr>
      <vt:lpstr>Встроенные типы</vt:lpstr>
      <vt:lpstr>Встроенные типы</vt:lpstr>
      <vt:lpstr>Встроенные переменные</vt:lpstr>
      <vt:lpstr>Оператор вызова ядра</vt:lpstr>
      <vt:lpstr>Оператор вызова ядра</vt:lpstr>
      <vt:lpstr>Оператор вызова ядра</vt:lpstr>
      <vt:lpstr>Асинхронность в CUDA</vt:lpstr>
      <vt:lpstr>Обработка ошибок</vt:lpstr>
      <vt:lpstr>Пример 1</vt:lpstr>
      <vt:lpstr>Пример 1</vt:lpstr>
      <vt:lpstr>Атомарные операции</vt:lpstr>
      <vt:lpstr>Атомарные операции</vt:lpstr>
      <vt:lpstr>Атомарные операции</vt:lpstr>
      <vt:lpstr>Атомарные операции</vt:lpstr>
      <vt:lpstr>CUDA Runtime API</vt:lpstr>
      <vt:lpstr>CUDA Runtime API</vt:lpstr>
      <vt:lpstr>Программный стек CUDA</vt:lpstr>
      <vt:lpstr>Cooperative groups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технологию MPI</dc:title>
  <dc:creator>Tesla-3</dc:creator>
  <cp:lastModifiedBy>Rogue</cp:lastModifiedBy>
  <cp:revision>304</cp:revision>
  <dcterms:created xsi:type="dcterms:W3CDTF">2016-04-21T14:31:18Z</dcterms:created>
  <dcterms:modified xsi:type="dcterms:W3CDTF">2017-10-25T17:07:45Z</dcterms:modified>
</cp:coreProperties>
</file>