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3"/>
  </p:notesMasterIdLst>
  <p:sldIdLst>
    <p:sldId id="256" r:id="rId2"/>
    <p:sldId id="340" r:id="rId3"/>
    <p:sldId id="341" r:id="rId4"/>
    <p:sldId id="342" r:id="rId5"/>
    <p:sldId id="343" r:id="rId6"/>
    <p:sldId id="346" r:id="rId7"/>
    <p:sldId id="344" r:id="rId8"/>
    <p:sldId id="348" r:id="rId9"/>
    <p:sldId id="349" r:id="rId10"/>
    <p:sldId id="350" r:id="rId11"/>
    <p:sldId id="351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0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849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6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6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61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61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6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6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Оптимизация алгоритмов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CUDA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Конфликт банков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5" y="1499582"/>
            <a:ext cx="4943475" cy="437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9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 первом шаге работает половина нитей блока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Уменьшим число блоков вдвое, а в каждом блоке будем обрабатывать в 2 раза больше элементов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Укрупнение блоков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922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Начиная с архитектуры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Kepler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нити могут обмениваться данными регистров без разделяемой 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Специальные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shuffle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-инструкции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2400" dirty="0" err="1">
                <a:latin typeface="PT Sans" pitchFamily="34" charset="-52"/>
                <a:ea typeface="PT Sans" pitchFamily="34" charset="-52"/>
              </a:rPr>
              <a:t>shfl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()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2400" dirty="0" err="1">
                <a:latin typeface="PT Sans" pitchFamily="34" charset="-52"/>
                <a:ea typeface="PT Sans" pitchFamily="34" charset="-52"/>
              </a:rPr>
              <a:t>shfl_down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()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2400" dirty="0" err="1">
                <a:latin typeface="PT Sans" pitchFamily="34" charset="-52"/>
                <a:ea typeface="PT Sans" pitchFamily="34" charset="-52"/>
              </a:rPr>
              <a:t>shfl_up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()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2400" dirty="0" err="1">
                <a:latin typeface="PT Sans" pitchFamily="34" charset="-52"/>
                <a:ea typeface="PT Sans" pitchFamily="34" charset="-52"/>
              </a:rPr>
              <a:t>shfl_xor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()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Shuffle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015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Нить добавляет к своему адресу значение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delta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считывает по этому адресу значение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var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en-US" sz="2800" dirty="0">
                <a:latin typeface="PT Sans" pitchFamily="34" charset="-52"/>
                <a:ea typeface="PT Sans" pitchFamily="34" charset="-52"/>
              </a:rPr>
              <a:t>w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idth={2, 4, 8, 16, 32}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адрес вышел за пределы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width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возвращается значение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var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самой нити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Shuffle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1547500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shfl_down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delta,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width=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warpSize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70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</a:rPr>
              <a:t>П</a:t>
            </a:r>
            <a:r>
              <a:rPr lang="ru-RU" sz="2800" dirty="0" smtClean="0">
                <a:latin typeface="PT Sans" pitchFamily="34" charset="-52"/>
              </a:rPr>
              <a:t>оддерживаются только 4-байтовые типы данных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Shuffle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2924944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__device__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shfl_down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srcLane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width=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32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int2 a = *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reinterpret_cast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&lt;int2*&gt;(&amp;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shfl_down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srcLane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width);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shfl_down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srcLane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width);</a:t>
            </a:r>
          </a:p>
          <a:p>
            <a:pPr lvl="1"/>
            <a:r>
              <a:rPr lang="en-US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reinterpret_cast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*&gt;(&amp;a);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90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 lnSpcReduction="10000"/>
          </a:bodyPr>
          <a:lstStyle/>
          <a:p>
            <a:r>
              <a:rPr lang="ru-RU" sz="2800" dirty="0" smtClean="0">
                <a:latin typeface="PT Sans" pitchFamily="34" charset="-52"/>
              </a:rPr>
              <a:t>Вариант редукции с использованием </a:t>
            </a:r>
            <a:r>
              <a:rPr lang="en-US" sz="2800" dirty="0" smtClean="0">
                <a:latin typeface="PT Sans" pitchFamily="34" charset="-52"/>
              </a:rPr>
              <a:t>shuffle:</a:t>
            </a:r>
          </a:p>
          <a:p>
            <a:pPr lvl="1"/>
            <a:r>
              <a:rPr lang="ru-RU" sz="2400" dirty="0" smtClean="0">
                <a:latin typeface="PT Sans"/>
              </a:rPr>
              <a:t>В каждом блоке </a:t>
            </a:r>
            <a:r>
              <a:rPr lang="ru-RU" sz="2400" dirty="0" err="1" smtClean="0">
                <a:latin typeface="PT Sans"/>
              </a:rPr>
              <a:t>варпы</a:t>
            </a:r>
            <a:r>
              <a:rPr lang="ru-RU" sz="2400" dirty="0" smtClean="0">
                <a:latin typeface="PT Sans"/>
              </a:rPr>
              <a:t> вычисляют промежуточные суммы через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2400" dirty="0" err="1">
                <a:latin typeface="PT Sans" pitchFamily="34" charset="-52"/>
                <a:ea typeface="PT Sans" pitchFamily="34" charset="-52"/>
              </a:rPr>
              <a:t>shfl_down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()</a:t>
            </a:r>
          </a:p>
          <a:p>
            <a:pPr lvl="1"/>
            <a:r>
              <a:rPr lang="ru-RU" sz="2400" dirty="0" smtClean="0">
                <a:latin typeface="PT Sans"/>
              </a:rPr>
              <a:t>Суммы помещаются в массив в разделяемой памяти</a:t>
            </a:r>
            <a:r>
              <a:rPr lang="en-US" sz="2400" dirty="0" smtClean="0">
                <a:latin typeface="PT Sans"/>
              </a:rPr>
              <a:t>, </a:t>
            </a:r>
            <a:r>
              <a:rPr lang="ru-RU" sz="2400" dirty="0" smtClean="0">
                <a:latin typeface="PT Sans"/>
              </a:rPr>
              <a:t>массив</a:t>
            </a:r>
            <a:r>
              <a:rPr lang="en-US" sz="2400" dirty="0" smtClean="0">
                <a:latin typeface="PT Sans"/>
              </a:rPr>
              <a:t> </a:t>
            </a:r>
            <a:r>
              <a:rPr lang="ru-RU" sz="2400" dirty="0" smtClean="0">
                <a:latin typeface="PT Sans"/>
              </a:rPr>
              <a:t>суммируется первым </a:t>
            </a:r>
            <a:r>
              <a:rPr lang="ru-RU" sz="2400" dirty="0" err="1" smtClean="0">
                <a:latin typeface="PT Sans"/>
              </a:rPr>
              <a:t>варпом</a:t>
            </a:r>
            <a:endParaRPr lang="ru-RU" sz="2400" dirty="0" smtClean="0">
              <a:latin typeface="PT Sans"/>
            </a:endParaRPr>
          </a:p>
          <a:p>
            <a:pPr lvl="1"/>
            <a:r>
              <a:rPr lang="ru-RU" sz="2400" dirty="0" smtClean="0">
                <a:latin typeface="PT Sans"/>
              </a:rPr>
              <a:t>Частичные суммы каждого блока суммируются повторным вызовом ядра</a:t>
            </a:r>
          </a:p>
          <a:p>
            <a:r>
              <a:rPr lang="ru-RU" sz="2800" dirty="0" smtClean="0">
                <a:latin typeface="PT Sans"/>
              </a:rPr>
              <a:t>Модификация – каждый </a:t>
            </a:r>
            <a:r>
              <a:rPr lang="ru-RU" sz="2800" dirty="0" err="1" smtClean="0">
                <a:latin typeface="PT Sans"/>
              </a:rPr>
              <a:t>варп</a:t>
            </a:r>
            <a:r>
              <a:rPr lang="ru-RU" sz="2800" dirty="0" smtClean="0">
                <a:latin typeface="PT Sans"/>
              </a:rPr>
              <a:t> добавляет свою сумму к итоговой через </a:t>
            </a:r>
            <a:r>
              <a:rPr lang="en-US" sz="2800" dirty="0" err="1" smtClean="0">
                <a:latin typeface="PT Sans"/>
              </a:rPr>
              <a:t>atomicAdd</a:t>
            </a:r>
            <a:r>
              <a:rPr lang="en-US" sz="2800" dirty="0" smtClean="0">
                <a:latin typeface="PT Sans"/>
              </a:rPr>
              <a:t>()</a:t>
            </a:r>
            <a:endParaRPr lang="ru-RU" sz="2800" dirty="0" smtClean="0">
              <a:latin typeface="PT Sans"/>
            </a:endParaRPr>
          </a:p>
          <a:p>
            <a:r>
              <a:rPr lang="ru-RU" sz="2800" dirty="0" smtClean="0">
                <a:latin typeface="PT Sans"/>
              </a:rPr>
              <a:t>Модификация варианта 2 для блоков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Shuffle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262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/>
              </a:rPr>
              <a:t>Для улучшения паттерна доступа к памяти можно использовать векторизацию</a:t>
            </a:r>
          </a:p>
          <a:p>
            <a:r>
              <a:rPr lang="ru-RU" sz="2800" dirty="0" smtClean="0">
                <a:latin typeface="PT Sans"/>
              </a:rPr>
              <a:t>Векторизация является </a:t>
            </a:r>
            <a:r>
              <a:rPr lang="ru-RU" sz="2800" u="sng" dirty="0" smtClean="0">
                <a:latin typeface="PT Sans"/>
              </a:rPr>
              <a:t>практически </a:t>
            </a:r>
            <a:r>
              <a:rPr lang="ru-RU" sz="2800" dirty="0" smtClean="0">
                <a:latin typeface="PT Sans"/>
              </a:rPr>
              <a:t>«серебряной пулей»</a:t>
            </a:r>
          </a:p>
          <a:p>
            <a:r>
              <a:rPr lang="ru-RU" sz="2800" dirty="0" smtClean="0">
                <a:latin typeface="PT Sans"/>
              </a:rPr>
              <a:t>Обработка данных как векторов длиной 64/128 бит</a:t>
            </a:r>
          </a:p>
          <a:p>
            <a:r>
              <a:rPr lang="ru-RU" sz="2800" dirty="0" smtClean="0">
                <a:latin typeface="PT Sans"/>
              </a:rPr>
              <a:t>Используются встроенные векторные типы данных </a:t>
            </a:r>
            <a:r>
              <a:rPr lang="en-US" sz="2800" dirty="0" smtClean="0">
                <a:latin typeface="PT Sans"/>
              </a:rPr>
              <a:t>int2, int4, float2, float4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Векторизация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418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/>
              </a:rPr>
              <a:t>Указатели на исходные данные преобразуются к </a:t>
            </a:r>
            <a:r>
              <a:rPr lang="ru-RU" sz="2800" dirty="0" smtClean="0">
                <a:latin typeface="PT Sans"/>
              </a:rPr>
              <a:t>векторным типам</a:t>
            </a:r>
          </a:p>
          <a:p>
            <a:r>
              <a:rPr lang="ru-RU" sz="2800" dirty="0" smtClean="0">
                <a:latin typeface="PT Sans"/>
              </a:rPr>
              <a:t>Разыменование таких указателей вызывает векторные инструкции для выравненных данных</a:t>
            </a:r>
          </a:p>
          <a:p>
            <a:r>
              <a:rPr lang="ru-RU" sz="2800" dirty="0" smtClean="0">
                <a:latin typeface="PT Sans"/>
              </a:rPr>
              <a:t>Использование векторизации увеличивает нагрузку на регистры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Векторизация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238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Векторизация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601505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__global__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device_copy_scalar_kernel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d_out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){ 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blockIdx.x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blockDim.x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threadIdx.x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i &lt; N; i +=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blockDim.x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gridDim.x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			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d_out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[i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[i];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4121785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__global__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device_copy_vector4_kernel(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d_out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N) 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blockIdx.x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blockDim.x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threadIdx.x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i &lt; N/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i +=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blockDim.x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gridDim.x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reinterpret_cast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&lt;int4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*&gt;(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d_out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)[i] =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						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reinterpret_cast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&lt;int4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*&gt;(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)[i];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4329684" y="2957393"/>
            <a:ext cx="484632" cy="831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3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Вариант редукции с векторизацие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й и использованием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cooperative groups(CG)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Каждая нить пробегает по массиву складывая по 4 элемента за раз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Каждый блок получает частичную сумму, потом атомарно складывает результат с итоговой суммой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Векторизация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224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Производительность разных версий параллельного алгоритма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может отличаться на порядки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Оптимизация алгоритма – ускорение работы с памятью, применение векторизации, развертка циклов и т.д.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Рассмотрим методы оптимизации алгоритма на примере алгоритма параллельной редукции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Параллельные алгоритмы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98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Оптимизация: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шаблонизированное создание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CG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размером в качестве параметра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 этом случае возможна развертка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цикла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функции частичных сумм для группы – размер группы известен на этапе компиляции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Векторизация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020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Вопросы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293096"/>
            <a:ext cx="6984776" cy="7920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ekhramch@kpfu.ru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Дан массив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a[n],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операция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op</a:t>
            </a:r>
            <a:endParaRPr lang="ru-RU" sz="2800" i="1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Редукция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A = a[0] op a[1] op ··· op a[n-1]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Рассмотрим редукцию массива данных по сумме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Последовательная реализация редукции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тривиальна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Редукция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19672" y="4560988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nn-NO" dirty="0">
                <a:solidFill>
                  <a:srgbClr val="09885A"/>
                </a:solidFill>
                <a:latin typeface="Consolas"/>
              </a:rPr>
              <a:t>0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; i &lt; n; ++i) sum += a[i];</a:t>
            </a:r>
            <a:endParaRPr lang="nn-NO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6973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Метод «разделяй 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властвуй»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Исходный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массив делится на части и каждую часть обрабатывает свой блок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Независимое нахождение частичных сумм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массив очень большой используется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«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сканирующее окно»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Параллельная редукция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904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481329"/>
                <a:ext cx="8147248" cy="4467952"/>
              </a:xfrm>
            </p:spPr>
            <p:txBody>
              <a:bodyPr vert="horz">
                <a:normAutofit/>
              </a:bodyPr>
              <a:lstStyle/>
              <a:p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Внутри каждого блока также введем </a:t>
                </a:r>
                <a:r>
                  <a:rPr lang="ru-RU" sz="2800" dirty="0" err="1" smtClean="0">
                    <a:latin typeface="PT Sans" pitchFamily="34" charset="-52"/>
                    <a:ea typeface="PT Sans" pitchFamily="34" charset="-52"/>
                  </a:rPr>
                  <a:t>параллелизацию</a:t>
                </a:r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 по отдельным нитям</a:t>
                </a:r>
              </a:p>
              <a:p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Сначала суммируются попарно соседние элементы, потом их частичные суммы, и т.д.</a:t>
                </a:r>
              </a:p>
              <a:p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На каждом этапе суммирования число шагов уменьшается 2</a:t>
                </a:r>
              </a:p>
              <a:p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Количество </a:t>
                </a:r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шагов </a:t>
                </a:r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=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PT Sans" pitchFamily="34" charset="-52"/>
                    <a:ea typeface="PT Sans" pitchFamily="34" charset="-52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PT Sans" pitchFamily="34" charset="-5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PT Sans" pitchFamily="34" charset="-5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PT Sans" pitchFamily="34" charset="-52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PT Sans" pitchFamily="34" charset="-5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PT Sans" pitchFamily="34" charset="-52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PT Sans" pitchFamily="34" charset="-52"/>
                    <a:ea typeface="PT Sans" pitchFamily="34" charset="-52"/>
                  </a:rPr>
                  <a:t>)</a:t>
                </a:r>
                <a:endParaRPr lang="ru-RU" sz="2800" dirty="0" smtClean="0">
                  <a:solidFill>
                    <a:schemeClr val="tx1"/>
                  </a:solidFill>
                  <a:latin typeface="PT Sans" pitchFamily="34" charset="-52"/>
                  <a:ea typeface="PT Sans" pitchFamily="34" charset="-52"/>
                </a:endParaRPr>
              </a:p>
            </p:txBody>
          </p:sp>
        </mc:Choice>
        <mc:Fallback>
          <p:sp>
            <p:nvSpPr>
              <p:cNvPr id="1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481329"/>
                <a:ext cx="8147248" cy="4467952"/>
              </a:xfrm>
              <a:blipFill rotWithShape="1">
                <a:blip r:embed="rId2"/>
                <a:stretch>
                  <a:fillRect t="-1228" r="-14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Параллельная редукция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814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случае если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op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– простая операция, производительность ограничена быстродействием 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Оптимизация – создать буфер в разделяемой памяти для части массива обрабатываемой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блоком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Недостаток – ветвление нитей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Выход – перераспределение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операций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Наивная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23311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Ветвление нитей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1331641" y="1337275"/>
            <a:ext cx="5960745" cy="4612005"/>
            <a:chOff x="1331641" y="1337275"/>
            <a:chExt cx="5960745" cy="461200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1" y="1337275"/>
              <a:ext cx="5960745" cy="4612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Умножение 3"/>
            <p:cNvSpPr/>
            <p:nvPr/>
          </p:nvSpPr>
          <p:spPr>
            <a:xfrm>
              <a:off x="2195736" y="307313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Умножение 6"/>
            <p:cNvSpPr/>
            <p:nvPr/>
          </p:nvSpPr>
          <p:spPr>
            <a:xfrm>
              <a:off x="3563888" y="307313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Умножение 7"/>
            <p:cNvSpPr/>
            <p:nvPr/>
          </p:nvSpPr>
          <p:spPr>
            <a:xfrm>
              <a:off x="5004048" y="307313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6444208" y="307313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Умножение 11"/>
            <p:cNvSpPr/>
            <p:nvPr/>
          </p:nvSpPr>
          <p:spPr>
            <a:xfrm>
              <a:off x="2168116" y="407707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Умножение 12"/>
            <p:cNvSpPr/>
            <p:nvPr/>
          </p:nvSpPr>
          <p:spPr>
            <a:xfrm>
              <a:off x="3563888" y="407707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Умножение 13"/>
            <p:cNvSpPr/>
            <p:nvPr/>
          </p:nvSpPr>
          <p:spPr>
            <a:xfrm>
              <a:off x="5004048" y="407707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Умножение 14"/>
            <p:cNvSpPr/>
            <p:nvPr/>
          </p:nvSpPr>
          <p:spPr>
            <a:xfrm>
              <a:off x="6416588" y="407707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Умножение 15"/>
            <p:cNvSpPr/>
            <p:nvPr/>
          </p:nvSpPr>
          <p:spPr>
            <a:xfrm>
              <a:off x="2843808" y="407707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Умножение 17"/>
            <p:cNvSpPr/>
            <p:nvPr/>
          </p:nvSpPr>
          <p:spPr>
            <a:xfrm>
              <a:off x="5724128" y="4077072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Умножение 20"/>
            <p:cNvSpPr/>
            <p:nvPr/>
          </p:nvSpPr>
          <p:spPr>
            <a:xfrm>
              <a:off x="2195736" y="5085184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Умножение 21"/>
            <p:cNvSpPr/>
            <p:nvPr/>
          </p:nvSpPr>
          <p:spPr>
            <a:xfrm>
              <a:off x="3591508" y="5085184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Умножение 22"/>
            <p:cNvSpPr/>
            <p:nvPr/>
          </p:nvSpPr>
          <p:spPr>
            <a:xfrm>
              <a:off x="5031668" y="5085184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Умножение 23"/>
            <p:cNvSpPr/>
            <p:nvPr/>
          </p:nvSpPr>
          <p:spPr>
            <a:xfrm>
              <a:off x="6444208" y="5085184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Умножение 24"/>
            <p:cNvSpPr/>
            <p:nvPr/>
          </p:nvSpPr>
          <p:spPr>
            <a:xfrm>
              <a:off x="2871428" y="5085184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Умножение 25"/>
            <p:cNvSpPr/>
            <p:nvPr/>
          </p:nvSpPr>
          <p:spPr>
            <a:xfrm>
              <a:off x="5751748" y="5085184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Умножение 30"/>
            <p:cNvSpPr/>
            <p:nvPr/>
          </p:nvSpPr>
          <p:spPr>
            <a:xfrm>
              <a:off x="4312013" y="5085184"/>
              <a:ext cx="360040" cy="3600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603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>
                <a:latin typeface="PT Sans" pitchFamily="34" charset="-52"/>
                <a:ea typeface="PT Sans" pitchFamily="34" charset="-52"/>
              </a:rPr>
              <a:t>Ветвление нитей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532245" cy="472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7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s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=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1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конфликт банков 2-ого порядка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threadIdx.0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threadIdx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.16 обращаются к 0-му банку</a:t>
            </a: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threadIdx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.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1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400" dirty="0" err="1">
                <a:latin typeface="PT Sans" pitchFamily="34" charset="-52"/>
                <a:ea typeface="PT Sans" pitchFamily="34" charset="-52"/>
              </a:rPr>
              <a:t>threadIdx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.17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обращаются к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3-му банку</a:t>
            </a: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etc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При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s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=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2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конфликт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3-ого порядка,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 = 3 4-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ого,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etc.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Решение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суммирование наиболее удаленных элементов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Конфликт банков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00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56617</TotalTime>
  <Words>633</Words>
  <Application>Microsoft Office PowerPoint</Application>
  <PresentationFormat>Экран (4:3)</PresentationFormat>
  <Paragraphs>103</Paragraphs>
  <Slides>21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Открытая</vt:lpstr>
      <vt:lpstr>Оптимизация алгоритмов CUDA</vt:lpstr>
      <vt:lpstr>Параллельные алгоритмы</vt:lpstr>
      <vt:lpstr>Редукция</vt:lpstr>
      <vt:lpstr>Параллельная редукция</vt:lpstr>
      <vt:lpstr>Параллельная редукция</vt:lpstr>
      <vt:lpstr>Наивная реализация</vt:lpstr>
      <vt:lpstr>Ветвление нитей</vt:lpstr>
      <vt:lpstr>Ветвление нитей</vt:lpstr>
      <vt:lpstr>Конфликт банков</vt:lpstr>
      <vt:lpstr>Конфликт банков</vt:lpstr>
      <vt:lpstr>Укрупнение блоков</vt:lpstr>
      <vt:lpstr>Shuffle</vt:lpstr>
      <vt:lpstr>Shuffle</vt:lpstr>
      <vt:lpstr>Shuffle</vt:lpstr>
      <vt:lpstr>Shuffle</vt:lpstr>
      <vt:lpstr>Векторизация</vt:lpstr>
      <vt:lpstr>Векторизация</vt:lpstr>
      <vt:lpstr>Векторизация</vt:lpstr>
      <vt:lpstr>Векторизация</vt:lpstr>
      <vt:lpstr>Векторизация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501</cp:revision>
  <dcterms:created xsi:type="dcterms:W3CDTF">2016-04-21T14:31:18Z</dcterms:created>
  <dcterms:modified xsi:type="dcterms:W3CDTF">2017-10-27T12:38:34Z</dcterms:modified>
</cp:coreProperties>
</file>