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25"/>
  </p:notesMasterIdLst>
  <p:sldIdLst>
    <p:sldId id="256" r:id="rId2"/>
    <p:sldId id="405" r:id="rId3"/>
    <p:sldId id="404" r:id="rId4"/>
    <p:sldId id="395" r:id="rId5"/>
    <p:sldId id="402" r:id="rId6"/>
    <p:sldId id="403" r:id="rId7"/>
    <p:sldId id="398" r:id="rId8"/>
    <p:sldId id="397" r:id="rId9"/>
    <p:sldId id="374" r:id="rId10"/>
    <p:sldId id="399" r:id="rId11"/>
    <p:sldId id="346" r:id="rId12"/>
    <p:sldId id="352" r:id="rId13"/>
    <p:sldId id="347" r:id="rId14"/>
    <p:sldId id="348" r:id="rId15"/>
    <p:sldId id="349" r:id="rId16"/>
    <p:sldId id="350" r:id="rId17"/>
    <p:sldId id="357" r:id="rId18"/>
    <p:sldId id="394" r:id="rId19"/>
    <p:sldId id="366" r:id="rId20"/>
    <p:sldId id="369" r:id="rId21"/>
    <p:sldId id="401" r:id="rId22"/>
    <p:sldId id="400" r:id="rId23"/>
    <p:sldId id="300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C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3" autoAdjust="0"/>
    <p:restoredTop sz="95078" autoAdjust="0"/>
  </p:normalViewPr>
  <p:slideViewPr>
    <p:cSldViewPr>
      <p:cViewPr>
        <p:scale>
          <a:sx n="100" d="100"/>
          <a:sy n="100" d="100"/>
        </p:scale>
        <p:origin x="-1944" y="-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CACB0-F8FE-4858-B318-FD65BA258CC9}" type="datetimeFigureOut">
              <a:rPr lang="ru-RU" smtClean="0"/>
              <a:t>11.09.2018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386834-D4DC-4436-81F0-088D0656D6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23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6834-D4DC-4436-81F0-088D0656D606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517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11.09.2018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11.09.2018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11.09.2018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11.09.2018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11.09.2018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11.09.2018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11.09.2018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11.09.2018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11.09.2018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11.09.2018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11.09.2018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60000" t="92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11.09.2018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HPC-lab-ITIS/CUD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nvidia.com/cuda-toolkit-archive" TargetMode="External"/><Relationship Id="rId2" Type="http://schemas.openxmlformats.org/officeDocument/2006/relationships/hyperlink" Target="https://developer.nvidia.com/cuda-gpu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kpfu.ru/cluste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916832"/>
            <a:ext cx="7772400" cy="1780108"/>
          </a:xfrm>
        </p:spPr>
        <p:txBody>
          <a:bodyPr>
            <a:normAutofit/>
          </a:bodyPr>
          <a:lstStyle/>
          <a:p>
            <a:r>
              <a:rPr lang="ru-RU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T Sans" pitchFamily="34" charset="-52"/>
                <a:ea typeface="PT Sans" pitchFamily="34" charset="-52"/>
              </a:rPr>
              <a:t>Введение</a:t>
            </a:r>
            <a:r>
              <a:rPr lang="ru-RU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PT Sans" pitchFamily="34" charset="-52"/>
                <a:ea typeface="PT Sans" pitchFamily="34" charset="-52"/>
              </a:rPr>
              <a:t> </a:t>
            </a:r>
            <a:r>
              <a:rPr lang="ru-RU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T Sans" pitchFamily="34" charset="-52"/>
                <a:ea typeface="PT Sans" pitchFamily="34" charset="-52"/>
              </a:rPr>
              <a:t>в технологию 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T Sans" pitchFamily="34" charset="-52"/>
                <a:ea typeface="PT Sans" pitchFamily="34" charset="-52"/>
              </a:rPr>
              <a:t>CUDA</a:t>
            </a:r>
            <a:endParaRPr lang="ru-RU" sz="4000" dirty="0">
              <a:solidFill>
                <a:schemeClr val="tx1">
                  <a:lumMod val="75000"/>
                  <a:lumOff val="25000"/>
                </a:schemeClr>
              </a:solidFill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47712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3200" dirty="0" smtClean="0">
                <a:latin typeface="PT Sans" pitchFamily="34" charset="-52"/>
                <a:ea typeface="PT Sans" pitchFamily="34" charset="-52"/>
              </a:rPr>
              <a:t>Особенности </a:t>
            </a:r>
            <a:r>
              <a:rPr lang="en-US" sz="3200" dirty="0" smtClean="0">
                <a:latin typeface="PT Sans" pitchFamily="34" charset="-52"/>
                <a:ea typeface="PT Sans" pitchFamily="34" charset="-52"/>
              </a:rPr>
              <a:t>GPU</a:t>
            </a:r>
            <a:endParaRPr lang="ru-RU" sz="32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pPr>
              <a:spcBef>
                <a:spcPts val="1800"/>
              </a:spcBef>
            </a:pP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Несколько типов с плавающей точкой:</a:t>
            </a:r>
          </a:p>
          <a:p>
            <a:pPr lvl="1">
              <a:spcBef>
                <a:spcPts val="1800"/>
              </a:spcBef>
            </a:pPr>
            <a:r>
              <a:rPr lang="en-US" sz="2000" dirty="0" smtClean="0">
                <a:latin typeface="PT Sans" pitchFamily="34" charset="-52"/>
                <a:ea typeface="PT Sans" pitchFamily="34" charset="-52"/>
              </a:rPr>
              <a:t>Single precision (float32) – </a:t>
            </a:r>
            <a:r>
              <a:rPr lang="ru-RU" sz="2000" dirty="0" smtClean="0">
                <a:latin typeface="PT Sans" pitchFamily="34" charset="-52"/>
                <a:ea typeface="PT Sans" pitchFamily="34" charset="-52"/>
              </a:rPr>
              <a:t>достаточная точность для </a:t>
            </a:r>
            <a:r>
              <a:rPr lang="en-US" sz="2000" dirty="0" smtClean="0">
                <a:latin typeface="PT Sans" pitchFamily="34" charset="-52"/>
                <a:ea typeface="PT Sans" pitchFamily="34" charset="-52"/>
              </a:rPr>
              <a:t>3d </a:t>
            </a:r>
            <a:r>
              <a:rPr lang="ru-RU" sz="2000" dirty="0" smtClean="0">
                <a:latin typeface="PT Sans" pitchFamily="34" charset="-52"/>
                <a:ea typeface="PT Sans" pitchFamily="34" charset="-52"/>
              </a:rPr>
              <a:t>графики</a:t>
            </a:r>
          </a:p>
          <a:p>
            <a:pPr lvl="1">
              <a:spcBef>
                <a:spcPts val="1800"/>
              </a:spcBef>
            </a:pPr>
            <a:r>
              <a:rPr lang="en-US" sz="2000" dirty="0">
                <a:latin typeface="PT Sans" pitchFamily="34" charset="-52"/>
                <a:ea typeface="PT Sans" pitchFamily="34" charset="-52"/>
              </a:rPr>
              <a:t>Double precision </a:t>
            </a:r>
            <a:r>
              <a:rPr lang="en-US" sz="2000" dirty="0" smtClean="0">
                <a:latin typeface="PT Sans" pitchFamily="34" charset="-52"/>
                <a:ea typeface="PT Sans" pitchFamily="34" charset="-52"/>
              </a:rPr>
              <a:t>(float64) – </a:t>
            </a:r>
            <a:r>
              <a:rPr lang="ru-RU" sz="2000" dirty="0" smtClean="0">
                <a:latin typeface="PT Sans" pitchFamily="34" charset="-52"/>
                <a:ea typeface="PT Sans" pitchFamily="34" charset="-52"/>
              </a:rPr>
              <a:t>точность для научно-технических расчетов</a:t>
            </a:r>
          </a:p>
          <a:p>
            <a:pPr lvl="1">
              <a:spcBef>
                <a:spcPts val="1800"/>
              </a:spcBef>
            </a:pPr>
            <a:r>
              <a:rPr lang="en-US" sz="2000" dirty="0">
                <a:latin typeface="PT Sans" pitchFamily="34" charset="-52"/>
                <a:ea typeface="PT Sans" pitchFamily="34" charset="-52"/>
              </a:rPr>
              <a:t>H</a:t>
            </a:r>
            <a:r>
              <a:rPr lang="en-GB" sz="2000" dirty="0" err="1" smtClean="0">
                <a:latin typeface="PT Sans" pitchFamily="34" charset="-52"/>
                <a:ea typeface="PT Sans" pitchFamily="34" charset="-52"/>
              </a:rPr>
              <a:t>alf</a:t>
            </a:r>
            <a:r>
              <a:rPr lang="en-GB" sz="2000" dirty="0" smtClean="0">
                <a:latin typeface="PT Sans" pitchFamily="34" charset="-52"/>
                <a:ea typeface="PT Sans" pitchFamily="34" charset="-52"/>
              </a:rPr>
              <a:t> precision (float16) – </a:t>
            </a:r>
            <a:r>
              <a:rPr lang="ru-RU" sz="2000" dirty="0" smtClean="0">
                <a:latin typeface="PT Sans" pitchFamily="34" charset="-52"/>
                <a:ea typeface="PT Sans" pitchFamily="34" charset="-52"/>
              </a:rPr>
              <a:t>появились в последних архитектурах для тензорных ядер машинного обучения</a:t>
            </a:r>
            <a:endParaRPr lang="ru-RU" sz="20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81635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3200" dirty="0" smtClean="0">
                <a:latin typeface="PT Sans" pitchFamily="34" charset="-52"/>
                <a:ea typeface="PT Sans" pitchFamily="34" charset="-52"/>
              </a:rPr>
              <a:t>SIMD</a:t>
            </a:r>
            <a:endParaRPr lang="ru-RU" sz="3200" dirty="0">
              <a:latin typeface="PT Sans" pitchFamily="34" charset="-52"/>
              <a:ea typeface="PT Sans" pitchFamily="34" charset="-5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67805"/>
            <a:ext cx="8165499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63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3200" dirty="0">
                <a:latin typeface="PT Sans" pitchFamily="34" charset="-52"/>
                <a:ea typeface="PT Sans" pitchFamily="34" charset="-52"/>
              </a:rPr>
              <a:t>GPU </a:t>
            </a:r>
            <a:r>
              <a:rPr lang="en-US" sz="3200" dirty="0" smtClean="0">
                <a:latin typeface="PT Sans" pitchFamily="34" charset="-52"/>
                <a:ea typeface="PT Sans" pitchFamily="34" charset="-52"/>
              </a:rPr>
              <a:t>vs. CPU: </a:t>
            </a:r>
            <a:r>
              <a:rPr lang="ru-RU" sz="3200" dirty="0" smtClean="0">
                <a:latin typeface="PT Sans" pitchFamily="34" charset="-52"/>
                <a:ea typeface="PT Sans" pitchFamily="34" charset="-52"/>
              </a:rPr>
              <a:t>архитектура</a:t>
            </a:r>
            <a:endParaRPr lang="ru-RU" sz="3200" dirty="0">
              <a:latin typeface="PT Sans" pitchFamily="34" charset="-52"/>
              <a:ea typeface="PT Sans" pitchFamily="34" charset="-5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84598"/>
            <a:ext cx="8496944" cy="3369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528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3200" dirty="0" smtClean="0">
                <a:latin typeface="PT Sans" pitchFamily="34" charset="-52"/>
                <a:ea typeface="PT Sans" pitchFamily="34" charset="-52"/>
              </a:rPr>
              <a:t>GPU vs. CPU</a:t>
            </a:r>
            <a:r>
              <a:rPr lang="ru-RU" sz="3200" dirty="0" smtClean="0">
                <a:latin typeface="PT Sans" pitchFamily="34" charset="-52"/>
                <a:ea typeface="PT Sans" pitchFamily="34" charset="-52"/>
              </a:rPr>
              <a:t>: архитектура</a:t>
            </a:r>
            <a:endParaRPr lang="ru-RU" sz="3200" dirty="0">
              <a:latin typeface="PT Sans" pitchFamily="34" charset="-52"/>
              <a:ea typeface="PT Sans" pitchFamily="34" charset="-52"/>
            </a:endParaRPr>
          </a:p>
        </p:txBody>
      </p:sp>
      <p:graphicFrame>
        <p:nvGraphicFramePr>
          <p:cNvPr id="5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6491997"/>
              </p:ext>
            </p:extLst>
          </p:nvPr>
        </p:nvGraphicFramePr>
        <p:xfrm>
          <a:off x="899592" y="1772816"/>
          <a:ext cx="7560841" cy="32403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90084"/>
                <a:gridCol w="2038139"/>
                <a:gridCol w="2432618"/>
              </a:tblGrid>
              <a:tr h="490963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latin typeface="PT Sans" pitchFamily="34" charset="-52"/>
                          <a:ea typeface="PT Sans" pitchFamily="34" charset="-52"/>
                        </a:rPr>
                        <a:t>Характеристика</a:t>
                      </a:r>
                      <a:endParaRPr lang="ru-RU" sz="1800" b="1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PT Sans" pitchFamily="34" charset="-52"/>
                          <a:ea typeface="PT Sans" pitchFamily="34" charset="-52"/>
                        </a:rPr>
                        <a:t>CPU</a:t>
                      </a:r>
                      <a:endParaRPr lang="ru-RU" sz="1800" b="1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PT Sans" pitchFamily="34" charset="-52"/>
                          <a:ea typeface="PT Sans" pitchFamily="34" charset="-52"/>
                        </a:rPr>
                        <a:t>GPU</a:t>
                      </a:r>
                      <a:endParaRPr lang="ru-RU" sz="1800" b="1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0963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PT Sans" pitchFamily="34" charset="-52"/>
                          <a:ea typeface="PT Sans" pitchFamily="34" charset="-52"/>
                        </a:rPr>
                        <a:t>Количество</a:t>
                      </a:r>
                      <a:r>
                        <a:rPr lang="ru-RU" sz="1800" baseline="0" dirty="0" smtClean="0">
                          <a:latin typeface="PT Sans" pitchFamily="34" charset="-52"/>
                          <a:ea typeface="PT Sans" pitchFamily="34" charset="-52"/>
                        </a:rPr>
                        <a:t> ядер</a:t>
                      </a:r>
                      <a:endParaRPr lang="ru-RU" sz="18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PT Sans" pitchFamily="34" charset="-52"/>
                          <a:ea typeface="PT Sans" pitchFamily="34" charset="-52"/>
                        </a:rPr>
                        <a:t>&lt;20</a:t>
                      </a:r>
                      <a:endParaRPr lang="ru-RU" sz="18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PT Sans" pitchFamily="34" charset="-52"/>
                          <a:ea typeface="PT Sans" pitchFamily="34" charset="-52"/>
                        </a:rPr>
                        <a:t>&gt;100</a:t>
                      </a:r>
                      <a:endParaRPr lang="ru-RU" sz="18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883735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PT Sans" pitchFamily="34" charset="-52"/>
                          <a:ea typeface="PT Sans" pitchFamily="34" charset="-52"/>
                        </a:rPr>
                        <a:t>Тактовая</a:t>
                      </a:r>
                      <a:r>
                        <a:rPr lang="ru-RU" sz="1800" baseline="0" dirty="0" smtClean="0">
                          <a:latin typeface="PT Sans" pitchFamily="34" charset="-52"/>
                          <a:ea typeface="PT Sans" pitchFamily="34" charset="-52"/>
                        </a:rPr>
                        <a:t> частота ядра</a:t>
                      </a:r>
                      <a:endParaRPr lang="ru-RU" sz="18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PT Sans" pitchFamily="34" charset="-52"/>
                          <a:ea typeface="PT Sans" pitchFamily="34" charset="-52"/>
                        </a:rPr>
                        <a:t>Высокая</a:t>
                      </a:r>
                      <a:endParaRPr lang="ru-RU" sz="18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PT Sans" pitchFamily="34" charset="-52"/>
                          <a:ea typeface="PT Sans" pitchFamily="34" charset="-52"/>
                        </a:rPr>
                        <a:t>Низкая</a:t>
                      </a:r>
                      <a:endParaRPr lang="ru-RU" sz="18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883735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PT Sans" pitchFamily="34" charset="-52"/>
                          <a:ea typeface="PT Sans" pitchFamily="34" charset="-52"/>
                        </a:rPr>
                        <a:t>Ветвление</a:t>
                      </a:r>
                      <a:r>
                        <a:rPr lang="ru-RU" sz="1800" baseline="0" dirty="0" smtClean="0">
                          <a:latin typeface="PT Sans" pitchFamily="34" charset="-52"/>
                          <a:ea typeface="PT Sans" pitchFamily="34" charset="-52"/>
                        </a:rPr>
                        <a:t> и</a:t>
                      </a:r>
                      <a:r>
                        <a:rPr lang="ru-RU" sz="1800" dirty="0" smtClean="0">
                          <a:latin typeface="PT Sans" pitchFamily="34" charset="-52"/>
                          <a:ea typeface="PT Sans" pitchFamily="34" charset="-52"/>
                        </a:rPr>
                        <a:t> </a:t>
                      </a:r>
                      <a:r>
                        <a:rPr lang="en-US" sz="1800" dirty="0" smtClean="0">
                          <a:latin typeface="PT Sans" pitchFamily="34" charset="-52"/>
                          <a:ea typeface="PT Sans" pitchFamily="34" charset="-52"/>
                        </a:rPr>
                        <a:t> </a:t>
                      </a:r>
                      <a:r>
                        <a:rPr lang="ru-RU" sz="1800" dirty="0" smtClean="0">
                          <a:latin typeface="PT Sans" pitchFamily="34" charset="-52"/>
                          <a:ea typeface="PT Sans" pitchFamily="34" charset="-52"/>
                        </a:rPr>
                        <a:t>векторизация</a:t>
                      </a:r>
                      <a:endParaRPr lang="ru-RU" sz="18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PT Sans" pitchFamily="34" charset="-52"/>
                          <a:ea typeface="PT Sans" pitchFamily="34" charset="-52"/>
                        </a:rPr>
                        <a:t>Есть</a:t>
                      </a:r>
                      <a:endParaRPr lang="ru-RU" sz="18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PT Sans" pitchFamily="34" charset="-52"/>
                          <a:ea typeface="PT Sans" pitchFamily="34" charset="-52"/>
                        </a:rPr>
                        <a:t>Нет</a:t>
                      </a:r>
                      <a:endParaRPr lang="ru-RU" sz="18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490963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PT Sans" pitchFamily="34" charset="-52"/>
                          <a:ea typeface="PT Sans" pitchFamily="34" charset="-52"/>
                        </a:rPr>
                        <a:t>Кеш</a:t>
                      </a:r>
                      <a:endParaRPr lang="ru-RU" sz="18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PT Sans" pitchFamily="34" charset="-52"/>
                          <a:ea typeface="PT Sans" pitchFamily="34" charset="-52"/>
                        </a:rPr>
                        <a:t>Большой</a:t>
                      </a:r>
                      <a:endParaRPr lang="ru-RU" sz="18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PT Sans" pitchFamily="34" charset="-52"/>
                          <a:ea typeface="PT Sans" pitchFamily="34" charset="-52"/>
                        </a:rPr>
                        <a:t>Незначительный</a:t>
                      </a:r>
                      <a:endParaRPr lang="ru-RU" sz="18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954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3200" dirty="0" smtClean="0">
                <a:latin typeface="PT Sans" pitchFamily="34" charset="-52"/>
                <a:ea typeface="PT Sans" pitchFamily="34" charset="-52"/>
              </a:rPr>
              <a:t>GPU</a:t>
            </a:r>
            <a:r>
              <a:rPr lang="ru-RU" sz="32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en-US" sz="3200" dirty="0" smtClean="0">
                <a:latin typeface="PT Sans" pitchFamily="34" charset="-52"/>
                <a:ea typeface="PT Sans" pitchFamily="34" charset="-52"/>
              </a:rPr>
              <a:t>vs.</a:t>
            </a:r>
            <a:r>
              <a:rPr lang="ru-RU" sz="32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en-US" sz="3200" dirty="0" smtClean="0">
                <a:latin typeface="PT Sans" pitchFamily="34" charset="-52"/>
                <a:ea typeface="PT Sans" pitchFamily="34" charset="-52"/>
              </a:rPr>
              <a:t>CPU</a:t>
            </a:r>
            <a:r>
              <a:rPr lang="ru-RU" sz="3200" dirty="0" smtClean="0">
                <a:latin typeface="PT Sans" pitchFamily="34" charset="-52"/>
                <a:ea typeface="PT Sans" pitchFamily="34" charset="-52"/>
              </a:rPr>
              <a:t>: производительность</a:t>
            </a:r>
            <a:endParaRPr lang="ru-RU" sz="3200" dirty="0">
              <a:latin typeface="PT Sans" pitchFamily="34" charset="-52"/>
              <a:ea typeface="PT Sans" pitchFamily="34" charset="-52"/>
            </a:endParaRPr>
          </a:p>
        </p:txBody>
      </p:sp>
      <p:pic>
        <p:nvPicPr>
          <p:cNvPr id="2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289" y="1484784"/>
            <a:ext cx="5715000" cy="441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56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3200" dirty="0">
                <a:latin typeface="PT Sans" pitchFamily="34" charset="-52"/>
                <a:ea typeface="PT Sans" pitchFamily="34" charset="-52"/>
              </a:rPr>
              <a:t>GPU </a:t>
            </a:r>
            <a:r>
              <a:rPr lang="en-US" sz="3200" dirty="0" smtClean="0">
                <a:latin typeface="PT Sans" pitchFamily="34" charset="-52"/>
                <a:ea typeface="PT Sans" pitchFamily="34" charset="-52"/>
              </a:rPr>
              <a:t>vs. CPU</a:t>
            </a:r>
            <a:r>
              <a:rPr lang="ru-RU" sz="3200" dirty="0" smtClean="0">
                <a:latin typeface="PT Sans" pitchFamily="34" charset="-52"/>
                <a:ea typeface="PT Sans" pitchFamily="34" charset="-52"/>
              </a:rPr>
              <a:t>: скорость памяти</a:t>
            </a:r>
            <a:endParaRPr lang="ru-RU" sz="3200" dirty="0">
              <a:latin typeface="PT Sans" pitchFamily="34" charset="-52"/>
              <a:ea typeface="PT Sans" pitchFamily="34" charset="-52"/>
            </a:endParaRPr>
          </a:p>
        </p:txBody>
      </p:sp>
      <p:pic>
        <p:nvPicPr>
          <p:cNvPr id="2050" name="Picture 2" descr="Natoli CPUvGPU peak-mem-bw-600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340768"/>
            <a:ext cx="5715000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70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3200" dirty="0">
                <a:latin typeface="PT Sans" pitchFamily="34" charset="-52"/>
                <a:ea typeface="PT Sans" pitchFamily="34" charset="-52"/>
              </a:rPr>
              <a:t>GPU </a:t>
            </a:r>
            <a:r>
              <a:rPr lang="en-US" sz="3200" dirty="0" smtClean="0">
                <a:latin typeface="PT Sans" pitchFamily="34" charset="-52"/>
                <a:ea typeface="PT Sans" pitchFamily="34" charset="-52"/>
              </a:rPr>
              <a:t>vs. CPU</a:t>
            </a:r>
            <a:r>
              <a:rPr lang="ru-RU" sz="3200" dirty="0" smtClean="0">
                <a:latin typeface="PT Sans" pitchFamily="34" charset="-52"/>
                <a:ea typeface="PT Sans" pitchFamily="34" charset="-52"/>
              </a:rPr>
              <a:t>: </a:t>
            </a:r>
            <a:r>
              <a:rPr lang="ru-RU" sz="3200" dirty="0" err="1" smtClean="0">
                <a:latin typeface="PT Sans" pitchFamily="34" charset="-52"/>
                <a:ea typeface="PT Sans" pitchFamily="34" charset="-52"/>
              </a:rPr>
              <a:t>энергоэффективность</a:t>
            </a:r>
            <a:endParaRPr lang="ru-RU" sz="3200" dirty="0">
              <a:latin typeface="PT Sans" pitchFamily="34" charset="-52"/>
              <a:ea typeface="PT Sans" pitchFamily="34" charset="-52"/>
            </a:endParaRPr>
          </a:p>
        </p:txBody>
      </p:sp>
      <p:pic>
        <p:nvPicPr>
          <p:cNvPr id="3074" name="Picture 2" descr="ÐÐ°ÑÑÐ¸Ð½ÐºÐ¸ Ð¿Ð¾ Ð·Ð°Ð¿ÑÐ¾ÑÑ gpu vs cpu flops per wat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122" y="1356345"/>
            <a:ext cx="6705278" cy="4682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97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3200" dirty="0" smtClean="0">
                <a:latin typeface="PT Sans" pitchFamily="34" charset="-52"/>
                <a:ea typeface="PT Sans" pitchFamily="34" charset="-52"/>
              </a:rPr>
              <a:t>API</a:t>
            </a:r>
            <a:endParaRPr lang="ru-RU" sz="32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pPr>
              <a:spcBef>
                <a:spcPts val="1800"/>
              </a:spcBef>
            </a:pPr>
            <a:r>
              <a:rPr lang="ru-RU" sz="2400" dirty="0">
                <a:latin typeface="PT Sans" pitchFamily="34" charset="-52"/>
                <a:ea typeface="PT Sans" pitchFamily="34" charset="-52"/>
              </a:rPr>
              <a:t>Видеокарты от AMD и 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NVIDIA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используют </a:t>
            </a:r>
            <a:r>
              <a:rPr lang="ru-RU" sz="2400" dirty="0">
                <a:latin typeface="PT Sans" pitchFamily="34" charset="-52"/>
                <a:ea typeface="PT Sans" pitchFamily="34" charset="-52"/>
              </a:rPr>
              <a:t>разные 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API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для </a:t>
            </a:r>
            <a:r>
              <a:rPr lang="ru-RU" sz="2400" dirty="0">
                <a:latin typeface="PT Sans" pitchFamily="34" charset="-52"/>
                <a:ea typeface="PT Sans" pitchFamily="34" charset="-52"/>
              </a:rPr>
              <a:t>параллельных вычислений</a:t>
            </a:r>
          </a:p>
          <a:p>
            <a:pPr>
              <a:spcBef>
                <a:spcPts val="1800"/>
              </a:spcBef>
            </a:pPr>
            <a:r>
              <a:rPr lang="ru-RU" sz="2400" dirty="0">
                <a:latin typeface="PT Sans" pitchFamily="34" charset="-52"/>
                <a:ea typeface="PT Sans" pitchFamily="34" charset="-52"/>
              </a:rPr>
              <a:t>Карты AMD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поддерживают только фреймворк </a:t>
            </a:r>
            <a:r>
              <a:rPr lang="ru-RU" sz="2400" dirty="0">
                <a:latin typeface="PT Sans" pitchFamily="34" charset="-52"/>
                <a:ea typeface="PT Sans" pitchFamily="34" charset="-52"/>
              </a:rPr>
              <a:t>OpenCL </a:t>
            </a:r>
            <a:endParaRPr lang="ru-RU" sz="2400" dirty="0" smtClean="0">
              <a:latin typeface="PT Sans" pitchFamily="34" charset="-52"/>
              <a:ea typeface="PT Sans" pitchFamily="34" charset="-52"/>
            </a:endParaRPr>
          </a:p>
          <a:p>
            <a:pPr>
              <a:spcBef>
                <a:spcPts val="1800"/>
              </a:spcBef>
            </a:pP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Карты 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NVIDIA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оптимизированы </a:t>
            </a:r>
            <a:r>
              <a:rPr lang="ru-RU" sz="2400" dirty="0">
                <a:latin typeface="PT Sans" pitchFamily="34" charset="-52"/>
                <a:ea typeface="PT Sans" pitchFamily="34" charset="-52"/>
              </a:rPr>
              <a:t>под </a:t>
            </a:r>
            <a:r>
              <a:rPr lang="ru-RU" sz="2400" dirty="0" err="1">
                <a:latin typeface="PT Sans" pitchFamily="34" charset="-52"/>
                <a:ea typeface="PT Sans" pitchFamily="34" charset="-52"/>
              </a:rPr>
              <a:t>фреймворк</a:t>
            </a:r>
            <a:r>
              <a:rPr lang="ru-RU" sz="2400" dirty="0">
                <a:latin typeface="PT Sans" pitchFamily="34" charset="-52"/>
                <a:ea typeface="PT Sans" pitchFamily="34" charset="-52"/>
              </a:rPr>
              <a:t> CUDA – </a:t>
            </a:r>
            <a:r>
              <a:rPr lang="ru-RU" sz="2400" dirty="0" err="1">
                <a:latin typeface="PT Sans" pitchFamily="34" charset="-52"/>
                <a:ea typeface="PT Sans" pitchFamily="34" charset="-52"/>
              </a:rPr>
              <a:t>проприетарный</a:t>
            </a:r>
            <a:r>
              <a:rPr lang="ru-RU" sz="2400" dirty="0">
                <a:latin typeface="PT Sans" pitchFamily="34" charset="-52"/>
                <a:ea typeface="PT Sans" pitchFamily="34" charset="-52"/>
              </a:rPr>
              <a:t> продукт </a:t>
            </a:r>
            <a:r>
              <a:rPr lang="en-US" sz="2400" dirty="0">
                <a:latin typeface="PT Sans" pitchFamily="34" charset="-52"/>
                <a:ea typeface="PT Sans" pitchFamily="34" charset="-52"/>
              </a:rPr>
              <a:t>NVIDIA </a:t>
            </a:r>
            <a:endParaRPr lang="ru-RU" sz="2400" dirty="0" smtClean="0">
              <a:latin typeface="PT Sans" pitchFamily="34" charset="-52"/>
              <a:ea typeface="PT Sans" pitchFamily="34" charset="-52"/>
            </a:endParaRPr>
          </a:p>
          <a:p>
            <a:pPr>
              <a:spcBef>
                <a:spcPts val="1800"/>
              </a:spcBef>
            </a:pP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Карты </a:t>
            </a:r>
            <a:r>
              <a:rPr lang="en-US" sz="2400" dirty="0">
                <a:latin typeface="PT Sans" pitchFamily="34" charset="-52"/>
                <a:ea typeface="PT Sans" pitchFamily="34" charset="-52"/>
              </a:rPr>
              <a:t>NVIDIA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так же поддерживают 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API </a:t>
            </a:r>
            <a:r>
              <a:rPr lang="ru-RU" sz="24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24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84111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3200" dirty="0" smtClean="0">
                <a:latin typeface="PT Sans" pitchFamily="34" charset="-52"/>
                <a:ea typeface="PT Sans" pitchFamily="34" charset="-52"/>
              </a:rPr>
              <a:t>Архитектура </a:t>
            </a:r>
            <a:r>
              <a:rPr lang="en-US" sz="3200" dirty="0" smtClean="0">
                <a:latin typeface="PT Sans" pitchFamily="34" charset="-52"/>
                <a:ea typeface="PT Sans" pitchFamily="34" charset="-52"/>
              </a:rPr>
              <a:t>GPU</a:t>
            </a:r>
            <a:endParaRPr lang="ru-RU" sz="32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pPr>
              <a:spcBef>
                <a:spcPts val="1800"/>
              </a:spcBef>
            </a:pP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Низший уровень архитектуры 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–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потоковые </a:t>
            </a:r>
            <a:r>
              <a:rPr lang="ru-RU" sz="2400" dirty="0">
                <a:latin typeface="PT Sans" pitchFamily="34" charset="-52"/>
                <a:ea typeface="PT Sans" pitchFamily="34" charset="-52"/>
              </a:rPr>
              <a:t>процессоры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(</a:t>
            </a:r>
            <a:r>
              <a:rPr lang="ru-RU" sz="2400" dirty="0" err="1" smtClean="0">
                <a:latin typeface="PT Sans" pitchFamily="34" charset="-52"/>
                <a:ea typeface="PT Sans" pitchFamily="34" charset="-52"/>
              </a:rPr>
              <a:t>Streaming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400" dirty="0" err="1" smtClean="0">
                <a:latin typeface="PT Sans" pitchFamily="34" charset="-52"/>
                <a:ea typeface="PT Sans" pitchFamily="34" charset="-52"/>
              </a:rPr>
              <a:t>Processor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, 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SP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)</a:t>
            </a:r>
          </a:p>
          <a:p>
            <a:pPr>
              <a:spcBef>
                <a:spcPts val="1800"/>
              </a:spcBef>
            </a:pPr>
            <a:r>
              <a:rPr lang="ru-RU" sz="2400" dirty="0">
                <a:latin typeface="PT Sans" pitchFamily="34" charset="-52"/>
                <a:ea typeface="PT Sans" pitchFamily="34" charset="-52"/>
              </a:rPr>
              <a:t>Каждый SP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– микропроцессор </a:t>
            </a:r>
            <a:r>
              <a:rPr lang="ru-RU" sz="2400" dirty="0">
                <a:latin typeface="PT Sans" pitchFamily="34" charset="-52"/>
                <a:ea typeface="PT Sans" pitchFamily="34" charset="-52"/>
              </a:rPr>
              <a:t>с очередным типом исполнения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команд</a:t>
            </a:r>
          </a:p>
          <a:p>
            <a:pPr>
              <a:spcBef>
                <a:spcPts val="1800"/>
              </a:spcBef>
            </a:pP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У </a:t>
            </a:r>
            <a:r>
              <a:rPr lang="ru-RU" sz="2400" dirty="0">
                <a:latin typeface="PT Sans" pitchFamily="34" charset="-52"/>
                <a:ea typeface="PT Sans" pitchFamily="34" charset="-52"/>
              </a:rPr>
              <a:t>SP нет кэш-памяти,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эффективен для большого количества математических расчетов</a:t>
            </a:r>
            <a:endParaRPr lang="ru-RU" sz="2400" dirty="0">
              <a:latin typeface="PT Sans" pitchFamily="34" charset="-52"/>
              <a:ea typeface="PT Sans" pitchFamily="34" charset="-52"/>
            </a:endParaRPr>
          </a:p>
          <a:p>
            <a:endParaRPr lang="ru-RU" sz="24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8461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3200" dirty="0" smtClean="0">
                <a:latin typeface="PT Sans" pitchFamily="34" charset="-52"/>
                <a:ea typeface="PT Sans" pitchFamily="34" charset="-52"/>
              </a:rPr>
              <a:t>Архитектура </a:t>
            </a:r>
            <a:r>
              <a:rPr lang="en-US" sz="3200" dirty="0" smtClean="0">
                <a:latin typeface="PT Sans" pitchFamily="34" charset="-52"/>
                <a:ea typeface="PT Sans" pitchFamily="34" charset="-52"/>
              </a:rPr>
              <a:t>GPU</a:t>
            </a:r>
            <a:endParaRPr lang="ru-RU" sz="32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pPr>
              <a:spcBef>
                <a:spcPts val="1800"/>
              </a:spcBef>
            </a:pP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SP объединены </a:t>
            </a:r>
            <a:r>
              <a:rPr lang="ru-RU" sz="2400" dirty="0">
                <a:latin typeface="PT Sans" pitchFamily="34" charset="-52"/>
                <a:ea typeface="PT Sans" pitchFamily="34" charset="-52"/>
              </a:rPr>
              <a:t>в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потоковые мультипроцессоры (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Streaming Multiprocessor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, 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SM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)</a:t>
            </a:r>
          </a:p>
          <a:p>
            <a:pPr>
              <a:spcBef>
                <a:spcPts val="1800"/>
              </a:spcBef>
            </a:pP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SM</a:t>
            </a:r>
            <a:r>
              <a:rPr lang="en-US" sz="2400" dirty="0">
                <a:latin typeface="PT Sans" pitchFamily="34" charset="-52"/>
                <a:ea typeface="PT Sans" pitchFamily="34" charset="-52"/>
              </a:rPr>
              <a:t> 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–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массив </a:t>
            </a:r>
            <a:r>
              <a:rPr lang="ru-RU" sz="2400" dirty="0">
                <a:latin typeface="PT Sans" pitchFamily="34" charset="-52"/>
                <a:ea typeface="PT Sans" pitchFamily="34" charset="-52"/>
              </a:rPr>
              <a:t>из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нескольких SP </a:t>
            </a:r>
          </a:p>
          <a:p>
            <a:pPr>
              <a:spcBef>
                <a:spcPts val="1800"/>
              </a:spcBef>
            </a:pP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В </a:t>
            </a:r>
            <a:r>
              <a:rPr lang="ru-RU" sz="2400" dirty="0">
                <a:latin typeface="PT Sans" pitchFamily="34" charset="-52"/>
                <a:ea typeface="PT Sans" pitchFamily="34" charset="-52"/>
              </a:rPr>
              <a:t>каждом 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SM </a:t>
            </a:r>
            <a:r>
              <a:rPr lang="ru-RU" sz="2400" dirty="0">
                <a:latin typeface="PT Sans" pitchFamily="34" charset="-52"/>
                <a:ea typeface="PT Sans" pitchFamily="34" charset="-52"/>
              </a:rPr>
              <a:t>есть 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SP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для </a:t>
            </a:r>
            <a:r>
              <a:rPr lang="ru-RU" sz="2400" dirty="0">
                <a:latin typeface="PT Sans" pitchFamily="34" charset="-52"/>
                <a:ea typeface="PT Sans" pitchFamily="34" charset="-52"/>
              </a:rPr>
              <a:t>работы с </a:t>
            </a:r>
            <a:r>
              <a:rPr lang="en-US" sz="2400" dirty="0">
                <a:latin typeface="PT Sans" pitchFamily="34" charset="-52"/>
                <a:ea typeface="PT Sans" pitchFamily="34" charset="-52"/>
              </a:rPr>
              <a:t>float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(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fp32</a:t>
            </a:r>
            <a:r>
              <a:rPr lang="ru-RU" sz="2400" dirty="0">
                <a:latin typeface="PT Sans" pitchFamily="34" charset="-52"/>
                <a:ea typeface="PT Sans" pitchFamily="34" charset="-52"/>
              </a:rPr>
              <a:t>)</a:t>
            </a:r>
            <a:r>
              <a:rPr lang="en-US" sz="2400" dirty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400" dirty="0">
                <a:latin typeface="PT Sans" pitchFamily="34" charset="-52"/>
                <a:ea typeface="PT Sans" pitchFamily="34" charset="-52"/>
              </a:rPr>
              <a:t>и 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double(fp64)</a:t>
            </a:r>
            <a:endParaRPr lang="ru-RU" sz="2400" dirty="0" smtClean="0">
              <a:latin typeface="PT Sans" pitchFamily="34" charset="-52"/>
              <a:ea typeface="PT Sans" pitchFamily="34" charset="-52"/>
            </a:endParaRPr>
          </a:p>
          <a:p>
            <a:pPr>
              <a:spcBef>
                <a:spcPts val="1800"/>
              </a:spcBef>
            </a:pP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В </a:t>
            </a:r>
            <a:r>
              <a:rPr lang="ru-RU" sz="2400" dirty="0">
                <a:latin typeface="PT Sans" pitchFamily="34" charset="-52"/>
                <a:ea typeface="PT Sans" pitchFamily="34" charset="-52"/>
              </a:rPr>
              <a:t>SM содержится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кэш </a:t>
            </a:r>
            <a:r>
              <a:rPr lang="ru-RU" sz="2400" dirty="0">
                <a:latin typeface="PT Sans" pitchFamily="34" charset="-52"/>
                <a:ea typeface="PT Sans" pitchFamily="34" charset="-52"/>
              </a:rPr>
              <a:t>общий для всех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его SP</a:t>
            </a:r>
            <a:endParaRPr lang="ru-RU" sz="2400" dirty="0">
              <a:latin typeface="PT Sans" pitchFamily="34" charset="-52"/>
              <a:ea typeface="PT Sans" pitchFamily="34" charset="-52"/>
            </a:endParaRPr>
          </a:p>
          <a:p>
            <a:pPr marL="109728" indent="0">
              <a:spcBef>
                <a:spcPts val="1800"/>
              </a:spcBef>
              <a:buNone/>
            </a:pPr>
            <a:endParaRPr lang="en-US" sz="2400" dirty="0">
              <a:latin typeface="PT Sans" pitchFamily="34" charset="-52"/>
              <a:ea typeface="PT Sans" pitchFamily="34" charset="-52"/>
            </a:endParaRPr>
          </a:p>
          <a:p>
            <a:pPr>
              <a:spcBef>
                <a:spcPts val="1800"/>
              </a:spcBef>
            </a:pPr>
            <a:endParaRPr lang="ru-RU" sz="24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90621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3200" dirty="0" smtClean="0">
                <a:latin typeface="PT Sans" pitchFamily="34" charset="-52"/>
                <a:ea typeface="PT Sans" pitchFamily="34" charset="-52"/>
              </a:rPr>
              <a:t>Compute Unified Device Architecture</a:t>
            </a:r>
            <a:endParaRPr lang="ru-RU" sz="32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2400" dirty="0">
                <a:latin typeface="PT Sans" pitchFamily="34" charset="-52"/>
                <a:ea typeface="PT Sans" pitchFamily="34" charset="-52"/>
              </a:rPr>
              <a:t>NVIDIA </a:t>
            </a:r>
            <a:r>
              <a:rPr lang="en-GB" sz="2400" dirty="0" smtClean="0">
                <a:latin typeface="PT Sans" pitchFamily="34" charset="-52"/>
                <a:ea typeface="PT Sans" pitchFamily="34" charset="-52"/>
              </a:rPr>
              <a:t>CUDA –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400" dirty="0" err="1" smtClean="0">
                <a:latin typeface="PT Sans" pitchFamily="34" charset="-52"/>
                <a:ea typeface="PT Sans" pitchFamily="34" charset="-52"/>
              </a:rPr>
              <a:t>фреймворк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 для написания кода исполняемого на 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GPU</a:t>
            </a:r>
          </a:p>
          <a:p>
            <a:pPr>
              <a:spcBef>
                <a:spcPts val="1800"/>
              </a:spcBef>
            </a:pPr>
            <a:r>
              <a:rPr lang="ru-RU" sz="2400" dirty="0">
                <a:latin typeface="PT Sans" pitchFamily="34" charset="-52"/>
                <a:ea typeface="PT Sans" pitchFamily="34" charset="-52"/>
              </a:rPr>
              <a:t>Н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абор расширений над 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C/C++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и 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Fortran</a:t>
            </a:r>
            <a:endParaRPr lang="ru-RU" sz="2400" dirty="0" smtClean="0">
              <a:latin typeface="PT Sans" pitchFamily="34" charset="-52"/>
              <a:ea typeface="PT Sans" pitchFamily="34" charset="-52"/>
            </a:endParaRPr>
          </a:p>
          <a:p>
            <a:pPr>
              <a:spcBef>
                <a:spcPts val="1800"/>
              </a:spcBef>
            </a:pP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Существуют обертки для 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Python, Java, etc.</a:t>
            </a:r>
          </a:p>
          <a:p>
            <a:pPr>
              <a:spcBef>
                <a:spcPts val="1800"/>
              </a:spcBef>
            </a:pPr>
            <a:r>
              <a:rPr lang="ru-RU" sz="2400" dirty="0">
                <a:latin typeface="PT Sans" pitchFamily="34" charset="-52"/>
                <a:ea typeface="PT Sans" pitchFamily="34" charset="-52"/>
              </a:rPr>
              <a:t>Для чего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нужна – </a:t>
            </a:r>
            <a:r>
              <a:rPr lang="ru-RU" sz="2400" dirty="0">
                <a:latin typeface="PT Sans" pitchFamily="34" charset="-52"/>
                <a:ea typeface="PT Sans" pitchFamily="34" charset="-52"/>
              </a:rPr>
              <a:t>в некоторых задачах </a:t>
            </a:r>
            <a:r>
              <a:rPr lang="en-US" sz="2400" dirty="0">
                <a:latin typeface="PT Sans" pitchFamily="34" charset="-52"/>
                <a:ea typeface="PT Sans" pitchFamily="34" charset="-52"/>
              </a:rPr>
              <a:t>CUDA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позволяет на несколько порядков </a:t>
            </a:r>
            <a:r>
              <a:rPr lang="ru-RU" sz="2400" dirty="0">
                <a:latin typeface="PT Sans" pitchFamily="34" charset="-52"/>
                <a:ea typeface="PT Sans" pitchFamily="34" charset="-52"/>
              </a:rPr>
              <a:t>повысить быстродействие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кода</a:t>
            </a:r>
          </a:p>
          <a:p>
            <a:pPr>
              <a:spcBef>
                <a:spcPts val="1800"/>
              </a:spcBef>
            </a:pP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Области применения: научно-инженерные расчеты, финансы и аналитика, машинное обучение и обработка данных</a:t>
            </a:r>
            <a:endParaRPr lang="ru-RU" sz="2400" dirty="0">
              <a:latin typeface="PT Sans" pitchFamily="34" charset="-52"/>
              <a:ea typeface="PT Sans" pitchFamily="34" charset="-52"/>
            </a:endParaRPr>
          </a:p>
          <a:p>
            <a:pPr>
              <a:spcBef>
                <a:spcPts val="1800"/>
              </a:spcBef>
            </a:pPr>
            <a:endParaRPr lang="ru-RU" sz="2400" dirty="0" smtClean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47198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Архитектура </a:t>
            </a:r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GPU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pPr>
              <a:spcBef>
                <a:spcPts val="1800"/>
              </a:spcBef>
            </a:pPr>
            <a:r>
              <a:rPr lang="ru-RU" sz="2400" dirty="0">
                <a:latin typeface="PT Sans" pitchFamily="34" charset="-52"/>
                <a:ea typeface="PT Sans" pitchFamily="34" charset="-52"/>
              </a:rPr>
              <a:t>Следующим уровнем объединения является кластер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из нескольких SM</a:t>
            </a:r>
          </a:p>
          <a:p>
            <a:pPr>
              <a:spcBef>
                <a:spcPts val="1800"/>
              </a:spcBef>
            </a:pP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Такие кластеры носят различные названия в разных архитектурах</a:t>
            </a:r>
            <a:endParaRPr lang="en-US" sz="2400" dirty="0" smtClean="0">
              <a:latin typeface="PT Sans" pitchFamily="34" charset="-52"/>
              <a:ea typeface="PT Sans" pitchFamily="34" charset="-52"/>
            </a:endParaRPr>
          </a:p>
          <a:p>
            <a:pPr>
              <a:spcBef>
                <a:spcPts val="1800"/>
              </a:spcBef>
            </a:pP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Кластеры служат для улучшения баланса загрузки и оптимизации управления ресурсами</a:t>
            </a:r>
          </a:p>
        </p:txBody>
      </p:sp>
    </p:spTree>
    <p:extLst>
      <p:ext uri="{BB962C8B-B14F-4D97-AF65-F5344CB8AC3E}">
        <p14:creationId xmlns:p14="http://schemas.microsoft.com/office/powerpoint/2010/main" val="43677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Архитектура </a:t>
            </a:r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GPU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NVIDIA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выпускает игровые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 (GeForce)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 и профессиональные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 (Tesla)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 видеокарты</a:t>
            </a:r>
          </a:p>
          <a:p>
            <a:pPr>
              <a:spcBef>
                <a:spcPts val="1800"/>
              </a:spcBef>
            </a:pP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На игровых 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GPU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завышены частоты памяти и процессора но урезано количество 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SP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для двойной точности</a:t>
            </a:r>
          </a:p>
          <a:p>
            <a:pPr>
              <a:spcBef>
                <a:spcPts val="1800"/>
              </a:spcBef>
            </a:pPr>
            <a:r>
              <a:rPr lang="ru-RU" sz="2400" dirty="0">
                <a:latin typeface="PT Sans" pitchFamily="34" charset="-52"/>
                <a:ea typeface="PT Sans" pitchFamily="34" charset="-52"/>
              </a:rPr>
              <a:t>Соотношение процессоров </a:t>
            </a:r>
            <a:r>
              <a:rPr lang="en-US" sz="2400" dirty="0">
                <a:latin typeface="PT Sans" pitchFamily="34" charset="-52"/>
                <a:ea typeface="PT Sans" pitchFamily="34" charset="-52"/>
              </a:rPr>
              <a:t>fp64 </a:t>
            </a:r>
            <a:r>
              <a:rPr lang="ru-RU" sz="2400" dirty="0">
                <a:latin typeface="PT Sans" pitchFamily="34" charset="-52"/>
                <a:ea typeface="PT Sans" pitchFamily="34" charset="-52"/>
              </a:rPr>
              <a:t>к </a:t>
            </a:r>
            <a:r>
              <a:rPr lang="en-US" sz="2400" dirty="0">
                <a:latin typeface="PT Sans" pitchFamily="34" charset="-52"/>
                <a:ea typeface="PT Sans" pitchFamily="34" charset="-52"/>
              </a:rPr>
              <a:t>fp32</a:t>
            </a:r>
            <a:r>
              <a:rPr lang="ru-RU" sz="2400" dirty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колеблется </a:t>
            </a:r>
            <a:r>
              <a:rPr lang="ru-RU" sz="2400" dirty="0">
                <a:latin typeface="PT Sans" pitchFamily="34" charset="-52"/>
                <a:ea typeface="PT Sans" pitchFamily="34" charset="-52"/>
              </a:rPr>
              <a:t>от ½ до 1/32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 в </a:t>
            </a:r>
            <a:r>
              <a:rPr lang="ru-RU" sz="2400" dirty="0">
                <a:latin typeface="PT Sans" pitchFamily="34" charset="-52"/>
                <a:ea typeface="PT Sans" pitchFamily="34" charset="-52"/>
              </a:rPr>
              <a:t>зависимости от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архитектуры и типа карты</a:t>
            </a:r>
          </a:p>
          <a:p>
            <a:pPr>
              <a:spcBef>
                <a:spcPts val="1800"/>
              </a:spcBef>
            </a:pP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На профессиональных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 GPU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устанавливается больше памяти</a:t>
            </a:r>
          </a:p>
        </p:txBody>
      </p:sp>
    </p:spTree>
    <p:extLst>
      <p:ext uri="{BB962C8B-B14F-4D97-AF65-F5344CB8AC3E}">
        <p14:creationId xmlns:p14="http://schemas.microsoft.com/office/powerpoint/2010/main" val="254697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3200" dirty="0" smtClean="0">
                <a:latin typeface="PT Sans" pitchFamily="34" charset="-52"/>
                <a:ea typeface="PT Sans" pitchFamily="34" charset="-52"/>
              </a:rPr>
              <a:t>Архитектура </a:t>
            </a:r>
            <a:r>
              <a:rPr lang="en-US" sz="3200" dirty="0" smtClean="0">
                <a:latin typeface="PT Sans" pitchFamily="34" charset="-52"/>
                <a:ea typeface="PT Sans" pitchFamily="34" charset="-52"/>
              </a:rPr>
              <a:t>GPU</a:t>
            </a:r>
            <a:endParaRPr lang="ru-RU" sz="3200" dirty="0">
              <a:latin typeface="PT Sans" pitchFamily="34" charset="-52"/>
              <a:ea typeface="PT Sans" pitchFamily="34" charset="-52"/>
            </a:endParaRPr>
          </a:p>
        </p:txBody>
      </p:sp>
      <p:graphicFrame>
        <p:nvGraphicFramePr>
          <p:cNvPr id="3" name="Объект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5692314"/>
              </p:ext>
            </p:extLst>
          </p:nvPr>
        </p:nvGraphicFramePr>
        <p:xfrm>
          <a:off x="395536" y="1772816"/>
          <a:ext cx="8229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1224136"/>
                <a:gridCol w="1872208"/>
                <a:gridCol w="2160240"/>
                <a:gridCol w="1460848"/>
              </a:tblGrid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dirty="0" smtClean="0">
                          <a:latin typeface="PT Sans" pitchFamily="34" charset="-52"/>
                          <a:ea typeface="PT Sans" pitchFamily="34" charset="-52"/>
                        </a:rPr>
                        <a:t>Архитектура</a:t>
                      </a:r>
                      <a:endParaRPr lang="ru-RU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dirty="0" smtClean="0">
                          <a:latin typeface="PT Sans" pitchFamily="34" charset="-52"/>
                          <a:ea typeface="PT Sans" pitchFamily="34" charset="-52"/>
                        </a:rPr>
                        <a:t>Год релиза</a:t>
                      </a:r>
                      <a:endParaRPr lang="ru-RU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dirty="0" smtClean="0">
                          <a:latin typeface="PT Sans" pitchFamily="34" charset="-52"/>
                          <a:ea typeface="PT Sans" pitchFamily="34" charset="-52"/>
                        </a:rPr>
                        <a:t>Игровые карты</a:t>
                      </a:r>
                      <a:endParaRPr lang="ru-RU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dirty="0" smtClean="0">
                          <a:latin typeface="PT Sans" pitchFamily="34" charset="-52"/>
                          <a:ea typeface="PT Sans" pitchFamily="34" charset="-52"/>
                        </a:rPr>
                        <a:t>Профессиональные</a:t>
                      </a:r>
                      <a:r>
                        <a:rPr lang="ru-RU" baseline="0" dirty="0" smtClean="0">
                          <a:latin typeface="PT Sans" pitchFamily="34" charset="-52"/>
                          <a:ea typeface="PT Sans" pitchFamily="34" charset="-52"/>
                        </a:rPr>
                        <a:t> </a:t>
                      </a:r>
                      <a:r>
                        <a:rPr lang="ru-RU" dirty="0" smtClean="0">
                          <a:latin typeface="PT Sans" pitchFamily="34" charset="-52"/>
                          <a:ea typeface="PT Sans" pitchFamily="34" charset="-52"/>
                        </a:rPr>
                        <a:t>карты</a:t>
                      </a:r>
                      <a:endParaRPr lang="ru-RU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dirty="0" smtClean="0">
                          <a:latin typeface="PT Sans" pitchFamily="34" charset="-52"/>
                          <a:ea typeface="PT Sans" pitchFamily="34" charset="-52"/>
                        </a:rPr>
                        <a:t>Ядер </a:t>
                      </a:r>
                      <a:r>
                        <a:rPr lang="en-US" dirty="0" smtClean="0">
                          <a:latin typeface="PT Sans" pitchFamily="34" charset="-52"/>
                          <a:ea typeface="PT Sans" pitchFamily="34" charset="-52"/>
                        </a:rPr>
                        <a:t>CUDA(SP)</a:t>
                      </a:r>
                      <a:endParaRPr lang="ru-RU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dirty="0" smtClean="0">
                          <a:latin typeface="PT Sans" pitchFamily="34" charset="-52"/>
                          <a:ea typeface="PT Sans" pitchFamily="34" charset="-52"/>
                        </a:rPr>
                        <a:t>Tesla</a:t>
                      </a:r>
                      <a:endParaRPr lang="ru-RU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dirty="0" smtClean="0">
                          <a:latin typeface="PT Sans" pitchFamily="34" charset="-52"/>
                          <a:ea typeface="PT Sans" pitchFamily="34" charset="-52"/>
                        </a:rPr>
                        <a:t>2006</a:t>
                      </a:r>
                      <a:endParaRPr lang="ru-RU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dirty="0" smtClean="0">
                          <a:latin typeface="PT Sans" pitchFamily="34" charset="-52"/>
                          <a:ea typeface="PT Sans" pitchFamily="34" charset="-52"/>
                        </a:rPr>
                        <a:t>GeForce 8-9</a:t>
                      </a: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dirty="0" smtClean="0">
                          <a:latin typeface="PT Sans" pitchFamily="34" charset="-52"/>
                          <a:ea typeface="PT Sans" pitchFamily="34" charset="-52"/>
                        </a:rPr>
                        <a:t>GeForce 100-300</a:t>
                      </a:r>
                      <a:endParaRPr lang="ru-RU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dirty="0" smtClean="0">
                          <a:latin typeface="PT Sans" pitchFamily="34" charset="-52"/>
                          <a:ea typeface="PT Sans" pitchFamily="34" charset="-52"/>
                        </a:rPr>
                        <a:t>Tesla</a:t>
                      </a:r>
                      <a:r>
                        <a:rPr lang="en-US" baseline="0" dirty="0" smtClean="0">
                          <a:latin typeface="PT Sans" pitchFamily="34" charset="-52"/>
                          <a:ea typeface="PT Sans" pitchFamily="34" charset="-52"/>
                        </a:rPr>
                        <a:t> C10</a:t>
                      </a:r>
                      <a:endParaRPr lang="ru-RU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dirty="0" smtClean="0">
                          <a:latin typeface="PT Sans" pitchFamily="34" charset="-52"/>
                          <a:ea typeface="PT Sans" pitchFamily="34" charset="-52"/>
                        </a:rPr>
                        <a:t>240</a:t>
                      </a:r>
                      <a:endParaRPr lang="ru-RU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dirty="0" smtClean="0">
                          <a:latin typeface="PT Sans" pitchFamily="34" charset="-52"/>
                          <a:ea typeface="PT Sans" pitchFamily="34" charset="-52"/>
                        </a:rPr>
                        <a:t>Fermi</a:t>
                      </a:r>
                      <a:endParaRPr lang="ru-RU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dirty="0" smtClean="0">
                          <a:latin typeface="PT Sans" pitchFamily="34" charset="-52"/>
                          <a:ea typeface="PT Sans" pitchFamily="34" charset="-52"/>
                        </a:rPr>
                        <a:t>2009</a:t>
                      </a:r>
                      <a:endParaRPr lang="ru-RU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PT Sans" pitchFamily="34" charset="-52"/>
                          <a:ea typeface="PT Sans" pitchFamily="34" charset="-52"/>
                        </a:rPr>
                        <a:t>GeForce 400-500</a:t>
                      </a:r>
                      <a:endParaRPr lang="ru-RU" dirty="0" smtClean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PT Sans" pitchFamily="34" charset="-52"/>
                          <a:ea typeface="PT Sans" pitchFamily="34" charset="-52"/>
                        </a:rPr>
                        <a:t>Tesla</a:t>
                      </a:r>
                      <a:r>
                        <a:rPr lang="en-US" baseline="0" dirty="0" smtClean="0">
                          <a:latin typeface="PT Sans" pitchFamily="34" charset="-52"/>
                          <a:ea typeface="PT Sans" pitchFamily="34" charset="-52"/>
                        </a:rPr>
                        <a:t> C20</a:t>
                      </a:r>
                      <a:endParaRPr lang="ru-RU" dirty="0" smtClean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dirty="0" smtClean="0">
                          <a:latin typeface="PT Sans" pitchFamily="34" charset="-52"/>
                          <a:ea typeface="PT Sans" pitchFamily="34" charset="-52"/>
                        </a:rPr>
                        <a:t>512</a:t>
                      </a:r>
                      <a:endParaRPr lang="ru-RU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dirty="0" err="1" smtClean="0">
                          <a:latin typeface="PT Sans" pitchFamily="34" charset="-52"/>
                          <a:ea typeface="PT Sans" pitchFamily="34" charset="-52"/>
                        </a:rPr>
                        <a:t>Kepler</a:t>
                      </a:r>
                      <a:endParaRPr lang="ru-RU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dirty="0" smtClean="0">
                          <a:latin typeface="PT Sans" pitchFamily="34" charset="-52"/>
                          <a:ea typeface="PT Sans" pitchFamily="34" charset="-52"/>
                        </a:rPr>
                        <a:t>2012</a:t>
                      </a:r>
                      <a:endParaRPr lang="ru-RU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PT Sans" pitchFamily="34" charset="-52"/>
                          <a:ea typeface="PT Sans" pitchFamily="34" charset="-52"/>
                        </a:rPr>
                        <a:t>GeForce 600-700</a:t>
                      </a:r>
                      <a:endParaRPr lang="ru-RU" dirty="0" smtClean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PT Sans" pitchFamily="34" charset="-52"/>
                          <a:ea typeface="PT Sans" pitchFamily="34" charset="-52"/>
                        </a:rPr>
                        <a:t>Tesla</a:t>
                      </a:r>
                      <a:r>
                        <a:rPr lang="en-US" baseline="0" dirty="0" smtClean="0">
                          <a:latin typeface="PT Sans" pitchFamily="34" charset="-52"/>
                          <a:ea typeface="PT Sans" pitchFamily="34" charset="-52"/>
                        </a:rPr>
                        <a:t> K</a:t>
                      </a:r>
                      <a:endParaRPr lang="ru-RU" dirty="0" smtClean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dirty="0" smtClean="0">
                          <a:latin typeface="PT Sans" pitchFamily="34" charset="-52"/>
                          <a:ea typeface="PT Sans" pitchFamily="34" charset="-52"/>
                        </a:rPr>
                        <a:t>2880</a:t>
                      </a:r>
                      <a:endParaRPr lang="ru-RU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dirty="0" smtClean="0">
                          <a:latin typeface="PT Sans" pitchFamily="34" charset="-52"/>
                          <a:ea typeface="PT Sans" pitchFamily="34" charset="-52"/>
                        </a:rPr>
                        <a:t>Maxwell</a:t>
                      </a:r>
                      <a:endParaRPr lang="ru-RU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dirty="0" smtClean="0">
                          <a:latin typeface="PT Sans" pitchFamily="34" charset="-52"/>
                          <a:ea typeface="PT Sans" pitchFamily="34" charset="-52"/>
                        </a:rPr>
                        <a:t>2014</a:t>
                      </a:r>
                      <a:endParaRPr lang="ru-RU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PT Sans" pitchFamily="34" charset="-52"/>
                          <a:ea typeface="PT Sans" pitchFamily="34" charset="-52"/>
                        </a:rPr>
                        <a:t>GeForce 800-900</a:t>
                      </a:r>
                      <a:endParaRPr lang="ru-RU" dirty="0" smtClean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PT Sans" pitchFamily="34" charset="-52"/>
                          <a:ea typeface="PT Sans" pitchFamily="34" charset="-52"/>
                        </a:rPr>
                        <a:t>-</a:t>
                      </a:r>
                      <a:endParaRPr lang="ru-RU" dirty="0" smtClean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dirty="0" smtClean="0">
                          <a:latin typeface="PT Sans" pitchFamily="34" charset="-52"/>
                          <a:ea typeface="PT Sans" pitchFamily="34" charset="-52"/>
                        </a:rPr>
                        <a:t>3072</a:t>
                      </a:r>
                      <a:endParaRPr lang="ru-RU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dirty="0" smtClean="0">
                          <a:latin typeface="PT Sans" pitchFamily="34" charset="-52"/>
                          <a:ea typeface="PT Sans" pitchFamily="34" charset="-52"/>
                        </a:rPr>
                        <a:t>Pascal</a:t>
                      </a:r>
                      <a:endParaRPr lang="ru-RU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dirty="0" smtClean="0">
                          <a:latin typeface="PT Sans" pitchFamily="34" charset="-52"/>
                          <a:ea typeface="PT Sans" pitchFamily="34" charset="-52"/>
                        </a:rPr>
                        <a:t>2016</a:t>
                      </a:r>
                      <a:endParaRPr lang="ru-RU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dirty="0" smtClean="0">
                          <a:latin typeface="PT Sans" pitchFamily="34" charset="-52"/>
                          <a:ea typeface="PT Sans" pitchFamily="34" charset="-52"/>
                        </a:rPr>
                        <a:t>GeForce</a:t>
                      </a:r>
                      <a:r>
                        <a:rPr lang="en-US" baseline="0" dirty="0" smtClean="0">
                          <a:latin typeface="PT Sans" pitchFamily="34" charset="-52"/>
                          <a:ea typeface="PT Sans" pitchFamily="34" charset="-52"/>
                        </a:rPr>
                        <a:t> 10</a:t>
                      </a:r>
                      <a:endParaRPr lang="ru-RU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dirty="0" smtClean="0">
                          <a:latin typeface="PT Sans" pitchFamily="34" charset="-52"/>
                          <a:ea typeface="PT Sans" pitchFamily="34" charset="-52"/>
                        </a:rPr>
                        <a:t>Tesla P</a:t>
                      </a:r>
                      <a:endParaRPr lang="ru-RU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dirty="0" smtClean="0">
                          <a:latin typeface="PT Sans" pitchFamily="34" charset="-52"/>
                          <a:ea typeface="PT Sans" pitchFamily="34" charset="-52"/>
                        </a:rPr>
                        <a:t>3840</a:t>
                      </a:r>
                      <a:endParaRPr lang="ru-RU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dirty="0" smtClean="0">
                          <a:latin typeface="PT Sans" pitchFamily="34" charset="-52"/>
                          <a:ea typeface="PT Sans" pitchFamily="34" charset="-52"/>
                        </a:rPr>
                        <a:t>Volta</a:t>
                      </a:r>
                      <a:endParaRPr lang="ru-RU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dirty="0" smtClean="0">
                          <a:latin typeface="PT Sans" pitchFamily="34" charset="-52"/>
                          <a:ea typeface="PT Sans" pitchFamily="34" charset="-52"/>
                        </a:rPr>
                        <a:t>2017</a:t>
                      </a:r>
                      <a:endParaRPr lang="ru-RU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dirty="0" smtClean="0">
                          <a:latin typeface="PT Sans" pitchFamily="34" charset="-52"/>
                          <a:ea typeface="PT Sans" pitchFamily="34" charset="-52"/>
                        </a:rPr>
                        <a:t>-</a:t>
                      </a:r>
                      <a:endParaRPr lang="ru-RU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dirty="0" smtClean="0">
                          <a:latin typeface="PT Sans" pitchFamily="34" charset="-52"/>
                          <a:ea typeface="PT Sans" pitchFamily="34" charset="-52"/>
                        </a:rPr>
                        <a:t>Tesla V</a:t>
                      </a:r>
                      <a:endParaRPr lang="ru-RU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dirty="0" smtClean="0">
                          <a:latin typeface="PT Sans" pitchFamily="34" charset="-52"/>
                          <a:ea typeface="PT Sans" pitchFamily="34" charset="-52"/>
                        </a:rPr>
                        <a:t>5384</a:t>
                      </a:r>
                      <a:endParaRPr lang="ru-RU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dirty="0" smtClean="0">
                          <a:latin typeface="PT Sans" pitchFamily="34" charset="-52"/>
                          <a:ea typeface="PT Sans" pitchFamily="34" charset="-52"/>
                        </a:rPr>
                        <a:t>Turing</a:t>
                      </a:r>
                      <a:endParaRPr lang="ru-RU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dirty="0" smtClean="0">
                          <a:latin typeface="PT Sans" pitchFamily="34" charset="-52"/>
                          <a:ea typeface="PT Sans" pitchFamily="34" charset="-52"/>
                        </a:rPr>
                        <a:t>2018</a:t>
                      </a:r>
                      <a:endParaRPr lang="ru-RU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dirty="0" smtClean="0">
                          <a:latin typeface="PT Sans" pitchFamily="34" charset="-52"/>
                          <a:ea typeface="PT Sans" pitchFamily="34" charset="-52"/>
                        </a:rPr>
                        <a:t>GeForce 20</a:t>
                      </a:r>
                      <a:endParaRPr lang="ru-RU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dirty="0" smtClean="0">
                          <a:latin typeface="PT Sans" pitchFamily="34" charset="-52"/>
                          <a:ea typeface="PT Sans" pitchFamily="34" charset="-52"/>
                        </a:rPr>
                        <a:t>?</a:t>
                      </a:r>
                      <a:endParaRPr lang="ru-RU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dirty="0" smtClean="0">
                          <a:latin typeface="PT Sans" pitchFamily="34" charset="-52"/>
                          <a:ea typeface="PT Sans" pitchFamily="34" charset="-52"/>
                        </a:rPr>
                        <a:t>4352</a:t>
                      </a:r>
                      <a:endParaRPr lang="ru-RU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530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25500" t="500" r="26500" b="7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844824"/>
            <a:ext cx="7772400" cy="1780108"/>
          </a:xfrm>
        </p:spPr>
        <p:txBody>
          <a:bodyPr>
            <a:normAutofit/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Вопросы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47664" y="4293096"/>
            <a:ext cx="6984776" cy="79208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ekhramch@kpfu.ru</a:t>
            </a:r>
            <a:endParaRPr lang="ru-RU" sz="2400" dirty="0" smtClean="0">
              <a:latin typeface="PT Sans" pitchFamily="34" charset="-52"/>
              <a:ea typeface="PT Sans" pitchFamily="34" charset="-52"/>
            </a:endParaRPr>
          </a:p>
          <a:p>
            <a:endParaRPr lang="ru-RU" sz="2400" dirty="0" smtClean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92843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3200" dirty="0" smtClean="0">
                <a:latin typeface="PT Sans" pitchFamily="34" charset="-52"/>
                <a:ea typeface="PT Sans" pitchFamily="34" charset="-52"/>
              </a:rPr>
              <a:t>Описание курса</a:t>
            </a:r>
            <a:endParaRPr lang="ru-RU" sz="3200" dirty="0">
              <a:latin typeface="PT Sans" pitchFamily="34" charset="-52"/>
              <a:ea typeface="PT Sans" pitchFamily="34" charset="-5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 vert="horz">
                <a:normAutofit/>
              </a:bodyPr>
              <a:lstStyle/>
              <a:p>
                <a:pPr>
                  <a:spcBef>
                    <a:spcPts val="1800"/>
                  </a:spcBef>
                </a:pPr>
                <a:r>
                  <a:rPr lang="ru-RU" sz="2400" dirty="0" smtClean="0">
                    <a:latin typeface="PT Sans" pitchFamily="34" charset="-52"/>
                    <a:ea typeface="PT Sans" pitchFamily="34" charset="-52"/>
                  </a:rPr>
                  <a:t>Цель курса – научится применять </a:t>
                </a:r>
                <a:r>
                  <a:rPr lang="en-US" sz="2400" dirty="0" smtClean="0">
                    <a:latin typeface="PT Sans" pitchFamily="34" charset="-52"/>
                    <a:ea typeface="PT Sans" pitchFamily="34" charset="-52"/>
                  </a:rPr>
                  <a:t>API NVIDIA CUDA </a:t>
                </a:r>
                <a:r>
                  <a:rPr lang="ru-RU" sz="2400" dirty="0" smtClean="0">
                    <a:latin typeface="PT Sans" pitchFamily="34" charset="-52"/>
                    <a:ea typeface="PT Sans" pitchFamily="34" charset="-52"/>
                  </a:rPr>
                  <a:t>в своем </a:t>
                </a:r>
                <a:r>
                  <a:rPr lang="ru-RU" sz="2400" dirty="0" smtClean="0">
                    <a:latin typeface="PT Sans" pitchFamily="34" charset="-52"/>
                    <a:ea typeface="PT Sans" pitchFamily="34" charset="-52"/>
                  </a:rPr>
                  <a:t>коде</a:t>
                </a:r>
                <a:endParaRPr lang="en-US" sz="2400" dirty="0" smtClean="0">
                  <a:latin typeface="PT Sans" pitchFamily="34" charset="-52"/>
                  <a:ea typeface="PT Sans" pitchFamily="34" charset="-52"/>
                </a:endParaRPr>
              </a:p>
              <a:p>
                <a:pPr>
                  <a:spcBef>
                    <a:spcPts val="1800"/>
                  </a:spcBef>
                </a:pPr>
                <a:r>
                  <a:rPr lang="ru-RU" sz="2400" dirty="0" err="1">
                    <a:latin typeface="PT Sans" pitchFamily="34" charset="-52"/>
                    <a:ea typeface="PT Sans" pitchFamily="34" charset="-52"/>
                  </a:rPr>
                  <a:t>Репозиторий</a:t>
                </a:r>
                <a:r>
                  <a:rPr lang="ru-RU" sz="2400" dirty="0">
                    <a:latin typeface="PT Sans" pitchFamily="34" charset="-52"/>
                    <a:ea typeface="PT Sans" pitchFamily="34" charset="-52"/>
                  </a:rPr>
                  <a:t> курса на </a:t>
                </a:r>
                <a:r>
                  <a:rPr lang="en-US" sz="2400" dirty="0" err="1" smtClean="0">
                    <a:latin typeface="PT Sans" pitchFamily="34" charset="-52"/>
                    <a:ea typeface="PT Sans" pitchFamily="34" charset="-52"/>
                    <a:hlinkClick r:id="rId2"/>
                  </a:rPr>
                  <a:t>Github</a:t>
                </a:r>
                <a:endParaRPr lang="ru-RU" sz="2400" dirty="0" smtClean="0">
                  <a:latin typeface="PT Sans" pitchFamily="34" charset="-52"/>
                  <a:ea typeface="PT Sans" pitchFamily="34" charset="-52"/>
                </a:endParaRPr>
              </a:p>
              <a:p>
                <a:pPr>
                  <a:spcBef>
                    <a:spcPts val="1800"/>
                  </a:spcBef>
                </a:pPr>
                <a:r>
                  <a:rPr lang="ru-RU" sz="2400" dirty="0" smtClean="0">
                    <a:latin typeface="PT Sans" pitchFamily="34" charset="-52"/>
                    <a:ea typeface="PT Sans" pitchFamily="34" charset="-52"/>
                  </a:rPr>
                  <a:t>Итог </a:t>
                </a:r>
                <a:r>
                  <a:rPr lang="ru-RU" sz="2400" dirty="0" smtClean="0">
                    <a:latin typeface="PT Sans" pitchFamily="34" charset="-52"/>
                    <a:ea typeface="PT Sans" pitchFamily="34" charset="-52"/>
                  </a:rPr>
                  <a:t>– решение конкретной задачи с использованием </a:t>
                </a:r>
                <a:r>
                  <a:rPr lang="en-US" sz="2400" dirty="0" smtClean="0">
                    <a:latin typeface="PT Sans" pitchFamily="34" charset="-52"/>
                    <a:ea typeface="PT Sans" pitchFamily="34" charset="-52"/>
                  </a:rPr>
                  <a:t>CUDA</a:t>
                </a:r>
              </a:p>
              <a:p>
                <a:pPr>
                  <a:spcBef>
                    <a:spcPts val="1800"/>
                  </a:spcBef>
                  <a:spcAft>
                    <a:spcPts val="1200"/>
                  </a:spcAft>
                </a:pPr>
                <a:r>
                  <a:rPr lang="ru-RU" sz="2400" dirty="0" smtClean="0">
                    <a:latin typeface="PT Sans" pitchFamily="34" charset="-52"/>
                    <a:ea typeface="PT Sans" pitchFamily="34" charset="-52"/>
                  </a:rPr>
                  <a:t>Итоговая оценка за семестр</a:t>
                </a:r>
                <a:endParaRPr lang="en-US" sz="2400" dirty="0" smtClean="0">
                  <a:latin typeface="PT Sans" pitchFamily="34" charset="-52"/>
                  <a:ea typeface="PT Sans" pitchFamily="34" charset="-52"/>
                </a:endParaRP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  <a:ea typeface="PT Sans" pitchFamily="34" charset="-52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PT Sans" pitchFamily="34" charset="-52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PT Sans" pitchFamily="34" charset="-52"/>
                            </a:rPr>
                            <m:t>𝑔𝑒𝑛𝑒𝑟𝑎𝑙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ea typeface="PT Sans" pitchFamily="34" charset="-52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  <a:ea typeface="PT Sans" pitchFamily="34" charset="-5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  <a:ea typeface="PT Sans" pitchFamily="34" charset="-52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PT Sans" pitchFamily="34" charset="-52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  <a:ea typeface="PT Sans" pitchFamily="34" charset="-52"/>
                                </a:rPr>
                                <m:t>𝑐𝑢𝑑𝑎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  <a:ea typeface="PT Sans" pitchFamily="34" charset="-5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  <a:ea typeface="PT Sans" pitchFamily="34" charset="-52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PT Sans" pitchFamily="34" charset="-52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  <a:ea typeface="PT Sans" pitchFamily="34" charset="-52"/>
                                </a:rPr>
                                <m:t>𝑜𝑝𝑒𝑛𝑐𝑙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ea typeface="PT Sans" pitchFamily="34" charset="-52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ru-RU" sz="2800" dirty="0" smtClean="0">
                  <a:latin typeface="PT Sans" pitchFamily="34" charset="-52"/>
                  <a:ea typeface="PT Sans" pitchFamily="34" charset="-52"/>
                </a:endParaRPr>
              </a:p>
            </p:txBody>
          </p:sp>
        </mc:Choice>
        <mc:Fallback>
          <p:sp>
            <p:nvSpPr>
              <p:cNvPr id="1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10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68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3200" dirty="0" smtClean="0">
                <a:latin typeface="PT Sans" pitchFamily="34" charset="-52"/>
                <a:ea typeface="PT Sans" pitchFamily="34" charset="-52"/>
              </a:rPr>
              <a:t>Технические вопросы</a:t>
            </a:r>
            <a:endParaRPr lang="ru-RU" sz="32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pPr>
              <a:spcBef>
                <a:spcPts val="1800"/>
              </a:spcBef>
            </a:pPr>
            <a:r>
              <a:rPr lang="ru-RU" sz="2400" dirty="0">
                <a:latin typeface="PT Sans" pitchFamily="34" charset="-52"/>
                <a:ea typeface="PT Sans" pitchFamily="34" charset="-52"/>
              </a:rPr>
              <a:t>Что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нужно</a:t>
            </a:r>
            <a:r>
              <a:rPr lang="ru-RU" sz="2400" dirty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для программирования с 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CUDA</a:t>
            </a:r>
            <a:endParaRPr lang="en-US" sz="2400" dirty="0" smtClean="0">
              <a:latin typeface="PT Sans" pitchFamily="34" charset="-52"/>
              <a:ea typeface="PT Sans" pitchFamily="34" charset="-52"/>
            </a:endParaRPr>
          </a:p>
          <a:p>
            <a:pPr lvl="1">
              <a:spcBef>
                <a:spcPts val="1800"/>
              </a:spcBef>
            </a:pPr>
            <a:r>
              <a:rPr lang="ru-RU" sz="2000" dirty="0">
                <a:latin typeface="PT Sans" pitchFamily="34" charset="-52"/>
                <a:ea typeface="PT Sans" pitchFamily="34" charset="-52"/>
              </a:rPr>
              <a:t>PC с GPU </a:t>
            </a:r>
            <a:r>
              <a:rPr lang="ru-RU" sz="2000" dirty="0" smtClean="0">
                <a:latin typeface="PT Sans" pitchFamily="34" charset="-52"/>
                <a:ea typeface="PT Sans" pitchFamily="34" charset="-52"/>
              </a:rPr>
              <a:t>NVIDIA</a:t>
            </a:r>
          </a:p>
          <a:p>
            <a:pPr lvl="1">
              <a:spcBef>
                <a:spcPts val="1800"/>
              </a:spcBef>
            </a:pPr>
            <a:r>
              <a:rPr lang="ru-RU" sz="2000" dirty="0" smtClean="0">
                <a:latin typeface="PT Sans" pitchFamily="34" charset="-52"/>
                <a:ea typeface="PT Sans" pitchFamily="34" charset="-52"/>
              </a:rPr>
              <a:t>Установленный компилятор С/С++</a:t>
            </a:r>
            <a:r>
              <a:rPr lang="ru-RU" sz="2000" dirty="0" smtClean="0">
                <a:latin typeface="PT Sans" pitchFamily="34" charset="-52"/>
                <a:ea typeface="PT Sans" pitchFamily="34" charset="-52"/>
              </a:rPr>
              <a:t> </a:t>
            </a:r>
            <a:endParaRPr lang="ru-RU" sz="2000" dirty="0">
              <a:latin typeface="PT Sans" pitchFamily="34" charset="-52"/>
              <a:ea typeface="PT Sans" pitchFamily="34" charset="-52"/>
            </a:endParaRPr>
          </a:p>
          <a:p>
            <a:pPr lvl="1">
              <a:spcBef>
                <a:spcPts val="1800"/>
              </a:spcBef>
            </a:pPr>
            <a:r>
              <a:rPr lang="ru-RU" sz="2000" dirty="0">
                <a:latin typeface="PT Sans" pitchFamily="34" charset="-52"/>
                <a:ea typeface="PT Sans" pitchFamily="34" charset="-52"/>
              </a:rPr>
              <a:t>Свежий драйвер</a:t>
            </a:r>
          </a:p>
          <a:p>
            <a:pPr lvl="1">
              <a:spcBef>
                <a:spcPts val="1800"/>
              </a:spcBef>
            </a:pPr>
            <a:r>
              <a:rPr lang="ru-RU" sz="2000" dirty="0">
                <a:latin typeface="PT Sans" pitchFamily="34" charset="-52"/>
                <a:ea typeface="PT Sans" pitchFamily="34" charset="-52"/>
              </a:rPr>
              <a:t>Установленный и настроенный NVIDIA CUDA </a:t>
            </a:r>
            <a:r>
              <a:rPr lang="ru-RU" sz="2000" dirty="0" err="1" smtClean="0">
                <a:latin typeface="PT Sans" pitchFamily="34" charset="-52"/>
                <a:ea typeface="PT Sans" pitchFamily="34" charset="-52"/>
              </a:rPr>
              <a:t>Toolkit</a:t>
            </a:r>
            <a:endParaRPr lang="ru-RU" sz="2000" dirty="0">
              <a:latin typeface="PT Sans" pitchFamily="34" charset="-52"/>
              <a:ea typeface="PT Sans" pitchFamily="34" charset="-52"/>
            </a:endParaRPr>
          </a:p>
          <a:p>
            <a:pPr>
              <a:spcBef>
                <a:spcPts val="1800"/>
              </a:spcBef>
            </a:pP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В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курсе используются язык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en-US" sz="2400" dirty="0">
                <a:latin typeface="PT Sans" pitchFamily="34" charset="-52"/>
                <a:ea typeface="PT Sans" pitchFamily="34" charset="-52"/>
              </a:rPr>
              <a:t>C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++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,  ОС 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Linux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и строчный компилятор (</a:t>
            </a:r>
            <a:r>
              <a:rPr lang="en-US" sz="2400" dirty="0" err="1" smtClean="0">
                <a:latin typeface="PT Sans" pitchFamily="34" charset="-52"/>
                <a:ea typeface="PT Sans" pitchFamily="34" charset="-52"/>
              </a:rPr>
              <a:t>gcc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/</a:t>
            </a:r>
            <a:r>
              <a:rPr lang="en-US" sz="2400" dirty="0" err="1" smtClean="0">
                <a:latin typeface="PT Sans" pitchFamily="34" charset="-52"/>
                <a:ea typeface="PT Sans" pitchFamily="34" charset="-52"/>
              </a:rPr>
              <a:t>nvcc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)</a:t>
            </a:r>
            <a:endParaRPr lang="en-US" sz="2400" dirty="0" smtClean="0">
              <a:latin typeface="PT Sans" pitchFamily="34" charset="-52"/>
              <a:ea typeface="PT Sans" pitchFamily="34" charset="-52"/>
            </a:endParaRPr>
          </a:p>
          <a:p>
            <a:pPr>
              <a:spcBef>
                <a:spcPts val="1800"/>
              </a:spcBef>
            </a:pP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NVIDIA CUDA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также поддерживает 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Windows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и </a:t>
            </a:r>
            <a:r>
              <a:rPr lang="en-US" sz="2400" dirty="0" err="1" smtClean="0">
                <a:latin typeface="PT Sans" pitchFamily="34" charset="-52"/>
                <a:ea typeface="PT Sans" pitchFamily="34" charset="-52"/>
              </a:rPr>
              <a:t>MacOS</a:t>
            </a:r>
            <a:endParaRPr lang="en-US" sz="2400" dirty="0" smtClean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91923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3200" dirty="0">
                <a:latin typeface="PT Sans" pitchFamily="34" charset="-52"/>
                <a:ea typeface="PT Sans" pitchFamily="34" charset="-52"/>
              </a:rPr>
              <a:t>Технические вопросы</a:t>
            </a:r>
            <a:endParaRPr lang="ru-RU" sz="32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pPr>
              <a:spcBef>
                <a:spcPts val="1800"/>
              </a:spcBef>
            </a:pP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Список </a:t>
            </a:r>
            <a:r>
              <a:rPr lang="ru-RU" sz="2400" dirty="0" smtClean="0">
                <a:latin typeface="PT Sans" pitchFamily="34" charset="-52"/>
                <a:ea typeface="PT Sans" pitchFamily="34" charset="-52"/>
                <a:hlinkClick r:id="rId2"/>
              </a:rPr>
              <a:t>поддерживаемых видеокарт</a:t>
            </a:r>
            <a:endParaRPr lang="ru-RU" sz="2400" dirty="0" smtClean="0">
              <a:latin typeface="PT Sans" pitchFamily="34" charset="-52"/>
              <a:ea typeface="PT Sans" pitchFamily="34" charset="-52"/>
            </a:endParaRPr>
          </a:p>
          <a:p>
            <a:pPr>
              <a:spcBef>
                <a:spcPts val="1800"/>
              </a:spcBef>
            </a:pP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Каждая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версия 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CUDA </a:t>
            </a:r>
            <a:r>
              <a:rPr lang="en-US" sz="2400" dirty="0">
                <a:latin typeface="PT Sans" pitchFamily="34" charset="-52"/>
                <a:ea typeface="PT Sans" pitchFamily="34" charset="-52"/>
              </a:rPr>
              <a:t>Toolkit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имеет свой список актуальных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драйверов</a:t>
            </a:r>
            <a:endParaRPr lang="en-US" sz="2400" dirty="0" smtClean="0">
              <a:latin typeface="PT Sans" pitchFamily="34" charset="-52"/>
              <a:ea typeface="PT Sans" pitchFamily="34" charset="-52"/>
            </a:endParaRPr>
          </a:p>
          <a:p>
            <a:pPr>
              <a:spcBef>
                <a:spcPts val="1800"/>
              </a:spcBef>
            </a:pPr>
            <a:r>
              <a:rPr lang="ru-RU" sz="2400" dirty="0">
                <a:latin typeface="PT Sans" pitchFamily="34" charset="-52"/>
                <a:ea typeface="PT Sans" pitchFamily="34" charset="-52"/>
              </a:rPr>
              <a:t>Если </a:t>
            </a:r>
            <a:r>
              <a:rPr lang="en-US" sz="2400" dirty="0">
                <a:latin typeface="PT Sans" pitchFamily="34" charset="-52"/>
                <a:ea typeface="PT Sans" pitchFamily="34" charset="-52"/>
              </a:rPr>
              <a:t>GPU </a:t>
            </a:r>
            <a:r>
              <a:rPr lang="ru-RU" sz="2400" dirty="0">
                <a:latin typeface="PT Sans" pitchFamily="34" charset="-52"/>
                <a:ea typeface="PT Sans" pitchFamily="34" charset="-52"/>
              </a:rPr>
              <a:t>устарел, можно установить </a:t>
            </a:r>
            <a:r>
              <a:rPr lang="ru-RU" sz="2400" dirty="0">
                <a:latin typeface="PT Sans" pitchFamily="34" charset="-52"/>
                <a:ea typeface="PT Sans" pitchFamily="34" charset="-52"/>
                <a:hlinkClick r:id="rId3"/>
              </a:rPr>
              <a:t>старую версию </a:t>
            </a:r>
            <a:r>
              <a:rPr lang="en-US" sz="2400" dirty="0">
                <a:latin typeface="PT Sans" pitchFamily="34" charset="-52"/>
                <a:ea typeface="PT Sans" pitchFamily="34" charset="-52"/>
                <a:hlinkClick r:id="rId3"/>
              </a:rPr>
              <a:t>CUDA Toolkit</a:t>
            </a:r>
            <a:endParaRPr lang="en-US" sz="2400" dirty="0">
              <a:latin typeface="PT Sans" pitchFamily="34" charset="-52"/>
              <a:ea typeface="PT Sans" pitchFamily="34" charset="-52"/>
            </a:endParaRPr>
          </a:p>
          <a:p>
            <a:pPr>
              <a:spcBef>
                <a:spcPts val="1800"/>
              </a:spcBef>
            </a:pPr>
            <a:endParaRPr lang="en-US" sz="2400" dirty="0" smtClean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7569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3200" dirty="0">
                <a:latin typeface="PT Sans" pitchFamily="34" charset="-52"/>
                <a:ea typeface="PT Sans" pitchFamily="34" charset="-52"/>
              </a:rPr>
              <a:t>Технические вопросы</a:t>
            </a:r>
            <a:endParaRPr lang="en-US" sz="32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4784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400" dirty="0">
                <a:latin typeface="PT Sans" pitchFamily="34" charset="-52"/>
                <a:ea typeface="PT Sans" pitchFamily="34" charset="-52"/>
              </a:rPr>
              <a:t>Алгоритм</a:t>
            </a:r>
          </a:p>
          <a:p>
            <a:pPr lvl="1"/>
            <a:r>
              <a:rPr lang="ru-RU" sz="2000" dirty="0" smtClean="0">
                <a:latin typeface="PT Sans" pitchFamily="34" charset="-52"/>
                <a:ea typeface="PT Sans" pitchFamily="34" charset="-52"/>
              </a:rPr>
              <a:t>Определить модель </a:t>
            </a:r>
            <a:r>
              <a:rPr lang="en-US" sz="2000" dirty="0" smtClean="0">
                <a:latin typeface="PT Sans" pitchFamily="34" charset="-52"/>
                <a:ea typeface="PT Sans" pitchFamily="34" charset="-52"/>
              </a:rPr>
              <a:t>GPU</a:t>
            </a:r>
            <a:endParaRPr lang="ru-RU" sz="2000" dirty="0" smtClean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ru-RU" sz="2000" dirty="0" smtClean="0">
                <a:latin typeface="PT Sans" pitchFamily="34" charset="-52"/>
                <a:ea typeface="PT Sans" pitchFamily="34" charset="-52"/>
              </a:rPr>
              <a:t>Определить </a:t>
            </a:r>
            <a:r>
              <a:rPr lang="ru-RU" sz="2000" dirty="0">
                <a:latin typeface="PT Sans" pitchFamily="34" charset="-52"/>
                <a:ea typeface="PT Sans" pitchFamily="34" charset="-52"/>
              </a:rPr>
              <a:t>последнюю версию </a:t>
            </a:r>
            <a:r>
              <a:rPr lang="en-US" sz="2000" dirty="0">
                <a:latin typeface="PT Sans" pitchFamily="34" charset="-52"/>
                <a:ea typeface="PT Sans" pitchFamily="34" charset="-52"/>
              </a:rPr>
              <a:t>CUDA </a:t>
            </a:r>
            <a:r>
              <a:rPr lang="ru-RU" sz="2000" dirty="0">
                <a:latin typeface="PT Sans" pitchFamily="34" charset="-52"/>
                <a:ea typeface="PT Sans" pitchFamily="34" charset="-52"/>
              </a:rPr>
              <a:t>для </a:t>
            </a:r>
            <a:r>
              <a:rPr lang="ru-RU" sz="2000" dirty="0" smtClean="0">
                <a:latin typeface="PT Sans" pitchFamily="34" charset="-52"/>
                <a:ea typeface="PT Sans" pitchFamily="34" charset="-52"/>
              </a:rPr>
              <a:t>данного </a:t>
            </a:r>
            <a:r>
              <a:rPr lang="en-US" sz="2000" dirty="0" smtClean="0">
                <a:latin typeface="PT Sans" pitchFamily="34" charset="-52"/>
                <a:ea typeface="PT Sans" pitchFamily="34" charset="-52"/>
              </a:rPr>
              <a:t>GPU</a:t>
            </a:r>
            <a:endParaRPr lang="ru-RU" sz="2000" dirty="0" smtClean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ru-RU" sz="2000" dirty="0" smtClean="0">
                <a:latin typeface="PT Sans" pitchFamily="34" charset="-52"/>
                <a:ea typeface="PT Sans" pitchFamily="34" charset="-52"/>
              </a:rPr>
              <a:t>Поставить последний драйвер поддерживающий данную версию </a:t>
            </a:r>
            <a:r>
              <a:rPr lang="en-US" sz="2000" dirty="0" smtClean="0">
                <a:latin typeface="PT Sans" pitchFamily="34" charset="-52"/>
                <a:ea typeface="PT Sans" pitchFamily="34" charset="-52"/>
              </a:rPr>
              <a:t>CUDA</a:t>
            </a:r>
            <a:endParaRPr lang="ru-RU" sz="2000" dirty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ru-RU" sz="2000" dirty="0">
                <a:latin typeface="PT Sans" pitchFamily="34" charset="-52"/>
                <a:ea typeface="PT Sans" pitchFamily="34" charset="-52"/>
              </a:rPr>
              <a:t>Найти соответствующую </a:t>
            </a:r>
            <a:r>
              <a:rPr lang="ru-RU" sz="2000" dirty="0" smtClean="0">
                <a:latin typeface="PT Sans" pitchFamily="34" charset="-52"/>
                <a:ea typeface="PT Sans" pitchFamily="34" charset="-52"/>
              </a:rPr>
              <a:t>документацию</a:t>
            </a:r>
            <a:r>
              <a:rPr lang="en-US" sz="2000" dirty="0" smtClean="0">
                <a:latin typeface="PT Sans" pitchFamily="34" charset="-52"/>
                <a:ea typeface="PT Sans" pitchFamily="34" charset="-52"/>
              </a:rPr>
              <a:t> CUDA</a:t>
            </a:r>
            <a:r>
              <a:rPr lang="ru-RU" sz="20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000" dirty="0">
                <a:latin typeface="PT Sans" pitchFamily="34" charset="-52"/>
                <a:ea typeface="PT Sans" pitchFamily="34" charset="-52"/>
              </a:rPr>
              <a:t>и следовать </a:t>
            </a:r>
            <a:r>
              <a:rPr lang="ru-RU" sz="2000" dirty="0" smtClean="0">
                <a:latin typeface="PT Sans" pitchFamily="34" charset="-52"/>
                <a:ea typeface="PT Sans" pitchFamily="34" charset="-52"/>
              </a:rPr>
              <a:t>инструкциям</a:t>
            </a:r>
            <a:endParaRPr lang="ru-RU" sz="2000" dirty="0">
              <a:latin typeface="PT Sans" pitchFamily="34" charset="-52"/>
              <a:ea typeface="PT Sans" pitchFamily="34" charset="-52"/>
            </a:endParaRPr>
          </a:p>
          <a:p>
            <a:endParaRPr lang="en-US" sz="20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57705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3200" dirty="0" smtClean="0">
                <a:latin typeface="PT Sans" pitchFamily="34" charset="-52"/>
                <a:ea typeface="PT Sans" pitchFamily="34" charset="-52"/>
              </a:rPr>
              <a:t>Кластер КФУ</a:t>
            </a:r>
            <a:endParaRPr lang="ru-RU" sz="32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pPr>
              <a:spcBef>
                <a:spcPts val="1800"/>
              </a:spcBef>
            </a:pPr>
            <a:r>
              <a:rPr lang="ru-RU" sz="2400" dirty="0">
                <a:latin typeface="PT Sans" pitchFamily="34" charset="-52"/>
                <a:ea typeface="PT Sans" pitchFamily="34" charset="-52"/>
              </a:rPr>
              <a:t>Можно выполнять задания на </a:t>
            </a:r>
            <a:r>
              <a:rPr lang="ru-RU" sz="2400" dirty="0">
                <a:latin typeface="PT Sans" pitchFamily="34" charset="-52"/>
                <a:ea typeface="PT Sans" pitchFamily="34" charset="-52"/>
                <a:hlinkClick r:id="rId2"/>
              </a:rPr>
              <a:t>кластере </a:t>
            </a:r>
            <a:r>
              <a:rPr lang="ru-RU" sz="2400" dirty="0" smtClean="0">
                <a:latin typeface="PT Sans" pitchFamily="34" charset="-52"/>
                <a:ea typeface="PT Sans" pitchFamily="34" charset="-52"/>
                <a:hlinkClick r:id="rId2"/>
              </a:rPr>
              <a:t>КФУ</a:t>
            </a:r>
            <a:endParaRPr lang="ru-RU" sz="2400" dirty="0" smtClean="0">
              <a:latin typeface="PT Sans" pitchFamily="34" charset="-52"/>
              <a:ea typeface="PT Sans" pitchFamily="34" charset="-52"/>
            </a:endParaRPr>
          </a:p>
          <a:p>
            <a:pPr>
              <a:spcBef>
                <a:spcPts val="1800"/>
              </a:spcBef>
            </a:pP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IP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и порт </a:t>
            </a:r>
            <a:r>
              <a:rPr lang="ru-RU" sz="2400" dirty="0">
                <a:latin typeface="PT Sans" pitchFamily="34" charset="-52"/>
                <a:ea typeface="PT Sans" pitchFamily="34" charset="-52"/>
              </a:rPr>
              <a:t>у преподавателя</a:t>
            </a:r>
            <a:endParaRPr lang="en-US" sz="2400" dirty="0" smtClean="0">
              <a:latin typeface="PT Sans" pitchFamily="34" charset="-52"/>
              <a:ea typeface="PT Sans" pitchFamily="34" charset="-52"/>
            </a:endParaRPr>
          </a:p>
          <a:p>
            <a:pPr>
              <a:spcBef>
                <a:spcPts val="1800"/>
              </a:spcBef>
            </a:pP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Логин </a:t>
            </a:r>
            <a:r>
              <a:rPr lang="ru-RU" sz="2400" dirty="0">
                <a:latin typeface="PT Sans" pitchFamily="34" charset="-52"/>
                <a:ea typeface="PT Sans" pitchFamily="34" charset="-52"/>
              </a:rPr>
              <a:t>и пароль у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преподавателя</a:t>
            </a:r>
          </a:p>
          <a:p>
            <a:pPr>
              <a:spcBef>
                <a:spcPts val="1800"/>
              </a:spcBef>
            </a:pP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Работает только из сети КФУ</a:t>
            </a:r>
          </a:p>
          <a:p>
            <a:pPr>
              <a:spcBef>
                <a:spcPts val="1800"/>
              </a:spcBef>
            </a:pPr>
            <a:r>
              <a:rPr lang="ru-RU" sz="2400" dirty="0">
                <a:latin typeface="PT Sans" pitchFamily="34" charset="-52"/>
                <a:ea typeface="PT Sans" pitchFamily="34" charset="-52"/>
              </a:rPr>
              <a:t>ОС – </a:t>
            </a:r>
            <a:r>
              <a:rPr lang="en-GB" sz="2400" dirty="0">
                <a:latin typeface="PT Sans" pitchFamily="34" charset="-52"/>
                <a:ea typeface="PT Sans" pitchFamily="34" charset="-52"/>
              </a:rPr>
              <a:t>Linux </a:t>
            </a:r>
            <a:r>
              <a:rPr lang="en-GB" sz="2400" dirty="0" err="1" smtClean="0">
                <a:latin typeface="PT Sans" pitchFamily="34" charset="-52"/>
                <a:ea typeface="PT Sans" pitchFamily="34" charset="-52"/>
              </a:rPr>
              <a:t>RedHat</a:t>
            </a:r>
            <a:endParaRPr lang="ru-RU" sz="2400" dirty="0" smtClean="0">
              <a:latin typeface="PT Sans" pitchFamily="34" charset="-52"/>
              <a:ea typeface="PT Sans" pitchFamily="34" charset="-52"/>
            </a:endParaRPr>
          </a:p>
          <a:p>
            <a:pPr>
              <a:spcBef>
                <a:spcPts val="1800"/>
              </a:spcBef>
            </a:pP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Версия 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CUDA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7.5</a:t>
            </a:r>
            <a:endParaRPr lang="en-US" sz="2400" dirty="0" smtClean="0">
              <a:latin typeface="PT Sans" pitchFamily="34" charset="-52"/>
              <a:ea typeface="PT Sans" pitchFamily="34" charset="-52"/>
            </a:endParaRPr>
          </a:p>
          <a:p>
            <a:pPr>
              <a:spcBef>
                <a:spcPts val="1800"/>
              </a:spcBef>
            </a:pP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Версия </a:t>
            </a:r>
            <a:r>
              <a:rPr lang="en-US" sz="2400" dirty="0" err="1" smtClean="0">
                <a:latin typeface="PT Sans" pitchFamily="34" charset="-52"/>
                <a:ea typeface="PT Sans" pitchFamily="34" charset="-52"/>
              </a:rPr>
              <a:t>gcc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 4.8.5</a:t>
            </a:r>
            <a:endParaRPr lang="en-GB" sz="24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28206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3200" dirty="0" smtClean="0">
                <a:latin typeface="PT Sans" pitchFamily="34" charset="-52"/>
                <a:ea typeface="PT Sans" pitchFamily="34" charset="-52"/>
              </a:rPr>
              <a:t>Кластер КФУ</a:t>
            </a:r>
            <a:endParaRPr lang="ru-RU" sz="32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pPr>
              <a:spcBef>
                <a:spcPts val="1800"/>
              </a:spcBef>
            </a:pP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Соединение по 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SSH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на управляющий узел, оттуда на узел с 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GPU</a:t>
            </a:r>
            <a:endParaRPr lang="ru-RU" sz="2400" dirty="0" smtClean="0">
              <a:latin typeface="PT Sans" pitchFamily="34" charset="-52"/>
              <a:ea typeface="PT Sans" pitchFamily="34" charset="-52"/>
            </a:endParaRPr>
          </a:p>
          <a:p>
            <a:pPr>
              <a:spcBef>
                <a:spcPts val="1800"/>
              </a:spcBef>
            </a:pP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Узлы с 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GPU:</a:t>
            </a:r>
          </a:p>
          <a:p>
            <a:pPr lvl="1">
              <a:spcBef>
                <a:spcPts val="1800"/>
              </a:spcBef>
            </a:pPr>
            <a:r>
              <a:rPr lang="en-GB" sz="2000" dirty="0">
                <a:latin typeface="PT Sans" pitchFamily="34" charset="-52"/>
                <a:ea typeface="PT Sans" pitchFamily="34" charset="-52"/>
              </a:rPr>
              <a:t>bmk-x2-a1-ch1-10 </a:t>
            </a:r>
            <a:r>
              <a:rPr lang="en-US" sz="2000" dirty="0">
                <a:latin typeface="PT Sans" pitchFamily="34" charset="-52"/>
                <a:ea typeface="PT Sans" pitchFamily="34" charset="-52"/>
              </a:rPr>
              <a:t>– </a:t>
            </a:r>
            <a:r>
              <a:rPr lang="en-GB" sz="2000" dirty="0" smtClean="0">
                <a:latin typeface="PT Sans" pitchFamily="34" charset="-52"/>
                <a:ea typeface="PT Sans" pitchFamily="34" charset="-52"/>
              </a:rPr>
              <a:t>2x NVIDIA Tesla K80</a:t>
            </a:r>
          </a:p>
          <a:p>
            <a:pPr lvl="1">
              <a:spcBef>
                <a:spcPts val="1800"/>
              </a:spcBef>
            </a:pPr>
            <a:r>
              <a:rPr lang="en-GB" sz="2000" dirty="0" smtClean="0">
                <a:latin typeface="PT Sans" pitchFamily="34" charset="-52"/>
                <a:ea typeface="PT Sans" pitchFamily="34" charset="-52"/>
              </a:rPr>
              <a:t>bmk-x2-a1-ch1-9 </a:t>
            </a:r>
            <a:r>
              <a:rPr lang="en-US" sz="2000" dirty="0">
                <a:latin typeface="PT Sans" pitchFamily="34" charset="-52"/>
                <a:ea typeface="PT Sans" pitchFamily="34" charset="-52"/>
              </a:rPr>
              <a:t>– </a:t>
            </a:r>
            <a:r>
              <a:rPr lang="en-GB" sz="2000" dirty="0">
                <a:latin typeface="PT Sans" pitchFamily="34" charset="-52"/>
                <a:ea typeface="PT Sans" pitchFamily="34" charset="-52"/>
              </a:rPr>
              <a:t>2x NVIDIA Tesla K80</a:t>
            </a:r>
            <a:endParaRPr lang="ru-RU" sz="2000" dirty="0">
              <a:latin typeface="PT Sans" pitchFamily="34" charset="-52"/>
              <a:ea typeface="PT Sans" pitchFamily="34" charset="-52"/>
            </a:endParaRPr>
          </a:p>
          <a:p>
            <a:pPr lvl="1">
              <a:spcBef>
                <a:spcPts val="1800"/>
              </a:spcBef>
            </a:pPr>
            <a:r>
              <a:rPr lang="en-GB" sz="2000" dirty="0" smtClean="0">
                <a:latin typeface="PT Sans" pitchFamily="34" charset="-52"/>
                <a:ea typeface="PT Sans" pitchFamily="34" charset="-52"/>
              </a:rPr>
              <a:t>bmk-x4-a1-ch1-8</a:t>
            </a:r>
            <a:r>
              <a:rPr lang="en-US" sz="2000" dirty="0">
                <a:latin typeface="PT Sans" pitchFamily="34" charset="-52"/>
                <a:ea typeface="PT Sans" pitchFamily="34" charset="-52"/>
              </a:rPr>
              <a:t> – </a:t>
            </a:r>
            <a:r>
              <a:rPr lang="en-GB" sz="2000" dirty="0" smtClean="0">
                <a:latin typeface="PT Sans" pitchFamily="34" charset="-52"/>
                <a:ea typeface="PT Sans" pitchFamily="34" charset="-52"/>
              </a:rPr>
              <a:t>4x </a:t>
            </a:r>
            <a:r>
              <a:rPr lang="en-GB" sz="2000" dirty="0">
                <a:latin typeface="PT Sans" pitchFamily="34" charset="-52"/>
                <a:ea typeface="PT Sans" pitchFamily="34" charset="-52"/>
              </a:rPr>
              <a:t>NVIDIA Tesla K80</a:t>
            </a:r>
            <a:endParaRPr lang="ru-RU" sz="2000" dirty="0">
              <a:latin typeface="PT Sans" pitchFamily="34" charset="-52"/>
              <a:ea typeface="PT Sans" pitchFamily="34" charset="-52"/>
            </a:endParaRPr>
          </a:p>
          <a:p>
            <a:pPr lvl="1">
              <a:spcBef>
                <a:spcPts val="1800"/>
              </a:spcBef>
            </a:pPr>
            <a:r>
              <a:rPr lang="en-GB" sz="2000" dirty="0" smtClean="0">
                <a:latin typeface="PT Sans" pitchFamily="34" charset="-52"/>
                <a:ea typeface="PT Sans" pitchFamily="34" charset="-52"/>
              </a:rPr>
              <a:t>bmk-x4-a1-ch1-7</a:t>
            </a:r>
            <a:r>
              <a:rPr lang="en-US" sz="2000" dirty="0">
                <a:latin typeface="PT Sans" pitchFamily="34" charset="-52"/>
                <a:ea typeface="PT Sans" pitchFamily="34" charset="-52"/>
              </a:rPr>
              <a:t> – </a:t>
            </a:r>
            <a:r>
              <a:rPr lang="en-GB" sz="2000" dirty="0" smtClean="0">
                <a:latin typeface="PT Sans" pitchFamily="34" charset="-52"/>
                <a:ea typeface="PT Sans" pitchFamily="34" charset="-52"/>
              </a:rPr>
              <a:t>4x </a:t>
            </a:r>
            <a:r>
              <a:rPr lang="en-GB" sz="2000" dirty="0">
                <a:latin typeface="PT Sans" pitchFamily="34" charset="-52"/>
                <a:ea typeface="PT Sans" pitchFamily="34" charset="-52"/>
              </a:rPr>
              <a:t>NVIDIA Tesla K80</a:t>
            </a:r>
            <a:endParaRPr lang="ru-RU" sz="2000" dirty="0">
              <a:latin typeface="PT Sans" pitchFamily="34" charset="-52"/>
              <a:ea typeface="PT Sans" pitchFamily="34" charset="-52"/>
            </a:endParaRPr>
          </a:p>
          <a:p>
            <a:pPr>
              <a:spcBef>
                <a:spcPts val="1800"/>
              </a:spcBef>
            </a:pPr>
            <a:endParaRPr lang="ru-RU" sz="2400" dirty="0" smtClean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97256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3200" dirty="0" smtClean="0">
                <a:latin typeface="PT Sans" pitchFamily="34" charset="-52"/>
                <a:ea typeface="PT Sans" pitchFamily="34" charset="-52"/>
              </a:rPr>
              <a:t>Особенности </a:t>
            </a:r>
            <a:r>
              <a:rPr lang="en-US" sz="3200" dirty="0" smtClean="0">
                <a:latin typeface="PT Sans" pitchFamily="34" charset="-52"/>
                <a:ea typeface="PT Sans" pitchFamily="34" charset="-52"/>
              </a:rPr>
              <a:t>GPU</a:t>
            </a:r>
            <a:endParaRPr lang="ru-RU" sz="32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pPr>
              <a:spcBef>
                <a:spcPts val="1800"/>
              </a:spcBef>
            </a:pP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Архитектура </a:t>
            </a:r>
            <a:r>
              <a:rPr lang="en-US" sz="2400" dirty="0">
                <a:latin typeface="PT Sans" pitchFamily="34" charset="-52"/>
                <a:ea typeface="PT Sans" pitchFamily="34" charset="-52"/>
              </a:rPr>
              <a:t>GPU</a:t>
            </a:r>
            <a:r>
              <a:rPr lang="ru-RU" sz="2400" dirty="0">
                <a:latin typeface="PT Sans" pitchFamily="34" charset="-52"/>
                <a:ea typeface="PT Sans" pitchFamily="34" charset="-52"/>
              </a:rPr>
              <a:t> относится к классу 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SIMD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 – 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Single Instruction Multiple Data</a:t>
            </a:r>
            <a:endParaRPr lang="ru-RU" sz="2400" dirty="0" smtClean="0">
              <a:latin typeface="PT Sans" pitchFamily="34" charset="-52"/>
              <a:ea typeface="PT Sans" pitchFamily="34" charset="-52"/>
            </a:endParaRPr>
          </a:p>
          <a:p>
            <a:pPr>
              <a:spcBef>
                <a:spcPts val="1800"/>
              </a:spcBef>
            </a:pPr>
            <a:r>
              <a:rPr lang="en-US" sz="2400" dirty="0">
                <a:latin typeface="PT Sans" pitchFamily="34" charset="-52"/>
                <a:ea typeface="PT Sans" pitchFamily="34" charset="-52"/>
              </a:rPr>
              <a:t>GPU </a:t>
            </a:r>
            <a:r>
              <a:rPr lang="ru-RU" sz="2400" dirty="0">
                <a:latin typeface="PT Sans" pitchFamily="34" charset="-52"/>
                <a:ea typeface="PT Sans" pitchFamily="34" charset="-52"/>
              </a:rPr>
              <a:t>создавались для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рендеринга изображений</a:t>
            </a:r>
            <a:endParaRPr lang="en-US" sz="2400" dirty="0" smtClean="0">
              <a:latin typeface="PT Sans" pitchFamily="34" charset="-52"/>
              <a:ea typeface="PT Sans" pitchFamily="34" charset="-52"/>
            </a:endParaRPr>
          </a:p>
          <a:p>
            <a:pPr>
              <a:spcBef>
                <a:spcPts val="1800"/>
              </a:spcBef>
            </a:pP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GPU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эффективны для решения задач параллельных по данным</a:t>
            </a:r>
            <a:endParaRPr lang="en-US" sz="2400" dirty="0" smtClean="0">
              <a:latin typeface="PT Sans" pitchFamily="34" charset="-52"/>
              <a:ea typeface="PT Sans" pitchFamily="34" charset="-52"/>
            </a:endParaRPr>
          </a:p>
          <a:p>
            <a:pPr>
              <a:spcBef>
                <a:spcPts val="1800"/>
              </a:spcBef>
            </a:pPr>
            <a:r>
              <a:rPr lang="ru-RU" sz="2400" dirty="0">
                <a:latin typeface="PT Sans" pitchFamily="34" charset="-52"/>
                <a:ea typeface="PT Sans" pitchFamily="34" charset="-52"/>
              </a:rPr>
              <a:t>Количество арифметических операций &gt;&gt; количество операций с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памятью</a:t>
            </a:r>
            <a:endParaRPr lang="ru-RU" sz="24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37382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tis_kfu">
  <a:themeElements>
    <a:clrScheme name="Остин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itis_kfu</Template>
  <TotalTime>27449</TotalTime>
  <Words>670</Words>
  <Application>Microsoft Office PowerPoint</Application>
  <PresentationFormat>Экран (4:3)</PresentationFormat>
  <Paragraphs>145</Paragraphs>
  <Slides>23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4" baseType="lpstr">
      <vt:lpstr>itis_kfu</vt:lpstr>
      <vt:lpstr>Введение в технологию CUDA</vt:lpstr>
      <vt:lpstr>Compute Unified Device Architecture</vt:lpstr>
      <vt:lpstr>Описание курса</vt:lpstr>
      <vt:lpstr>Технические вопросы</vt:lpstr>
      <vt:lpstr>Технические вопросы</vt:lpstr>
      <vt:lpstr>Технические вопросы</vt:lpstr>
      <vt:lpstr>Кластер КФУ</vt:lpstr>
      <vt:lpstr>Кластер КФУ</vt:lpstr>
      <vt:lpstr>Особенности GPU</vt:lpstr>
      <vt:lpstr>Особенности GPU</vt:lpstr>
      <vt:lpstr>SIMD</vt:lpstr>
      <vt:lpstr>GPU vs. CPU: архитектура</vt:lpstr>
      <vt:lpstr>GPU vs. CPU: архитектура</vt:lpstr>
      <vt:lpstr>GPU vs. CPU: производительность</vt:lpstr>
      <vt:lpstr>GPU vs. CPU: скорость памяти</vt:lpstr>
      <vt:lpstr>GPU vs. CPU: энергоэффективность</vt:lpstr>
      <vt:lpstr>API</vt:lpstr>
      <vt:lpstr>Архитектура GPU</vt:lpstr>
      <vt:lpstr>Архитектура GPU</vt:lpstr>
      <vt:lpstr>Архитектура GPU</vt:lpstr>
      <vt:lpstr>Архитектура GPU</vt:lpstr>
      <vt:lpstr>Архитектура GPU</vt:lpstr>
      <vt:lpstr>Вопросы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технологию MPI</dc:title>
  <dc:creator>Tesla-3</dc:creator>
  <cp:lastModifiedBy>Tesla-3</cp:lastModifiedBy>
  <cp:revision>312</cp:revision>
  <dcterms:created xsi:type="dcterms:W3CDTF">2016-04-21T14:31:18Z</dcterms:created>
  <dcterms:modified xsi:type="dcterms:W3CDTF">2018-09-11T05:51:09Z</dcterms:modified>
</cp:coreProperties>
</file>