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7"/>
  </p:notesMasterIdLst>
  <p:sldIdLst>
    <p:sldId id="256" r:id="rId2"/>
    <p:sldId id="387" r:id="rId3"/>
    <p:sldId id="340" r:id="rId4"/>
    <p:sldId id="386" r:id="rId5"/>
    <p:sldId id="346" r:id="rId6"/>
    <p:sldId id="396" r:id="rId7"/>
    <p:sldId id="349" r:id="rId8"/>
    <p:sldId id="390" r:id="rId9"/>
    <p:sldId id="393" r:id="rId10"/>
    <p:sldId id="394" r:id="rId11"/>
    <p:sldId id="353" r:id="rId12"/>
    <p:sldId id="391" r:id="rId13"/>
    <p:sldId id="359" r:id="rId14"/>
    <p:sldId id="392" r:id="rId15"/>
    <p:sldId id="363" r:id="rId16"/>
    <p:sldId id="365" r:id="rId17"/>
    <p:sldId id="366" r:id="rId18"/>
    <p:sldId id="367" r:id="rId19"/>
    <p:sldId id="369" r:id="rId20"/>
    <p:sldId id="395" r:id="rId21"/>
    <p:sldId id="378" r:id="rId22"/>
    <p:sldId id="376" r:id="rId23"/>
    <p:sldId id="398" r:id="rId24"/>
    <p:sldId id="402" r:id="rId25"/>
    <p:sldId id="30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078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8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Программная модель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Нити блока делятся на логические группы по 32 нити –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варпы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(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warps)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Только нити одного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исполняются физически одновременно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Распределение нитей по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варпам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происходит автоматически без участия программиста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Если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400" i="1" baseline="-25000" dirty="0" err="1" smtClean="0">
                <a:latin typeface="PT Sans" pitchFamily="34" charset="-52"/>
                <a:ea typeface="PT Sans" pitchFamily="34" charset="-52"/>
              </a:rPr>
              <a:t>threads_in_block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%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32 != 0 один из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варпов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будет содержать неактивные нити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en-US" sz="2400" i="1" dirty="0">
                <a:latin typeface="PT Sans" pitchFamily="34" charset="-52"/>
                <a:ea typeface="PT Sans" pitchFamily="34" charset="-52"/>
              </a:rPr>
              <a:t>MAX(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400" i="1" baseline="-25000" dirty="0" err="1">
                <a:latin typeface="PT Sans" pitchFamily="34" charset="-52"/>
                <a:ea typeface="PT Sans" pitchFamily="34" charset="-52"/>
              </a:rPr>
              <a:t>threads_in_block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= 1024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8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4392489" cy="481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4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Hello,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world feat. CUDA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</p:spPr>
            <p:txBody>
              <a:bodyPr vert="horz"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Классический пример </a:t>
                </a:r>
                <a:r>
                  <a:rPr lang="en-US" sz="2400" dirty="0" smtClean="0">
                    <a:latin typeface="PT Sans" pitchFamily="34" charset="-52"/>
                    <a:ea typeface="PT Sans" pitchFamily="34" charset="-52"/>
                  </a:rPr>
                  <a:t>hello, world </a:t>
                </a: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для </a:t>
                </a:r>
                <a:r>
                  <a:rPr lang="en-US" sz="2400" dirty="0" smtClean="0">
                    <a:latin typeface="PT Sans" pitchFamily="34" charset="-52"/>
                    <a:ea typeface="PT Sans" pitchFamily="34" charset="-52"/>
                  </a:rPr>
                  <a:t>CUDA – </a:t>
                </a: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вычисление </a:t>
                </a:r>
                <a:r>
                  <a:rPr lang="en-US" sz="2400" dirty="0" smtClean="0">
                    <a:latin typeface="PT Sans" pitchFamily="34" charset="-52"/>
                    <a:ea typeface="PT Sans" pitchFamily="34" charset="-52"/>
                  </a:rPr>
                  <a:t>SAXPY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 smtClean="0">
                    <a:latin typeface="PT Sans" pitchFamily="34" charset="-52"/>
                    <a:ea typeface="PT Sans" pitchFamily="34" charset="-52"/>
                  </a:rPr>
                  <a:t>SAXPY – Single </a:t>
                </a:r>
                <a:r>
                  <a:rPr lang="en-US" sz="2400" dirty="0" smtClean="0">
                    <a:latin typeface="PT Sans" pitchFamily="34" charset="-52"/>
                    <a:ea typeface="PT Sans" pitchFamily="34" charset="-52"/>
                  </a:rPr>
                  <a:t>Precision A * X </a:t>
                </a:r>
                <a:r>
                  <a:rPr lang="en-US" sz="2400" dirty="0" smtClean="0">
                    <a:latin typeface="PT Sans" pitchFamily="34" charset="-52"/>
                    <a:ea typeface="PT Sans" pitchFamily="34" charset="-52"/>
                  </a:rPr>
                  <a:t>Plus Y</a:t>
                </a:r>
              </a:p>
              <a:p>
                <a:pPr>
                  <a:spcAft>
                    <a:spcPts val="1800"/>
                  </a:spcAft>
                </a:pP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Поэлементное сложение векторов, один из которых умножен на скаляр</a:t>
                </a:r>
              </a:p>
              <a:p>
                <a:pPr marL="109728" indent="0">
                  <a:spcBef>
                    <a:spcPts val="30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  <a:ea typeface="PT Sans" pitchFamily="34" charset="-52"/>
                            </a:rPr>
                            <m:t>𝒛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PT Sans" pitchFamily="34" charset="-52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ru-RU" sz="2400" b="1" dirty="0">
                  <a:latin typeface="PT Sans" pitchFamily="34" charset="-52"/>
                  <a:ea typeface="PT Sans" pitchFamily="34" charset="-52"/>
                </a:endParaRPr>
              </a:p>
            </p:txBody>
          </p:sp>
        </mc:Choice>
        <mc:Fallback>
          <p:sp>
            <p:nvSpPr>
              <p:cNvPr id="1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  <a:blipFill rotWithShape="1">
                <a:blip r:embed="rId3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Расширения языка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pPr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функций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переменных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переменные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Дополнительные типы данных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Оператор запуска ядра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944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Атрибуты функций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400" i="1" dirty="0" err="1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__ 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Обозначает функцию-ядро - вызывается с хоста исполняется на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Ядро должно возвращать значение типа </a:t>
            </a:r>
            <a:r>
              <a:rPr lang="ru-RU" sz="2000" i="1" dirty="0" err="1" smtClean="0">
                <a:latin typeface="PT Sans" pitchFamily="34" charset="-52"/>
                <a:ea typeface="PT Sans" pitchFamily="34" charset="-52"/>
              </a:rPr>
              <a:t>void</a:t>
            </a:r>
            <a:endParaRPr lang="ru-RU" sz="2000" i="1" dirty="0" smtClean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__device__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Обозначает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функцию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которая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вызывается из ядра или другой </a:t>
            </a:r>
            <a:r>
              <a:rPr lang="en-US" sz="2000" i="1" dirty="0" smtClean="0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0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функции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Исполняется на </a:t>
            </a:r>
            <a:r>
              <a:rPr lang="en-US" sz="2000" dirty="0">
                <a:latin typeface="PT Sans" pitchFamily="34" charset="-52"/>
                <a:ea typeface="PT Sans" pitchFamily="34" charset="-52"/>
              </a:rPr>
              <a:t>GPU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__host__ 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 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Обычная функция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С/С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++</a:t>
            </a:r>
            <a:endParaRPr lang="ru-RU" sz="2000" b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415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переменных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Атрибуты переменных определяют в какой памяти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будет размещаться переменная</a:t>
            </a: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Скорость и способ доступа к переменной сильно варьируется в зависимости от типа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размещения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Подробности в лекции о памяти в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25976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Встроенные типы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1/2/3/4-мерные векторные типы на основе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char, short,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, long, float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double</a:t>
            </a: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Компоненты векторных типов имеют имена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x, y, z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w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3573016"/>
            <a:ext cx="7920880" cy="120032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PT Sans" pitchFamily="34" charset="-52"/>
                <a:cs typeface="Consolas" pitchFamily="49" charset="0"/>
              </a:rPr>
              <a:t>int2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make_int2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Создает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вектор (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1,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7)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PT Sans" pitchFamily="34" charset="-52"/>
                <a:cs typeface="Consolas" pitchFamily="49" charset="0"/>
              </a:rPr>
              <a:t>float3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u 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make_float3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3.4f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Создает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вектор (1.0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f, 2.0f, 3.4f )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258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Встроенные типы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Для этих типов не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поддерживаются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автоматические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векторные операции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Т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ип </a:t>
            </a:r>
            <a:r>
              <a:rPr lang="ru-RU" sz="24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, используемый для задания размерностей блоков потоков и сеток блоков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Этот тип основан на </a:t>
            </a:r>
            <a:r>
              <a:rPr lang="ru-RU" sz="24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, элементы по умолчанию инициализируются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1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582869"/>
            <a:ext cx="7632848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67F99"/>
                </a:solidFill>
                <a:latin typeface="Consolas"/>
              </a:rPr>
              <a:t>dim3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/>
              </a:rPr>
              <a:t>blocks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16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16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то же что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blocks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( 16, 16, 1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267F99"/>
                </a:solidFill>
                <a:latin typeface="Consolas"/>
              </a:rPr>
              <a:t>dim3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/>
              </a:rPr>
              <a:t>grid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256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то же что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grid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(256, 1, 1)</a:t>
            </a:r>
            <a:endParaRPr lang="ru-RU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5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переменные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gridDim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количество блоков в сетке по каждому из измерений (тип 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blockDim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количество нитей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в блоке по каждому из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измерений (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blockIdx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индекс текущего блока в сетке по каждому из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измерений (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threadIdx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индекс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текущей нити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в блоке по каждому из измерений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(тип 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warpSize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размер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(тип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2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589872"/>
            <a:ext cx="7776864" cy="163121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kernel_name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&lt;&lt;&lt;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267F99"/>
                </a:solidFill>
                <a:latin typeface="Consolas"/>
              </a:rPr>
              <a:t>dim3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Nb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267F99"/>
                </a:solidFill>
                <a:latin typeface="Consolas"/>
              </a:rPr>
              <a:t>dim3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Ns 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67F99"/>
                </a:solidFill>
                <a:latin typeface="Consolas"/>
              </a:rPr>
              <a:t>cudaStream_t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&gt;&gt;&gt;(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98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Компиляция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 err="1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строковый компилятор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Исходные файлы – *.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cu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Работа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с компилятором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идентична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gcc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(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RTFM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Пример компиляции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исходного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файла:</a:t>
            </a:r>
          </a:p>
          <a:p>
            <a:pPr lvl="1">
              <a:spcAft>
                <a:spcPts val="1800"/>
              </a:spcAft>
            </a:pPr>
            <a:r>
              <a:rPr lang="en-US" sz="2000" b="1" i="1" dirty="0" smtClean="0">
                <a:latin typeface="PT Sans" pitchFamily="34" charset="-52"/>
                <a:ea typeface="PT Sans" pitchFamily="34" charset="-52"/>
              </a:rPr>
              <a:t>$</a:t>
            </a:r>
            <a:r>
              <a:rPr lang="ru-RU" sz="2000" b="1" i="1" dirty="0" err="1" smtClean="0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0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000" b="1" i="1" dirty="0" err="1" smtClean="0">
                <a:latin typeface="PT Sans" pitchFamily="34" charset="-52"/>
                <a:ea typeface="PT Sans" pitchFamily="34" charset="-52"/>
              </a:rPr>
              <a:t>arch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=</a:t>
            </a:r>
            <a:r>
              <a:rPr lang="ru-RU" sz="2000" b="1" i="1" dirty="0" err="1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000" b="1" i="1" dirty="0" smtClean="0">
                <a:latin typeface="PT Sans" pitchFamily="34" charset="-52"/>
                <a:ea typeface="PT Sans" pitchFamily="34" charset="-52"/>
              </a:rPr>
              <a:t>37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0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–O</a:t>
            </a:r>
            <a:r>
              <a:rPr lang="en-US" sz="2000" b="1" i="1" dirty="0" smtClean="0">
                <a:latin typeface="PT Sans" pitchFamily="34" charset="-52"/>
                <a:ea typeface="PT Sans" pitchFamily="34" charset="-52"/>
              </a:rPr>
              <a:t>3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0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test.cu</a:t>
            </a:r>
            <a:r>
              <a:rPr lang="en-US" sz="20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b="1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000" b="1" i="1" dirty="0">
                <a:latin typeface="PT Sans" pitchFamily="34" charset="-52"/>
                <a:ea typeface="PT Sans" pitchFamily="34" charset="-52"/>
              </a:rPr>
              <a:t>o </a:t>
            </a:r>
            <a:r>
              <a:rPr lang="en-US" sz="20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b="1" i="1" dirty="0" err="1" smtClean="0">
                <a:latin typeface="PT Sans" pitchFamily="34" charset="-52"/>
                <a:ea typeface="PT Sans" pitchFamily="34" charset="-52"/>
              </a:rPr>
              <a:t>test</a:t>
            </a:r>
            <a:endParaRPr lang="ru-RU" sz="2000" b="1" i="1" dirty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77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 err="1">
                <a:latin typeface="PT Sans" pitchFamily="34" charset="-52"/>
                <a:ea typeface="PT Sans" pitchFamily="34" charset="-52"/>
              </a:rPr>
              <a:t>kernel_name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– это имя или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адрес ядра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Обязательный параметр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Nb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типа задает число блоков в сетке блоков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Обязательный параметр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Ns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задает число нитей в блоке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Параметр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Ns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задает дополнительный объем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Параметр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S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ставит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вызов ядра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 заданную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очередь команд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Stream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960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Обработка ошибок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Каждая функция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кроме запуска ядра)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возвращает значение типа 𝑐𝑢𝑑𝑎𝐸𝑟𝑟𝑜𝑟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_𝑡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При успешном выполнении функции возвращается значение 𝑐𝑢𝑑𝑎𝑆𝑢𝑐𝑐𝑒𝑠𝑠, иначе возвращается код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ошибки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4005064"/>
            <a:ext cx="7920880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cudaGetErrorString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code);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описание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ошибки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cudaGetLastError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получить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последнюю ошибку</a:t>
            </a:r>
            <a:endParaRPr lang="ru-RU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29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Асинхронность в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Некоторые функции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CUDA являются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асинхронными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Запуск ядра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Асинхронные версии функций </a:t>
            </a:r>
            <a:r>
              <a:rPr lang="ru-RU" sz="2000" dirty="0">
                <a:latin typeface="PT Sans" pitchFamily="34" charset="-52"/>
                <a:ea typeface="PT Sans" pitchFamily="34" charset="-52"/>
              </a:rPr>
              <a:t>копирования и инициализации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Функции </a:t>
            </a:r>
            <a:r>
              <a:rPr lang="ru-RU" sz="2000" dirty="0">
                <a:latin typeface="PT Sans" pitchFamily="34" charset="-52"/>
                <a:ea typeface="PT Sans" pitchFamily="34" charset="-52"/>
              </a:rPr>
              <a:t>копирования памяти </a:t>
            </a:r>
            <a:r>
              <a:rPr lang="ru-RU" sz="2000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000" dirty="0">
                <a:latin typeface="PT Sans" pitchFamily="34" charset="-52"/>
                <a:ea typeface="PT Sans" pitchFamily="34" charset="-52"/>
              </a:rPr>
              <a:t> ↔ </a:t>
            </a:r>
            <a:r>
              <a:rPr lang="ru-RU" sz="2000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000" dirty="0">
                <a:latin typeface="PT Sans" pitchFamily="34" charset="-52"/>
                <a:ea typeface="PT Sans" pitchFamily="34" charset="-52"/>
              </a:rPr>
              <a:t> внутри устройства и между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устройствами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синхронизации устройства используется функция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cudaDeviceSynchronize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()</a:t>
            </a:r>
            <a:endParaRPr lang="ru-RU" sz="24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37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Очередь команд для запуска ядер и обмена данными между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хостом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По умолчанию все команды работают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 очереди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№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0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с одним значением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stream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выполняются последовательно, с разными – независимо друг от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друга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Очереди команд используются для оптимизации работы с памятью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CUDA Streams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537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Событие – объект типа 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cudaEvent_t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измерения времени выполнения операций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 API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позволяют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Создавать и уничтожать события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Выделять начало и конец профилируемого кода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Проверять/ожидать наступления события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Замерять время выполнения</a:t>
            </a:r>
          </a:p>
          <a:p>
            <a:pPr>
              <a:spcAft>
                <a:spcPts val="180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>
                <a:latin typeface="PT Sans" pitchFamily="34" charset="-52"/>
                <a:ea typeface="PT Sans" pitchFamily="34" charset="-52"/>
              </a:rPr>
              <a:t>CUDA events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836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Программная модель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Программная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является гетерогенной – использует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</a:t>
            </a: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выделяют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Host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 (хост)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обозначает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и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оперативную память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Device –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обозначает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и графическую память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Kernels (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ядр</a:t>
            </a:r>
            <a:r>
              <a:rPr lang="ru-RU" sz="2000" dirty="0">
                <a:latin typeface="PT Sans" pitchFamily="34" charset="-52"/>
                <a:ea typeface="PT Sans" pitchFamily="34" charset="-52"/>
              </a:rPr>
              <a:t>а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)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 – функции исполняемые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только на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Программная модель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Типичная последовательность команд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-п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рограммы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Объявить и выделить память на хосте и девайсе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Инициализировать данные на хосте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Скопировать данные с хоста на девайс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Запустить ядро(а) на исполнение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Скопировать память обратно на хост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Освободить выделенную память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13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Программная модель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Код на хосте управляет памятью и хоста и девайса, а также запускает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ядра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выполнения на девайсе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Ядра исполняются на девайсе параллельно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множеством нитей (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threads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Каждая нить выполняет один и тот же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 функции-ядра</a:t>
            </a: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Как определить, какую часть данных должна обрабатывать каждая нить?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800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Программный стек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3" y="1557338"/>
            <a:ext cx="6396699" cy="417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3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Нити организованы в иерархию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Нити (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threads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Блоки нитей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 (blocks of threads)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Сетка блоков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 (grid of blocks)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При запуске ядра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обязательно указывается два параметра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Количество нитей в блоке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Количество блоков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7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6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36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Нити в блоке и блоки в сетке могут быть организованы в 1-, 2- и 3-х мерные массивы</a:t>
            </a: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Каждая нить хранит в специальных переменных следующие значения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Свой номер в блоке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Номер своего блока</a:t>
            </a:r>
          </a:p>
          <a:p>
            <a:pPr lvl="1">
              <a:spcAft>
                <a:spcPts val="1800"/>
              </a:spcAft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Количество блоков в сетке</a:t>
            </a:r>
          </a:p>
          <a:p>
            <a:pPr>
              <a:spcAft>
                <a:spcPts val="180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Таким образом нить может вычислить свой уникальный порядковый номер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190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Каждый из блоков сетки исполняется на одном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SM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 каждый момент времени 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может исполняться лишь один блок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Распределение блоков по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происходит динамически, управляется логикой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Коммуникация и синхронизация нитей возможна лишь в пределах одного блока</a:t>
            </a:r>
          </a:p>
        </p:txBody>
      </p:sp>
    </p:spTree>
    <p:extLst>
      <p:ext uri="{BB962C8B-B14F-4D97-AF65-F5344CB8AC3E}">
        <p14:creationId xmlns:p14="http://schemas.microsoft.com/office/powerpoint/2010/main" val="29408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30460</TotalTime>
  <Words>915</Words>
  <Application>Microsoft Office PowerPoint</Application>
  <PresentationFormat>Экран (4:3)</PresentationFormat>
  <Paragraphs>137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itis_kfu</vt:lpstr>
      <vt:lpstr>Программная модель CUDA</vt:lpstr>
      <vt:lpstr>Компиляция</vt:lpstr>
      <vt:lpstr>Программная модель</vt:lpstr>
      <vt:lpstr>Программная модель</vt:lpstr>
      <vt:lpstr>Программная модель</vt:lpstr>
      <vt:lpstr>Программный стек CUDA</vt:lpstr>
      <vt:lpstr>Сетки, блоки и нити</vt:lpstr>
      <vt:lpstr>Сетки, блоки и нити</vt:lpstr>
      <vt:lpstr>Сетки, блоки и нити</vt:lpstr>
      <vt:lpstr>Сетки, блоки и нити</vt:lpstr>
      <vt:lpstr>Сетки, блоки и нити</vt:lpstr>
      <vt:lpstr>Hello, world feat. CUDA</vt:lpstr>
      <vt:lpstr>Расширения языка</vt:lpstr>
      <vt:lpstr>Атрибуты функций</vt:lpstr>
      <vt:lpstr>Атрибуты переменных</vt:lpstr>
      <vt:lpstr>Встроенные типы</vt:lpstr>
      <vt:lpstr>Встроенные типы</vt:lpstr>
      <vt:lpstr>Встроенные переменные</vt:lpstr>
      <vt:lpstr>Оператор вызова ядра</vt:lpstr>
      <vt:lpstr>Оператор вызова ядра</vt:lpstr>
      <vt:lpstr>Обработка ошибок</vt:lpstr>
      <vt:lpstr>Асинхронность в CUDA</vt:lpstr>
      <vt:lpstr>CUDA Streams</vt:lpstr>
      <vt:lpstr>CUDA events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Tesla-3</cp:lastModifiedBy>
  <cp:revision>395</cp:revision>
  <dcterms:created xsi:type="dcterms:W3CDTF">2016-04-21T14:31:18Z</dcterms:created>
  <dcterms:modified xsi:type="dcterms:W3CDTF">2018-09-11T05:52:20Z</dcterms:modified>
</cp:coreProperties>
</file>