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53"/>
  </p:notesMasterIdLst>
  <p:sldIdLst>
    <p:sldId id="256" r:id="rId2"/>
    <p:sldId id="340" r:id="rId3"/>
    <p:sldId id="342" r:id="rId4"/>
    <p:sldId id="359" r:id="rId5"/>
    <p:sldId id="343" r:id="rId6"/>
    <p:sldId id="344" r:id="rId7"/>
    <p:sldId id="347" r:id="rId8"/>
    <p:sldId id="348" r:id="rId9"/>
    <p:sldId id="349" r:id="rId10"/>
    <p:sldId id="357" r:id="rId11"/>
    <p:sldId id="426" r:id="rId12"/>
    <p:sldId id="427" r:id="rId13"/>
    <p:sldId id="428" r:id="rId14"/>
    <p:sldId id="429" r:id="rId15"/>
    <p:sldId id="445" r:id="rId16"/>
    <p:sldId id="438" r:id="rId17"/>
    <p:sldId id="439" r:id="rId18"/>
    <p:sldId id="440" r:id="rId19"/>
    <p:sldId id="441" r:id="rId20"/>
    <p:sldId id="443" r:id="rId21"/>
    <p:sldId id="444" r:id="rId22"/>
    <p:sldId id="358" r:id="rId23"/>
    <p:sldId id="360" r:id="rId24"/>
    <p:sldId id="416" r:id="rId25"/>
    <p:sldId id="417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11" r:id="rId35"/>
    <p:sldId id="418" r:id="rId36"/>
    <p:sldId id="419" r:id="rId37"/>
    <p:sldId id="420" r:id="rId38"/>
    <p:sldId id="414" r:id="rId39"/>
    <p:sldId id="421" r:id="rId40"/>
    <p:sldId id="422" r:id="rId41"/>
    <p:sldId id="363" r:id="rId42"/>
    <p:sldId id="365" r:id="rId43"/>
    <p:sldId id="400" r:id="rId44"/>
    <p:sldId id="399" r:id="rId45"/>
    <p:sldId id="423" r:id="rId46"/>
    <p:sldId id="401" r:id="rId47"/>
    <p:sldId id="403" r:id="rId48"/>
    <p:sldId id="404" r:id="rId49"/>
    <p:sldId id="425" r:id="rId50"/>
    <p:sldId id="424" r:id="rId51"/>
    <p:sldId id="300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078" autoAdjust="0"/>
  </p:normalViewPr>
  <p:slideViewPr>
    <p:cSldViewPr>
      <p:cViewPr>
        <p:scale>
          <a:sx n="90" d="100"/>
          <a:sy n="90" d="100"/>
        </p:scale>
        <p:origin x="-816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0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0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0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Иерархия памяти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хранения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адресов памяти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используются обычные указатели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таких указателей корректна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адресная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арифметика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Адресные пространства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CPU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и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это разные адресные пространства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*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выделенная на одном GPU некорректна по отношению к другому GPU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241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Начиная с архитектуры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Fermi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кэшируется –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L1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L2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Кеш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L1 находится на каждом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на одном кристалле с разделяемой памятью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Кеш L2 общий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всех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Длина линии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L1 = 128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байт;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L2 =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32 байта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Программист может задать конфигурацию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L1/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Кэширование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69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Кэширование</a:t>
            </a:r>
          </a:p>
        </p:txBody>
      </p:sp>
      <p:sp>
        <p:nvSpPr>
          <p:cNvPr id="4" name="Rectangle 7"/>
          <p:cNvSpPr/>
          <p:nvPr/>
        </p:nvSpPr>
        <p:spPr>
          <a:xfrm>
            <a:off x="395536" y="2060848"/>
            <a:ext cx="8424936" cy="25853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48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КБ кэш,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16 КБ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L1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cudaFuncSetCacheConfig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(kernel,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cudaFuncCachePreferShared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48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КБ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L1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16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КБ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кэш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cudaFuncSetCacheConfig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cudaFuncCachePreferL1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//Используется текущий контекст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cudaFuncSetCacheConfig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cudaFuncCachePreferNone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Кэширование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440223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3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 err="1">
                <a:latin typeface="PT Sans" pitchFamily="34" charset="-52"/>
                <a:ea typeface="PT Sans" pitchFamily="34" charset="-52"/>
              </a:rPr>
              <a:t>Coalescing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объединение запросов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 непрерывному блоку глобальной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архитектуры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Fermi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все запросы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к глобальной 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объединяются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объединенных запросов равно количеству линий кэша в которых хранятся нужные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варпу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данные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err="1">
                <a:latin typeface="PT Sans" pitchFamily="34" charset="-52"/>
                <a:ea typeface="PT Sans" pitchFamily="34" charset="-52"/>
              </a:rPr>
              <a:t>Coalescing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99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Т.о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. запросы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к 32 последовательным 4х байтным значениям объединятся 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128-ми байтовый участок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выровнен он попадает в разные линии кэша – 2 чтения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обращаются к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сильно разнесенным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разным областям памяти, объединения не происходит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таком случае следует использовать разделяемую память как буфер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err="1">
                <a:latin typeface="PT Sans" pitchFamily="34" charset="-52"/>
                <a:ea typeface="PT Sans" pitchFamily="34" charset="-52"/>
              </a:rPr>
              <a:t>Coalescing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44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может получать данные непосредственно со страниц памяти хоста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Драйвер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Выделяет специальную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память на хосте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К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опирует туда данные из основной памяти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Забирает данные из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721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фактически выполняет роль буфера между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DRAM CPU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Можно избежать ненужного копирования памяти сразу размещая данные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устройствах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CC ≥ 2.0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данные размещенные на хосте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 доступны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без явного перемещения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55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Использование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pinned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-памяти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дает максимальное быстродействие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при копировании данных между хостом 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Выделение большого количества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 может замедлить работу ОС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подходит для создания быстрого буфера небольшого размера между хостом и девайсом</a:t>
            </a: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505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en-US" sz="44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память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 descr="pinned-1024x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284815" cy="437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существует несколько видов памяти, отличающихся расположением и скоростью доступа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Программист может вручную управлять размещением данных в той или иной памяти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Эффективное использование памяти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залог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быстрого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Концепция взаимодействия хоста 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без лишнего копирования данных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Этот прием использует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выделенную при помощи функции 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cudaHostAlloc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флагом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cudaHostAllocMapped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использовать указатель на память хоста в ядрах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Zero-copy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625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Сравнение копирования данных с хоста на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 обратно в цикле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 данных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1МБ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Zero copy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использованием буфера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Zero-copy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539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Расположена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, выделяется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на уровне блоков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Каждый блок получает в распоряжение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одинаковое количество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разделяемой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до 96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КБайт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Высокая скорость доступа –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у регистров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использоваться всеми потоками блока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22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в разделяемой памяти указываются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__shared__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Массивы в разделяемой памяти могут иметь как статический, так и динамический размер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последнем случае размер такого массива в байтах передается в качестве третьего параметра вызова ядра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83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7345" y="2136339"/>
            <a:ext cx="864096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__shared__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1024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статический массив в разделяемой памяти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__shared__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динамический массив в разделяемой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памяти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kernel&lt;&lt;&lt;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num_block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1024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)&gt;&gt;&gt;(...);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35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– транспонирование матрицы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сетка нитей и блоков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Разделяемая память – двумерный буфер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32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Разделяемая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память разбита на 32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банка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банк выполняет одно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чтение или запись 32-битного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слова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Подряд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идущие 32-битные слова попадают 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подряд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идущие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банки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случае обращения всего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к подряд идущим словам, уменьшаются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оверхэд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чтения памяти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76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87802"/>
              </p:ext>
            </p:extLst>
          </p:nvPr>
        </p:nvGraphicFramePr>
        <p:xfrm>
          <a:off x="251518" y="2060848"/>
          <a:ext cx="8640962" cy="332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568"/>
                <a:gridCol w="1567038"/>
                <a:gridCol w="1531633"/>
                <a:gridCol w="810691"/>
                <a:gridCol w="1510516"/>
                <a:gridCol w="1510516"/>
              </a:tblGrid>
              <a:tr h="909819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0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1</a:t>
                      </a:r>
                      <a:endParaRPr lang="ru-RU" sz="2600" b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2</a:t>
                      </a:r>
                      <a:endParaRPr lang="ru-RU" sz="2600" b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30</a:t>
                      </a:r>
                      <a:endParaRPr lang="ru-RU" sz="2600" b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31</a:t>
                      </a:r>
                      <a:endParaRPr lang="ru-RU" sz="2600" b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09819"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0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1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2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30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31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09819"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32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33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34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62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63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98183"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Обращения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 одному банку могут быть выполнены только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последовательно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Конфликт банков – одновременный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запрос данных из одного банка несколькими нитями 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Порядок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конфликта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максимальное число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обращений в один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банк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</a:p>
        </p:txBody>
      </p:sp>
    </p:spTree>
    <p:extLst>
      <p:ext uri="{BB962C8B-B14F-4D97-AF65-F5344CB8AC3E}">
        <p14:creationId xmlns:p14="http://schemas.microsoft.com/office/powerpoint/2010/main" val="15565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Конфликт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второго порядка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одного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банка – двукратное снижение скорости доступа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к разделяемой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Особый случай –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обращение всех 32 нитей </a:t>
            </a:r>
            <a:r>
              <a:rPr lang="ru-RU" sz="3000" dirty="0" err="1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 к одному и тому же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элементу одного банка, конфликта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не возникает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</a:p>
        </p:txBody>
      </p:sp>
    </p:spTree>
    <p:extLst>
      <p:ext uri="{BB962C8B-B14F-4D97-AF65-F5344CB8AC3E}">
        <p14:creationId xmlns:p14="http://schemas.microsoft.com/office/powerpoint/2010/main" val="14302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03" y="1481138"/>
            <a:ext cx="6442594" cy="4525962"/>
          </a:xfrm>
        </p:spPr>
      </p:pic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283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4268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308304" y="3212976"/>
            <a:ext cx="1175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chemeClr val="bg2">
                    <a:lumMod val="50000"/>
                  </a:schemeClr>
                </a:solidFill>
                <a:effectLst/>
              </a:rPr>
              <a:t>OK</a:t>
            </a:r>
            <a:endParaRPr lang="ru-RU" sz="5400" b="1" cap="all" dirty="0">
              <a:ln w="0"/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6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080677" y="3212976"/>
            <a:ext cx="1630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FAIL</a:t>
            </a:r>
            <a:endParaRPr lang="ru-RU" sz="5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345791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9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</a:p>
        </p:txBody>
      </p:sp>
      <p:sp>
        <p:nvSpPr>
          <p:cNvPr id="4" name="Rectangle 7"/>
          <p:cNvSpPr/>
          <p:nvPr/>
        </p:nvSpPr>
        <p:spPr>
          <a:xfrm>
            <a:off x="1331640" y="1873855"/>
            <a:ext cx="6768752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1443841"/>
            <a:ext cx="7992888" cy="3139321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// Нет конфликтов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shared_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_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baseIndex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Конфликт 4-го порядка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shared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baseIndex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Конфликт 2-го порядка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shared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__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baseIndex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 блочном транспонировании элементы вспомогательной матрицы расположенные в одном столбце будут храниться в одном банке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Оптимизация – увеличить размер вспомогательной матрицы на 1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</a:p>
        </p:txBody>
      </p:sp>
    </p:spTree>
    <p:extLst>
      <p:ext uri="{BB962C8B-B14F-4D97-AF65-F5344CB8AC3E}">
        <p14:creationId xmlns:p14="http://schemas.microsoft.com/office/powerpoint/2010/main" val="20074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Расположена в DRAM GPU 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Доступна всем нитям сетки только на чтение, запись в эту память производится с хоста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в этой памяти объявляются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__constant__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Объем константной памяти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64КБ на блок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Константная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нити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должны обращаться к одному и тому же адресу в константой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нити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обращаются к разным адресам, их запросы становятся последовательными и обрабатываются по очереди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Константная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22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Высокая скорость доступа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запрос в константную память транслируется на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полуварп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1/16 от всех полного числа запросов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Неизменность данных позволяет обеспечить агрессивное кэширование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Скорость доступа как у регистров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Константная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368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– применение матрицы поворота на угол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angle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 множеству точек плоскости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 и У координаты точек хранятся в отдельных плоских массивах для улучшения паттерна доступа в память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Матрица поворота – в константной памяти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Константная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Расположена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DRAM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Обладает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независимым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кэшем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высокая скорость доступа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Доступна всем нитям сетки только на чтение, запись в эту память производится с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Объем равен свободному объему DRAM 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Текстурная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503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Предназначены для графических операций, операции с данными как с текстурами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Хорошо работают на данных с высокой пространственной локальностью – нити одного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обращаются к «близким» адресам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Наиболее эффективны на 2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массивах данных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Текстурная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738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095138"/>
              </p:ext>
            </p:extLst>
          </p:nvPr>
        </p:nvGraphicFramePr>
        <p:xfrm>
          <a:off x="539552" y="1556792"/>
          <a:ext cx="8136904" cy="324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32"/>
                <a:gridCol w="1070943"/>
                <a:gridCol w="1481813"/>
                <a:gridCol w="1326499"/>
                <a:gridCol w="194421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Тип</a:t>
                      </a:r>
                      <a:r>
                        <a:rPr lang="ru-RU" baseline="0" dirty="0" smtClean="0">
                          <a:latin typeface="PT Sans"/>
                        </a:rPr>
                        <a:t> памяти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Доступ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Видимость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Скорость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Расположение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77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Registers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R/W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Thread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Высокая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3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Local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R/W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Thread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Низкая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DRAM GPU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06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Shared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R/W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Block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Высокая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Global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R/W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Grid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Низкая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DRAM GPU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6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Constant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R/O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Grid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Высокая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DRAM GPU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6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Texture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R/O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Grid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Высокая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DRAM GPU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634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Текстурная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06285"/>
              </p:ext>
            </p:extLst>
          </p:nvPr>
        </p:nvGraphicFramePr>
        <p:xfrm>
          <a:off x="3635896" y="1556792"/>
          <a:ext cx="4464496" cy="3672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124"/>
                <a:gridCol w="1116124"/>
                <a:gridCol w="1116124"/>
                <a:gridCol w="1116124"/>
              </a:tblGrid>
              <a:tr h="9181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181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181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181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87624" y="2708920"/>
            <a:ext cx="4104456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187624" y="2708920"/>
            <a:ext cx="4104456" cy="1224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187624" y="2708920"/>
            <a:ext cx="5256584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187624" y="2708920"/>
            <a:ext cx="5112568" cy="1224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7544" y="2332880"/>
            <a:ext cx="18876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T Sans"/>
              </a:rPr>
              <a:t>Близкие адреса</a:t>
            </a:r>
            <a:endParaRPr lang="ru-RU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0439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Начиная с CUDA 4.0 существует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Unified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Virtual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Addressing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(UVA) – общее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виртуальное адресное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пространство всех GPU и хоста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Адреса больше не пересекаются между собой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Доступ по указателям из GPU кода, вне зависимости от их фактического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размещения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Копирование данных между хостом и GPU с флагом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cudaMemcpyDefault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Unified Virtual Addressing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201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Начиная с CUDA 6.0 и архитектуры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Kepler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появилась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Unified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Memory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Одинаковые указатели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для CPU и GPU памяти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CUDA автоматически перемещает данные между хостом и GPU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Создание кода значительно упрощается – нет нужды в ручном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копировании данных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63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971600" y="1844824"/>
            <a:ext cx="7488832" cy="3240360"/>
            <a:chOff x="2840856" y="3181163"/>
            <a:chExt cx="5669869" cy="2004876"/>
          </a:xfrm>
        </p:grpSpPr>
        <p:grpSp>
          <p:nvGrpSpPr>
            <p:cNvPr id="6" name="Group 7"/>
            <p:cNvGrpSpPr/>
            <p:nvPr/>
          </p:nvGrpSpPr>
          <p:grpSpPr>
            <a:xfrm>
              <a:off x="2840856" y="3181163"/>
              <a:ext cx="2143957" cy="1988599"/>
              <a:chOff x="2263807" y="3181163"/>
              <a:chExt cx="2143957" cy="1988599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3" t="21737" r="50189" b="13826"/>
              <a:stretch/>
            </p:blipFill>
            <p:spPr bwMode="auto">
              <a:xfrm>
                <a:off x="2263807" y="3181163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Rectangle 5"/>
              <p:cNvSpPr/>
              <p:nvPr/>
            </p:nvSpPr>
            <p:spPr>
              <a:xfrm>
                <a:off x="2485391" y="3210302"/>
                <a:ext cx="1700787" cy="276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Old Memory Perception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>
              <a:off x="6366768" y="3197440"/>
              <a:ext cx="2143957" cy="1988599"/>
              <a:chOff x="6961572" y="3197440"/>
              <a:chExt cx="2143957" cy="1988599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11" t="21737" r="11111" b="13826"/>
              <a:stretch/>
            </p:blipFill>
            <p:spPr bwMode="auto">
              <a:xfrm>
                <a:off x="6961572" y="3197440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7250483" y="3204604"/>
                <a:ext cx="1566133" cy="4616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New  Perception with </a:t>
                </a:r>
                <a:br>
                  <a:rPr lang="en-US" sz="1200" dirty="0" smtClean="0">
                    <a:solidFill>
                      <a:schemeClr val="bg1"/>
                    </a:solidFill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</a:rPr>
                  <a:t>Unified Memory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8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Новый спецификатор памяти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__managed__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создавать глобальные переменные видимые и на хосте и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Внимание: при каждом запуске ядра происходит копирование необходимых данных с хоста на девайс и обратно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Следует иметь это в виду при запуске ядер в циклах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763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– поворот вектора переписанный под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UM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Обратите внимание на увеличившееся время выполнения ядер – неявное копирование 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95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UM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исчезла необходимость в глубоком копировании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Глубокое копирование – копирование как значения по указателю так и самого указателя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дает возможность легко передавать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такие структуры данных как связные списки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338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122" name="Picture 2" descr="deep_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04856" cy="379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07504" y="1773391"/>
            <a:ext cx="8928992" cy="4031873"/>
            <a:chOff x="107504" y="1484784"/>
            <a:chExt cx="8928992" cy="4031873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07504" y="1484784"/>
              <a:ext cx="8928992" cy="403187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600" dirty="0">
                  <a:solidFill>
                    <a:srgbClr val="795E26"/>
                  </a:solidFill>
                  <a:latin typeface="Consolas"/>
                </a:rPr>
                <a:t>launch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*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elem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)</a:t>
              </a:r>
              <a:endParaRPr lang="ru-RU" sz="1600" dirty="0" smtClean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{</a:t>
              </a:r>
              <a:endParaRPr lang="en-US" sz="1600" dirty="0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*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/>
                </a:rPr>
                <a:t>char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*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d_name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;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Consolas"/>
                </a:rPr>
              </a:br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namelen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strlen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-&gt;name) + </a:t>
              </a:r>
              <a:r>
                <a:rPr lang="en-US" sz="1600" dirty="0">
                  <a:solidFill>
                    <a:srgbClr val="09885A"/>
                  </a:solidFill>
                  <a:latin typeface="Consolas"/>
                </a:rPr>
                <a:t>1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;</a:t>
              </a:r>
              <a:endParaRPr lang="ru-RU" sz="1600" dirty="0" smtClean="0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Consolas"/>
                </a:rPr>
              </a:br>
              <a:r>
                <a:rPr lang="en-US" sz="1600" dirty="0">
                  <a:solidFill>
                    <a:srgbClr val="008000"/>
                  </a:solidFill>
                  <a:latin typeface="Consolas"/>
                </a:rPr>
                <a:t>// </a:t>
              </a:r>
              <a:r>
                <a:rPr lang="ru-RU" sz="1600" dirty="0">
                  <a:solidFill>
                    <a:srgbClr val="008000"/>
                  </a:solidFill>
                  <a:latin typeface="Consolas"/>
                </a:rPr>
                <a:t>Выделяем память под структуру и под поле </a:t>
              </a:r>
              <a:r>
                <a:rPr lang="en-US" sz="1600" dirty="0">
                  <a:solidFill>
                    <a:srgbClr val="008000"/>
                  </a:solidFill>
                  <a:latin typeface="Consolas"/>
                </a:rPr>
                <a:t>name</a:t>
              </a:r>
              <a:endParaRPr lang="en-US" sz="1600" dirty="0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cudaMalloc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(&amp;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sizeof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));</a:t>
              </a:r>
            </a:p>
            <a:p>
              <a:pPr lvl="1"/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cudaMalloc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(&amp;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d_name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namelen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);</a:t>
              </a:r>
              <a:endParaRPr lang="ru-RU" sz="1600" dirty="0" smtClean="0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Consolas"/>
                </a:rPr>
              </a:br>
              <a:r>
                <a:rPr lang="en-US" sz="1600" dirty="0">
                  <a:solidFill>
                    <a:srgbClr val="008000"/>
                  </a:solidFill>
                  <a:latin typeface="Consolas"/>
                </a:rPr>
                <a:t>// </a:t>
              </a:r>
              <a:r>
                <a:rPr lang="ru-RU" sz="1600" dirty="0">
                  <a:solidFill>
                    <a:srgbClr val="008000"/>
                  </a:solidFill>
                  <a:latin typeface="Consolas"/>
                </a:rPr>
                <a:t>Отдельно копируем структуру, значение поля </a:t>
              </a:r>
              <a:r>
                <a:rPr lang="en-US" sz="1600" dirty="0">
                  <a:solidFill>
                    <a:srgbClr val="008000"/>
                  </a:solidFill>
                  <a:latin typeface="Consolas"/>
                </a:rPr>
                <a:t>name </a:t>
              </a:r>
              <a:r>
                <a:rPr lang="ru-RU" sz="1600" dirty="0">
                  <a:solidFill>
                    <a:srgbClr val="008000"/>
                  </a:solidFill>
                  <a:latin typeface="Consolas"/>
                </a:rPr>
                <a:t>и значение </a:t>
              </a:r>
              <a:r>
                <a:rPr lang="ru-RU" sz="1600" dirty="0" smtClean="0">
                  <a:solidFill>
                    <a:srgbClr val="008000"/>
                  </a:solidFill>
                  <a:latin typeface="Consolas"/>
                </a:rPr>
                <a:t>указателя</a:t>
              </a:r>
            </a:p>
            <a:p>
              <a:pPr lvl="1"/>
              <a:r>
                <a:rPr lang="en-US" sz="1600" dirty="0" err="1" smtClean="0">
                  <a:solidFill>
                    <a:srgbClr val="795E26"/>
                  </a:solidFill>
                  <a:latin typeface="Consolas"/>
                </a:rPr>
                <a:t>cudaMemcpy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sizeof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cudaMemcpyHostToDevice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pPr lvl="1"/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cudaMemcpy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d_name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-&gt;name,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namelen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cudaMemcpyHostToDevice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pPr lvl="1"/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cudaMemcpy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(&amp;(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-&gt;name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),&amp;</a:t>
              </a:r>
              <a:r>
                <a:rPr lang="en-US" sz="1600" dirty="0" err="1" smtClean="0">
                  <a:solidFill>
                    <a:srgbClr val="000000"/>
                  </a:solidFill>
                  <a:latin typeface="Consolas"/>
                </a:rPr>
                <a:t>d_name,</a:t>
              </a:r>
              <a:r>
                <a:rPr lang="en-US" sz="1600" dirty="0" err="1" smtClean="0">
                  <a:solidFill>
                    <a:srgbClr val="0000FF"/>
                  </a:solidFill>
                  <a:latin typeface="Consolas"/>
                </a:rPr>
                <a:t>sizeof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smtClean="0">
                  <a:solidFill>
                    <a:srgbClr val="0000FF"/>
                  </a:solidFill>
                  <a:latin typeface="Consolas"/>
                </a:rPr>
                <a:t>char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*),</a:t>
              </a:r>
              <a:r>
                <a:rPr lang="en-US" sz="1600" dirty="0" err="1" smtClean="0">
                  <a:solidFill>
                    <a:srgbClr val="000000"/>
                  </a:solidFill>
                  <a:latin typeface="Consolas"/>
                </a:rPr>
                <a:t>cudaMemcpyHostToDevice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k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ernel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&lt;&lt;&lt; ... &gt;&gt;&gt;(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en-US" sz="1600" b="0" dirty="0">
                <a:solidFill>
                  <a:srgbClr val="000000"/>
                </a:solidFill>
                <a:effectLst/>
                <a:latin typeface="Consolas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588224" y="1556792"/>
              <a:ext cx="2286000" cy="1323439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struct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600" dirty="0" err="1">
                  <a:solidFill>
                    <a:srgbClr val="267F99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{</a:t>
              </a:r>
            </a:p>
            <a:p>
              <a:pPr lvl="1"/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prop1;</a:t>
              </a:r>
            </a:p>
            <a:p>
              <a:pPr lvl="1"/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prop2;</a:t>
              </a: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/>
                </a:rPr>
                <a:t>char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*name;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en-US" sz="1600" b="0" dirty="0">
                <a:solidFill>
                  <a:srgbClr val="000000"/>
                </a:solidFill>
                <a:effectLst/>
                <a:latin typeface="Consolas"/>
              </a:endParaRPr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H="1" flipV="1">
              <a:off x="2339752" y="1772817"/>
              <a:ext cx="4248472" cy="445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6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4067568" cy="329320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67F99"/>
                </a:solidFill>
                <a:latin typeface="Consolas"/>
              </a:rPr>
              <a:t>Managed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public: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cudaMallocManaged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cudaDeviceSynchronize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cudaDeviceSynchronize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cudaFree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91096" y="1340768"/>
            <a:ext cx="4608512" cy="329320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//ссылка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по указателю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67F99"/>
                </a:solidFill>
                <a:latin typeface="Consolas"/>
              </a:rPr>
              <a:t>Managed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length;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конструктор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копирования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String &amp;s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length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en-US" sz="1600" dirty="0" err="1">
                <a:solidFill>
                  <a:srgbClr val="001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cudaMallocManaged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(&amp;data, length);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memcpy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en-US" sz="1600" dirty="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43708" y="4633977"/>
            <a:ext cx="3852428" cy="15696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/>
              </a:rPr>
              <a:t>dataElem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67F99"/>
                </a:solidFill>
                <a:latin typeface="Consolas"/>
              </a:rPr>
              <a:t>Managed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public: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prop1;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prop2;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name;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5161087"/>
            <a:ext cx="2159356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PT Sans"/>
              </a:rPr>
              <a:t>Обязательное наследование от </a:t>
            </a:r>
            <a:r>
              <a:rPr lang="en-US" dirty="0" smtClean="0">
                <a:latin typeface="PT Sans"/>
              </a:rPr>
              <a:t>Managed</a:t>
            </a:r>
            <a:endParaRPr lang="ru-RU" dirty="0">
              <a:latin typeface="PT Sans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7524328" y="1916832"/>
            <a:ext cx="1223252" cy="32442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1"/>
          </p:cNvCxnSpPr>
          <p:nvPr/>
        </p:nvCxnSpPr>
        <p:spPr>
          <a:xfrm flipH="1" flipV="1">
            <a:off x="4932040" y="4941168"/>
            <a:ext cx="1656184" cy="6815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Распределяются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между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нитями блока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на этапе компиляции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Доступ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 регистрам других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нитей запрещен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Расположены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мультипроцессоре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высокая скорость доступа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– порядка нескольких КБ на нить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регистрах размещаются локальные переменные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Регистры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234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527170"/>
            <a:ext cx="8420096" cy="427809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kernel_by_point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 указателю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ker_by_ref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&amp;data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 ссылке</a:t>
            </a:r>
          </a:p>
          <a:p>
            <a:endParaRPr lang="ru-RU" sz="16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kernel_by_val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 значению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*data =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kernel_by_point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&lt;&lt;&lt;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&gt;&gt;&gt;(data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передача параметра по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указателю</a:t>
            </a:r>
            <a:endParaRPr lang="en-US" sz="16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kernel_by_ref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&lt;&lt;&lt;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&gt;&gt;&gt;(*data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передача параметра по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ссылке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kernel_by_val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&lt;&lt;&lt;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&gt;&gt;&gt;(*data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/передача параметра по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значению – копия!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81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dirty="0" smtClean="0">
              <a:latin typeface="PT Sans" pitchFamily="34" charset="-52"/>
              <a:ea typeface="PT Sans" pitchFamily="34" charset="-52"/>
            </a:endParaRPr>
          </a:p>
          <a:p>
            <a:endParaRPr lang="ru-RU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Размещена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DRAM GPU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низкая скорость доступа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локальную память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попадают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Объединения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unions)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Динамические массивы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Структуры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массивы большого размера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Все переменные, если ядро использовало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всю память регистров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913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DRAM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Низкая скорость доступа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Выделятся с хоста через функции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API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использоваться всеми потоками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сетки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Основная память для данных копируемых с хоста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269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844824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//Выделить память на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GPU,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вызов с хоста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cudaMalloc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devPtr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size);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Освободить память на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GPU,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вызов с хоста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cudaFree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devPtr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Копирование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данных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, kind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задает направление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cudaMemcpy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size,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cudaMemcpyKind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kind);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93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Указатель от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cudaMalloc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имеет смысл только для адресного пространства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Направление копирования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данных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определяются параметром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kind: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cudaMemcpyHostToHost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: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	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	Host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-&gt; Host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cudaMemcpyHostToDevice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	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	Host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-&gt; Device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cudaMemcpyDeviceToHost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	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	Device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-&gt; Host</a:t>
            </a: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cudaMemcpyDeviceToDevice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: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	Device -&gt; Device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822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39352</TotalTime>
  <Words>1488</Words>
  <Application>Microsoft Office PowerPoint</Application>
  <PresentationFormat>Экран (4:3)</PresentationFormat>
  <Paragraphs>328</Paragraphs>
  <Slides>51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Открытая</vt:lpstr>
      <vt:lpstr>Иерархия памяти CUDA</vt:lpstr>
      <vt:lpstr>Память GPU</vt:lpstr>
      <vt:lpstr>Память GPU</vt:lpstr>
      <vt:lpstr>Память GPU</vt:lpstr>
      <vt:lpstr>Регистры</vt:lpstr>
      <vt:lpstr>Локальная память</vt:lpstr>
      <vt:lpstr>Глобальная память</vt:lpstr>
      <vt:lpstr>Глобальная память</vt:lpstr>
      <vt:lpstr>Глобальная память</vt:lpstr>
      <vt:lpstr>Глобальная память</vt:lpstr>
      <vt:lpstr>Кэширование</vt:lpstr>
      <vt:lpstr>Кэширование</vt:lpstr>
      <vt:lpstr>Кэширование</vt:lpstr>
      <vt:lpstr>Coalescing</vt:lpstr>
      <vt:lpstr>Coalescing</vt:lpstr>
      <vt:lpstr>Pinned-память</vt:lpstr>
      <vt:lpstr>Pinned-память</vt:lpstr>
      <vt:lpstr>Pinned-память</vt:lpstr>
      <vt:lpstr>Pinned-память</vt:lpstr>
      <vt:lpstr>Zero-copy</vt:lpstr>
      <vt:lpstr>Zero-copy</vt:lpstr>
      <vt:lpstr>Разделяемая память</vt:lpstr>
      <vt:lpstr>Разделяемая память</vt:lpstr>
      <vt:lpstr>Разделяемая память</vt:lpstr>
      <vt:lpstr>Разделяемая память</vt:lpstr>
      <vt:lpstr>Конфликт банков</vt:lpstr>
      <vt:lpstr>Конфликт банков</vt:lpstr>
      <vt:lpstr>Конфликт банков</vt:lpstr>
      <vt:lpstr>Конфликт банков</vt:lpstr>
      <vt:lpstr>Конфликт банков</vt:lpstr>
      <vt:lpstr>Конфликт банков</vt:lpstr>
      <vt:lpstr>Конфликт банков</vt:lpstr>
      <vt:lpstr>Конфликт банков</vt:lpstr>
      <vt:lpstr>Константная память</vt:lpstr>
      <vt:lpstr>Константная память</vt:lpstr>
      <vt:lpstr>Константная память</vt:lpstr>
      <vt:lpstr>Константная память</vt:lpstr>
      <vt:lpstr>Текстурная память</vt:lpstr>
      <vt:lpstr>Текстурная память</vt:lpstr>
      <vt:lpstr>Текстурная память</vt:lpstr>
      <vt:lpstr>Unified Virtual Addressing</vt:lpstr>
      <vt:lpstr>Unified Memory</vt:lpstr>
      <vt:lpstr>Unified Memory</vt:lpstr>
      <vt:lpstr>Unified Memory</vt:lpstr>
      <vt:lpstr>Unified Memory</vt:lpstr>
      <vt:lpstr>Unified Memory</vt:lpstr>
      <vt:lpstr>Unified Memory</vt:lpstr>
      <vt:lpstr>Unified Memory</vt:lpstr>
      <vt:lpstr>Unified Memory</vt:lpstr>
      <vt:lpstr>Unified Memory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509</cp:revision>
  <dcterms:created xsi:type="dcterms:W3CDTF">2016-04-21T14:31:18Z</dcterms:created>
  <dcterms:modified xsi:type="dcterms:W3CDTF">2017-11-09T13:29:57Z</dcterms:modified>
</cp:coreProperties>
</file>