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7"/>
  </p:notesMasterIdLst>
  <p:sldIdLst>
    <p:sldId id="256" r:id="rId2"/>
    <p:sldId id="341" r:id="rId3"/>
    <p:sldId id="343" r:id="rId4"/>
    <p:sldId id="389" r:id="rId5"/>
    <p:sldId id="342" r:id="rId6"/>
    <p:sldId id="387" r:id="rId7"/>
    <p:sldId id="388" r:id="rId8"/>
    <p:sldId id="340" r:id="rId9"/>
    <p:sldId id="386" r:id="rId10"/>
    <p:sldId id="346" r:id="rId11"/>
    <p:sldId id="396" r:id="rId12"/>
    <p:sldId id="349" r:id="rId13"/>
    <p:sldId id="390" r:id="rId14"/>
    <p:sldId id="393" r:id="rId15"/>
    <p:sldId id="394" r:id="rId16"/>
    <p:sldId id="353" r:id="rId17"/>
    <p:sldId id="391" r:id="rId18"/>
    <p:sldId id="359" r:id="rId19"/>
    <p:sldId id="392" r:id="rId20"/>
    <p:sldId id="360" r:id="rId21"/>
    <p:sldId id="363" r:id="rId22"/>
    <p:sldId id="364" r:id="rId23"/>
    <p:sldId id="365" r:id="rId24"/>
    <p:sldId id="366" r:id="rId25"/>
    <p:sldId id="367" r:id="rId26"/>
    <p:sldId id="369" r:id="rId27"/>
    <p:sldId id="395" r:id="rId28"/>
    <p:sldId id="378" r:id="rId29"/>
    <p:sldId id="376" r:id="rId30"/>
    <p:sldId id="398" r:id="rId31"/>
    <p:sldId id="400" r:id="rId32"/>
    <p:sldId id="401" r:id="rId33"/>
    <p:sldId id="402" r:id="rId34"/>
    <p:sldId id="397" r:id="rId35"/>
    <p:sldId id="300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5078" autoAdjust="0"/>
  </p:normalViewPr>
  <p:slideViewPr>
    <p:cSldViewPr>
      <p:cViewPr>
        <p:scale>
          <a:sx n="100" d="100"/>
          <a:sy n="100" d="100"/>
        </p:scale>
        <p:origin x="-516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02.11.2017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88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02.11.2017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02.11.2017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drivers" TargetMode="External"/><Relationship Id="rId2" Type="http://schemas.openxmlformats.org/officeDocument/2006/relationships/hyperlink" Target="https://developer.nvidia.com/cuda-gpu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toolkit-archive" TargetMode="External"/><Relationship Id="rId2" Type="http://schemas.openxmlformats.org/officeDocument/2006/relationships/hyperlink" Target="http://docs.nvidia.com/cuda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Программная модель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CUDA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 CUDA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Код на хосте управляет памятью и хоста и девайса, а также запускает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ядра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выполнения на девайсе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Ядра исполняются на девайсе параллельно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множеством нитей (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threads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Каждая нить выполняет один и тот же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функции-ядра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Как определить, какую часть данных должна обрабатывать каждая нить?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800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Программный стек 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en-US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53" y="1557338"/>
            <a:ext cx="6396699" cy="417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3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Нити организованы в иерархию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Нити (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threads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)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Блоки нитей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(blocks of threads)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Сетка блоков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(grid of blocks)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 запуске ядра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обязательно указывается два параметра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Количество нитей в блоке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Количество блоков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97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Нити в блоке и блоки в сетке могут быть организованы в 1-, 2- и 3-х мерные массивы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Каждая нить хранит в специальных переменных следующие значения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Свой номер в блоке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Номер своего блока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Количество блоков в сетке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Таким образом нить может вычислить свой уникальный порядковый номер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190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из блоков сетки исполняется на одном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каждый момент времени 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может исполняться лишь один блок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Распределение блоков по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происходит динамически, управляется логикой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Коммуникация и синхронизация нитей возможна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лишь в пределах одного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блока</a:t>
            </a:r>
          </a:p>
        </p:txBody>
      </p:sp>
    </p:spTree>
    <p:extLst>
      <p:ext uri="{BB962C8B-B14F-4D97-AF65-F5344CB8AC3E}">
        <p14:creationId xmlns:p14="http://schemas.microsoft.com/office/powerpoint/2010/main" val="29408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Нити блока делятся на логические группы по 32 нити –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варпы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warps)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Только нити одного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исполняются физически одновременно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Распределение нитей по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варпам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происходит автоматически без участия программиста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n</a:t>
            </a:r>
            <a:r>
              <a:rPr lang="en-US" sz="2800" i="1" baseline="-25000" dirty="0" err="1" smtClean="0">
                <a:latin typeface="PT Sans" pitchFamily="34" charset="-52"/>
                <a:ea typeface="PT Sans" pitchFamily="34" charset="-52"/>
              </a:rPr>
              <a:t>threads_in_block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%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32 != 0 один из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варпов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будет содержать неактивные нити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en-US" sz="2800" i="1" dirty="0">
                <a:latin typeface="PT Sans" pitchFamily="34" charset="-52"/>
                <a:ea typeface="PT Sans" pitchFamily="34" charset="-52"/>
              </a:rPr>
              <a:t>MAX(</a:t>
            </a:r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n</a:t>
            </a:r>
            <a:r>
              <a:rPr lang="en-US" sz="2800" i="1" baseline="-25000" dirty="0" err="1">
                <a:latin typeface="PT Sans" pitchFamily="34" charset="-52"/>
                <a:ea typeface="PT Sans" pitchFamily="34" charset="-52"/>
              </a:rPr>
              <a:t>threads_in_block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)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= 1024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08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4392489" cy="481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4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Hello, world: CUDA-style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481329"/>
                <a:ext cx="8147248" cy="4467952"/>
              </a:xfrm>
            </p:spPr>
            <p:txBody>
              <a:bodyPr vert="horz">
                <a:normAutofit/>
              </a:bodyPr>
              <a:lstStyle/>
              <a:p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Классический пример </a:t>
                </a:r>
                <a:r>
                  <a:rPr lang="en-US" sz="2800" dirty="0" smtClean="0">
                    <a:latin typeface="PT Sans" pitchFamily="34" charset="-52"/>
                    <a:ea typeface="PT Sans" pitchFamily="34" charset="-52"/>
                  </a:rPr>
                  <a:t>hello, world </a:t>
                </a:r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для </a:t>
                </a:r>
                <a:r>
                  <a:rPr lang="en-US" sz="2800" dirty="0" smtClean="0">
                    <a:latin typeface="PT Sans" pitchFamily="34" charset="-52"/>
                    <a:ea typeface="PT Sans" pitchFamily="34" charset="-52"/>
                  </a:rPr>
                  <a:t>CUDA – </a:t>
                </a:r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вычисление </a:t>
                </a:r>
                <a:r>
                  <a:rPr lang="en-US" sz="2800" dirty="0" smtClean="0">
                    <a:latin typeface="PT Sans" pitchFamily="34" charset="-52"/>
                    <a:ea typeface="PT Sans" pitchFamily="34" charset="-52"/>
                  </a:rPr>
                  <a:t>SAXPY</a:t>
                </a:r>
              </a:p>
              <a:p>
                <a:r>
                  <a:rPr lang="en-US" sz="2800" dirty="0" smtClean="0">
                    <a:latin typeface="PT Sans" pitchFamily="34" charset="-52"/>
                    <a:ea typeface="PT Sans" pitchFamily="34" charset="-52"/>
                  </a:rPr>
                  <a:t>SAXPY – Single precision A*X Plus Y</a:t>
                </a:r>
              </a:p>
              <a:p>
                <a:pPr>
                  <a:spcAft>
                    <a:spcPts val="3000"/>
                  </a:spcAft>
                </a:pPr>
                <a:r>
                  <a:rPr lang="ru-RU" sz="2800" dirty="0" smtClean="0">
                    <a:latin typeface="PT Sans" pitchFamily="34" charset="-52"/>
                    <a:ea typeface="PT Sans" pitchFamily="34" charset="-52"/>
                  </a:rPr>
                  <a:t>Поэлементное сложение векторов, один из которых умножен на скаляр</a:t>
                </a:r>
              </a:p>
              <a:p>
                <a:pPr marL="109728" indent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/>
                              <a:ea typeface="PT Sans" pitchFamily="34" charset="-52"/>
                            </a:rPr>
                            <m:t>𝒛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  <a:ea typeface="PT Sans" pitchFamily="34" charset="-52"/>
                        </a:rPr>
                        <m:t>=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ru-RU" sz="2800" b="1" dirty="0">
                  <a:latin typeface="PT Sans" pitchFamily="34" charset="-52"/>
                  <a:ea typeface="PT Sans" pitchFamily="34" charset="-52"/>
                </a:endParaRPr>
              </a:p>
            </p:txBody>
          </p:sp>
        </mc:Choice>
        <mc:Fallback xmlns="">
          <p:sp>
            <p:nvSpPr>
              <p:cNvPr id="1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481329"/>
                <a:ext cx="8147248" cy="4467952"/>
              </a:xfrm>
              <a:blipFill rotWithShape="1">
                <a:blip r:embed="rId3"/>
                <a:stretch>
                  <a:fillRect t="-12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Расширения языка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Атрибуты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функций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Атрибуты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переменных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Встроенные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переменные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Дополнительные типы данных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Оператор запуска ядра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944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Атрибуты функций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Атрибут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__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global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__ 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Обозначает функцию-ядро - вызывается с хоста исполняется на девайсе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Ядро должно возвращать значение типа </a:t>
            </a:r>
            <a:r>
              <a:rPr lang="ru-RU" sz="2400" i="1" dirty="0" err="1" smtClean="0">
                <a:latin typeface="PT Sans" pitchFamily="34" charset="-52"/>
                <a:ea typeface="PT Sans" pitchFamily="34" charset="-52"/>
              </a:rPr>
              <a:t>void</a:t>
            </a:r>
            <a:endParaRPr lang="ru-RU" sz="2400" i="1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Атрибут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__device__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Обозначает девайс-функцию – вызывается из ядра или другой девайс-функции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Исполняется на девайсе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Атрибут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__host__ 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 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Обычная функция С++</a:t>
            </a:r>
            <a:endParaRPr lang="ru-RU" sz="2400" b="1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415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Требования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Совместимая с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видеокарта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Драйвер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Установленный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Toolkit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Установленный компилятор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C/C++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909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Атрибуты функций</a:t>
            </a:r>
            <a:endParaRPr lang="en-US" sz="44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566708"/>
              </p:ext>
            </p:extLst>
          </p:nvPr>
        </p:nvGraphicFramePr>
        <p:xfrm>
          <a:off x="395536" y="1844825"/>
          <a:ext cx="8568953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3384376"/>
                <a:gridCol w="3024337"/>
              </a:tblGrid>
              <a:tr h="944556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Атрибут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Выполняется</a:t>
                      </a:r>
                      <a:r>
                        <a:rPr lang="ru-RU" sz="2400" baseline="0" dirty="0" smtClean="0">
                          <a:latin typeface="PT Sans" pitchFamily="34" charset="-52"/>
                          <a:ea typeface="PT Sans" pitchFamily="34" charset="-52"/>
                        </a:rPr>
                        <a:t> на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aseline="0" dirty="0" smtClean="0">
                          <a:latin typeface="PT Sans" pitchFamily="34" charset="-52"/>
                          <a:ea typeface="PT Sans" pitchFamily="34" charset="-52"/>
                        </a:rPr>
                        <a:t>Вызывается из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71726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__</a:t>
                      </a: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device__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7172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__global__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</a:t>
                      </a:r>
                      <a:endParaRPr lang="ru-RU" sz="24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host</a:t>
                      </a:r>
                      <a:endParaRPr lang="ru-RU" sz="24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7172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__host__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host</a:t>
                      </a:r>
                      <a:endParaRPr lang="ru-RU" sz="24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host</a:t>
                      </a:r>
                      <a:endParaRPr lang="ru-RU" sz="24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Атрибуты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переменных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Атрибуты переменных определяют в какой памяти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GPU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будет размещаться переменная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Скорость и способ доступа к переменной сильно варьируется в зависимости от типа размещения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Подробнее о памяти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– в соответствующей лекции 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976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Атрибуты переменных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 поддерживает модульную сборку – каждая 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ru-RU" sz="2800" i="1" dirty="0" err="1" smtClean="0">
                <a:latin typeface="PT Sans" pitchFamily="34" charset="-52"/>
                <a:ea typeface="PT Sans" pitchFamily="34" charset="-52"/>
              </a:rPr>
              <a:t>global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функция должна находиться в одном исходном файле вместе со всеми 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ru-RU" sz="2800" i="1" dirty="0" err="1" smtClean="0">
                <a:latin typeface="PT Sans" pitchFamily="34" charset="-52"/>
                <a:ea typeface="PT Sans" pitchFamily="34" charset="-52"/>
              </a:rPr>
              <a:t>device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функциями и переменными, которые она использует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907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Встроенные типы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1/2/3/4-мерные векторные типы на основе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char, short,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int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, long, float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double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Компоненты векторных типов имеют имена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x, y, z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w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3573016"/>
            <a:ext cx="7920880" cy="120032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PT Sans" pitchFamily="34" charset="-52"/>
                <a:cs typeface="Consolas" pitchFamily="49" charset="0"/>
              </a:rPr>
              <a:t>int2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dirty="0" smtClean="0">
                <a:solidFill>
                  <a:srgbClr val="795E26"/>
                </a:solidFill>
                <a:latin typeface="Consolas"/>
              </a:rPr>
              <a:t>make_int2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9885A"/>
                </a:solidFill>
                <a:latin typeface="Consolas"/>
              </a:rPr>
              <a:t>7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Создает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вектор (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1,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7)</a:t>
            </a:r>
            <a:endParaRPr lang="en-US" dirty="0" smtClean="0">
              <a:solidFill>
                <a:srgbClr val="008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/>
              </a:rPr>
              <a:t>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PT Sans" pitchFamily="34" charset="-52"/>
                <a:cs typeface="Consolas" pitchFamily="49" charset="0"/>
              </a:rPr>
              <a:t>float3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u = </a:t>
            </a:r>
            <a:r>
              <a:rPr lang="en-US" dirty="0" smtClean="0">
                <a:solidFill>
                  <a:srgbClr val="795E26"/>
                </a:solidFill>
                <a:latin typeface="Consolas"/>
              </a:rPr>
              <a:t>make_float3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9885A"/>
                </a:solidFill>
                <a:latin typeface="Consolas"/>
              </a:rPr>
              <a:t>3.4f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Создает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вектор (1.0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f, 2.0f, 3.4f )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258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Встроенные типы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Для этих типов не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поддерживаются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автоматические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векторные операции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Т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ип 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dim3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, используемый для задания размерностей блоков потоков и сеток блоков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Этот тип основан на 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uint3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, элементы по умолчанию инициализируются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1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4582869"/>
            <a:ext cx="7632848" cy="92333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67F99"/>
                </a:solidFill>
                <a:latin typeface="Consolas"/>
              </a:rPr>
              <a:t>dim3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/>
              </a:rPr>
              <a:t>blocks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( </a:t>
            </a:r>
            <a:r>
              <a:rPr lang="ru-RU" dirty="0">
                <a:solidFill>
                  <a:srgbClr val="09885A"/>
                </a:solidFill>
                <a:latin typeface="Consolas"/>
              </a:rPr>
              <a:t>16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dirty="0">
                <a:solidFill>
                  <a:srgbClr val="09885A"/>
                </a:solidFill>
                <a:latin typeface="Consolas"/>
              </a:rPr>
              <a:t>16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);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то же что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blocks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( 16, 16, 1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)</a:t>
            </a:r>
            <a:endParaRPr lang="en-US" dirty="0" smtClean="0">
              <a:solidFill>
                <a:srgbClr val="008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267F99"/>
                </a:solidFill>
                <a:latin typeface="Consolas"/>
              </a:rPr>
              <a:t>dim3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/>
              </a:rPr>
              <a:t>grid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( </a:t>
            </a:r>
            <a:r>
              <a:rPr lang="ru-RU" dirty="0">
                <a:solidFill>
                  <a:srgbClr val="09885A"/>
                </a:solidFill>
                <a:latin typeface="Consolas"/>
              </a:rPr>
              <a:t>256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);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то же что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grid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(256, 1, 1)</a:t>
            </a:r>
            <a:endParaRPr lang="ru-RU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55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Встроенные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переменные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gridDim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количество блоков в сетке по каждому из измерений (тип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dim3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blockDim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количество нитей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 блоке по каждому из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измерений (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тип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dim3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blockIdx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индекс текущего блока в сетке по каждому из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измерений (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тип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uint3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threadIdx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индекс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текущей нити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 блоке по каждому из измерений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(тип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uint3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warpSize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размер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(тип </a:t>
            </a:r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int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52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Оператор вызова ядра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589872"/>
            <a:ext cx="7776864" cy="1631216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kernel_name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&lt;&lt;&lt;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267F99"/>
                </a:solidFill>
                <a:latin typeface="Consolas"/>
              </a:rPr>
              <a:t>dim3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Nb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267F99"/>
                </a:solidFill>
                <a:latin typeface="Consolas"/>
              </a:rPr>
              <a:t>dim3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267F99"/>
                </a:solidFill>
                <a:latin typeface="Consolas"/>
              </a:rPr>
              <a:t>size_t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Ns = </a:t>
            </a:r>
            <a:r>
              <a:rPr lang="en-US" sz="20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267F99"/>
                </a:solidFill>
                <a:latin typeface="Consolas"/>
              </a:rPr>
              <a:t>cudaStream_t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S = </a:t>
            </a:r>
            <a:r>
              <a:rPr lang="en-US" sz="20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&gt;&gt;&gt;(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798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Оператор вызова ядра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err="1">
                <a:latin typeface="PT Sans" pitchFamily="34" charset="-52"/>
                <a:ea typeface="PT Sans" pitchFamily="34" charset="-52"/>
              </a:rPr>
              <a:t>kernel_name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– это имя или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адрес ядра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Обязательный параметр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Nb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типа задает число блоков в сетке блоков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Обязательный параметр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Ns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задает число нитей в блоке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Параметр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Ns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задает дополнительный объем разделяемой памяти в для блоков сетки 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Параметр S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ставит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вызов ядра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заданную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очередь команд (CUDA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Stream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960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Обработка ошибок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Каждая функция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(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кроме запуска ядра)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возвращает значение типа 𝑐𝑢𝑑𝑎𝐸𝑟𝑟𝑜𝑟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_𝑡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При успешном выполнении функции возвращается значение 𝑐𝑢𝑑𝑎𝑆𝑢𝑐𝑐𝑒𝑠𝑠, иначе возвращается код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ошибки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4005064"/>
            <a:ext cx="7920880" cy="92333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dirty="0" err="1" smtClean="0">
                <a:solidFill>
                  <a:srgbClr val="795E26"/>
                </a:solidFill>
                <a:latin typeface="Consolas"/>
              </a:rPr>
              <a:t>cudaGetErrorString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267F99"/>
                </a:solidFill>
                <a:latin typeface="Consolas"/>
              </a:rPr>
              <a:t>cudaError_t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code);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описание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ошибки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267F99"/>
                </a:solidFill>
                <a:latin typeface="Consolas"/>
              </a:rPr>
              <a:t>cudaError_t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cudaGetLastError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получить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последнюю ошибку</a:t>
            </a:r>
            <a:endParaRPr lang="ru-RU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29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Асинхронность в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Некоторые функции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CUDA являются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асинхронными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Запуск ядра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Асинхронные версии функций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копирования и инициализации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памяти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Функции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копирования памяти 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device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↔ 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device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внутри устройства и между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устройствами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синхронизации устройства используется функция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cudaDeviceSynchronize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()</a:t>
            </a:r>
            <a:endParaRPr lang="ru-RU" sz="2800" i="1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378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Видеокарта и драйвера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Список поддерживаемых видеокарт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  <a:hlinkClick r:id="rId2"/>
              </a:rPr>
              <a:t>https://developer.nvidia.com/cuda-gpus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Каждая версия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Toolkit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имеет свой список актуальных драйверов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Драйвера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  <a:hlinkClick r:id="rId3"/>
              </a:rPr>
              <a:t>http://</a:t>
            </a:r>
            <a:r>
              <a:rPr lang="en-US" sz="2400" dirty="0" smtClean="0">
                <a:latin typeface="PT Sans" pitchFamily="34" charset="-52"/>
                <a:ea typeface="PT Sans" pitchFamily="34" charset="-52"/>
                <a:hlinkClick r:id="rId3"/>
              </a:rPr>
              <a:t>www.nvidia.com/drivers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306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Очередь команд для запуска ядер и обмена данными между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хостом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По умолчанию все команды работают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очереди номер 0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stream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определяет идентификатор – аргумент для команд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Команды с одним значением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stream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выполняются последовательно, с разными – независимо друг от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друга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CUDA Streams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5376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Streams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могут использоваться для оптимизации доступа в память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копирование данных хост-девайс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, девайс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хост и работа ядра занимают примерно одинаковое время, можно получить выигрыш в производительности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CUDA Streams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77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CUDA Streams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988840"/>
            <a:ext cx="8640960" cy="255454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67F99"/>
                </a:solidFill>
                <a:latin typeface="Consolas"/>
              </a:rPr>
              <a:t>cudaStream_t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streams[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nStreams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=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nStreams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++i)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795E26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cudaStreamCreate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(&amp;streams[i]);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of = i 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streamSize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sz="1600" dirty="0" smtClean="0">
                <a:solidFill>
                  <a:srgbClr val="795E26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cudaMemcpyAsync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[of], &amp;a[of],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nB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cudaMemcpyHostToDevice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stream[i]);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kernel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&lt;&lt;&lt;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streamSize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blockSize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blockSize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stream[i]&gt;&gt;&gt;(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offset);</a:t>
            </a:r>
          </a:p>
          <a:p>
            <a:r>
              <a:rPr lang="ru-RU" sz="1600" dirty="0" smtClean="0">
                <a:solidFill>
                  <a:srgbClr val="795E26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cudaMemcpyAsync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(&amp;a[of], &amp;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d_a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[of],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nB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cudaMemcpyDeviceToHost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stream[i]);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11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Событие – объект типа </a:t>
            </a:r>
            <a:r>
              <a:rPr lang="en-US" sz="2800" dirty="0" err="1">
                <a:latin typeface="PT Sans" pitchFamily="34" charset="-52"/>
                <a:ea typeface="PT Sans" pitchFamily="34" charset="-52"/>
              </a:rPr>
              <a:t>cudaEvent_t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измерения времени выполнения операций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API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позволяют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Создавать и уничтожать события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Выделять начало и конец профилируемого кода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Проверять/ожидать наступления события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Замерять время выполнения</a:t>
            </a: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CUDA events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836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Профилирование осуществляется через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NVIDIA Visual Profiler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Определение гонок данных, бутылочных горлышек и т.д.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Кроме того, можно воспользоваться командой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nvprof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: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$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nvprof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[options] [application] [application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args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]</a:t>
            </a:r>
            <a:endParaRPr lang="en-US" sz="2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Профилировщик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438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5500" t="500" r="265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Вопросы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293096"/>
            <a:ext cx="6984776" cy="7920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ekhramch@kpfu.ru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CUDA Toolkit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Документация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  <a:hlinkClick r:id="rId2"/>
              </a:rPr>
              <a:t>http://</a:t>
            </a:r>
            <a:r>
              <a:rPr lang="en-US" sz="2400" dirty="0" smtClean="0">
                <a:latin typeface="PT Sans" pitchFamily="34" charset="-52"/>
                <a:ea typeface="PT Sans" pitchFamily="34" charset="-52"/>
                <a:hlinkClick r:id="rId2"/>
              </a:rPr>
              <a:t>docs.nvidia.com/cuda/index.html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Поддержка ОС: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Windows, Linux,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Mac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Каждая версия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поддерживает определенный диапазон архитектур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Если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устарел, можно установить старую версию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Toolkit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  <a:hlinkClick r:id="rId3"/>
              </a:rPr>
              <a:t>https://</a:t>
            </a:r>
            <a:r>
              <a:rPr lang="en-US" sz="2400" dirty="0" smtClean="0">
                <a:latin typeface="PT Sans" pitchFamily="34" charset="-52"/>
                <a:ea typeface="PT Sans" pitchFamily="34" charset="-52"/>
                <a:hlinkClick r:id="rId3"/>
              </a:rPr>
              <a:t>developer.nvidia.com/cuda-toolkit-archive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endParaRPr lang="en-US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644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CUDA Toolkit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Алгоритм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Определить модель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Определить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последнюю версию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для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данного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Поставить последний драйвер поддерживающий данную версию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Найти соответствующую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документацию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CUDA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и следовать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инструкциям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endParaRPr lang="en-US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274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Компиляция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err="1">
                <a:latin typeface="PT Sans" pitchFamily="34" charset="-52"/>
                <a:ea typeface="PT Sans" pitchFamily="34" charset="-52"/>
              </a:rPr>
              <a:t>nvcc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строковый компилятор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для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CUDA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Исходные файлы – *.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cu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Основные опции командной строки – в документации CUDA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Toolkit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Работа с компилятором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nvcc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идентична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gcc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Пример компиляции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исходного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файла:</a:t>
            </a:r>
          </a:p>
          <a:p>
            <a:pPr lvl="1"/>
            <a:r>
              <a:rPr lang="en-US" sz="2400" b="1" i="1" dirty="0" smtClean="0">
                <a:latin typeface="PT Sans" pitchFamily="34" charset="-52"/>
                <a:ea typeface="PT Sans" pitchFamily="34" charset="-52"/>
              </a:rPr>
              <a:t>$</a:t>
            </a:r>
            <a:r>
              <a:rPr lang="ru-RU" sz="2400" b="1" i="1" dirty="0" err="1" smtClean="0">
                <a:latin typeface="PT Sans" pitchFamily="34" charset="-52"/>
                <a:ea typeface="PT Sans" pitchFamily="34" charset="-52"/>
              </a:rPr>
              <a:t>nvcc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2400" b="1" i="1" dirty="0" err="1" smtClean="0">
                <a:latin typeface="PT Sans" pitchFamily="34" charset="-52"/>
                <a:ea typeface="PT Sans" pitchFamily="34" charset="-52"/>
              </a:rPr>
              <a:t>arch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=</a:t>
            </a:r>
            <a:r>
              <a:rPr lang="ru-RU" sz="2400" b="1" i="1" dirty="0" err="1" smtClean="0">
                <a:latin typeface="PT Sans" pitchFamily="34" charset="-52"/>
                <a:ea typeface="PT Sans" pitchFamily="34" charset="-52"/>
              </a:rPr>
              <a:t>sm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400" b="1" i="1" dirty="0" smtClean="0">
                <a:latin typeface="PT Sans" pitchFamily="34" charset="-52"/>
                <a:ea typeface="PT Sans" pitchFamily="34" charset="-52"/>
              </a:rPr>
              <a:t>37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–O</a:t>
            </a:r>
            <a:r>
              <a:rPr lang="en-US" sz="2400" b="1" i="1" dirty="0" smtClean="0">
                <a:latin typeface="PT Sans" pitchFamily="34" charset="-52"/>
                <a:ea typeface="PT Sans" pitchFamily="34" charset="-52"/>
              </a:rPr>
              <a:t>3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test.cu</a:t>
            </a:r>
            <a:r>
              <a:rPr lang="en-US" sz="24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b="1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2400" b="1" i="1" dirty="0">
                <a:latin typeface="PT Sans" pitchFamily="34" charset="-52"/>
                <a:ea typeface="PT Sans" pitchFamily="34" charset="-52"/>
              </a:rPr>
              <a:t>o </a:t>
            </a:r>
            <a:r>
              <a:rPr lang="en-US" sz="2400" b="1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b="1" i="1" dirty="0" err="1" smtClean="0">
                <a:latin typeface="PT Sans" pitchFamily="34" charset="-52"/>
                <a:ea typeface="PT Sans" pitchFamily="34" charset="-52"/>
              </a:rPr>
              <a:t>test</a:t>
            </a:r>
            <a:endParaRPr lang="ru-RU" sz="2400" b="1" i="1" dirty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977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Visual Studio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версии 6.0 и старше интегрируются 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Visual Studio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Существуют ограничения по совместимости версий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CUDA/Visual Studio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RTFM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</a:p>
          <a:p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357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CUDA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Программная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модель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является гетерогенной – использует 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CPU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выделяют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Host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(хост)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обозначает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оперативную память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Device 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обозначает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графическую память</a:t>
            </a:r>
          </a:p>
          <a:p>
            <a:pPr lvl="1"/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Kernels (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ядр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а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)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– функции исполняемые на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98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CUDA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Типичная последовательность команд программы 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Объявить и выделить память на хосте и девайсе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Инициализировать данные на хосте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Скопировать данные с хоста на девайс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Запустить ядро(а) на исполнение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Скопировать память обратно на хост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Освободить выделенную память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413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30402</TotalTime>
  <Words>1248</Words>
  <Application>Microsoft Office PowerPoint</Application>
  <PresentationFormat>Экран (4:3)</PresentationFormat>
  <Paragraphs>199</Paragraphs>
  <Slides>35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itis_kfu</vt:lpstr>
      <vt:lpstr>Программная модель CUDA</vt:lpstr>
      <vt:lpstr>Требования</vt:lpstr>
      <vt:lpstr>Видеокарта и драйвера</vt:lpstr>
      <vt:lpstr>CUDA Toolkit</vt:lpstr>
      <vt:lpstr>CUDA Toolkit</vt:lpstr>
      <vt:lpstr>Компиляция</vt:lpstr>
      <vt:lpstr>Visual Studio и CUDA</vt:lpstr>
      <vt:lpstr>Nvidia CUDA</vt:lpstr>
      <vt:lpstr>Nvidia CUDA</vt:lpstr>
      <vt:lpstr>Nvidia CUDA</vt:lpstr>
      <vt:lpstr>Программный стек CUDA</vt:lpstr>
      <vt:lpstr>Сетки, блоки и нити</vt:lpstr>
      <vt:lpstr>Сетки, блоки и нити</vt:lpstr>
      <vt:lpstr>Сетки, блоки и нити</vt:lpstr>
      <vt:lpstr>Сетки, блоки и нити</vt:lpstr>
      <vt:lpstr>Сетки, блоки и нити</vt:lpstr>
      <vt:lpstr>Hello, world: CUDA-style</vt:lpstr>
      <vt:lpstr>Расширения языка</vt:lpstr>
      <vt:lpstr>Атрибуты функций</vt:lpstr>
      <vt:lpstr>Атрибуты функций</vt:lpstr>
      <vt:lpstr>Атрибуты переменных</vt:lpstr>
      <vt:lpstr>Атрибуты переменных</vt:lpstr>
      <vt:lpstr>Встроенные типы</vt:lpstr>
      <vt:lpstr>Встроенные типы</vt:lpstr>
      <vt:lpstr>Встроенные переменные</vt:lpstr>
      <vt:lpstr>Оператор вызова ядра</vt:lpstr>
      <vt:lpstr>Оператор вызова ядра</vt:lpstr>
      <vt:lpstr>Обработка ошибок</vt:lpstr>
      <vt:lpstr>Асинхронность в CUDA</vt:lpstr>
      <vt:lpstr>CUDA Streams</vt:lpstr>
      <vt:lpstr>CUDA Streams</vt:lpstr>
      <vt:lpstr>CUDA Streams</vt:lpstr>
      <vt:lpstr>CUDA events</vt:lpstr>
      <vt:lpstr>Профилировщик CUDA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381</cp:revision>
  <dcterms:created xsi:type="dcterms:W3CDTF">2016-04-21T14:31:18Z</dcterms:created>
  <dcterms:modified xsi:type="dcterms:W3CDTF">2017-11-02T12:51:46Z</dcterms:modified>
</cp:coreProperties>
</file>