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ZA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Z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Z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Z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Z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Z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ZA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ZA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ZA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F7F82FF-FF9E-47EE-8A2B-3E6114A2CE4B}" type="slidenum">
              <a:rPr lang="en-ZA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634400" y="2124000"/>
            <a:ext cx="1120320" cy="523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40" name="CustomShape 2"/>
          <p:cNvSpPr/>
          <p:nvPr/>
        </p:nvSpPr>
        <p:spPr>
          <a:xfrm>
            <a:off x="1634400" y="1419480"/>
            <a:ext cx="360" cy="122760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41" name="CustomShape 3"/>
          <p:cNvSpPr/>
          <p:nvPr/>
        </p:nvSpPr>
        <p:spPr>
          <a:xfrm flipH="1">
            <a:off x="577440" y="2124000"/>
            <a:ext cx="1055160" cy="523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42" name="CustomShape 4"/>
          <p:cNvSpPr/>
          <p:nvPr/>
        </p:nvSpPr>
        <p:spPr>
          <a:xfrm>
            <a:off x="48960" y="1335960"/>
            <a:ext cx="3047040" cy="532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000000"/>
                </a:solidFill>
                <a:latin typeface="Calibri"/>
              </a:rPr>
              <a:t>
</a:t>
            </a:r>
            <a:r>
              <a:rPr lang="en-ZA" sz="1400">
                <a:solidFill>
                  <a:srgbClr val="000000"/>
                </a:solidFill>
                <a:latin typeface="Calibri"/>
              </a:rPr>
              <a:t>Split by </a:t>
            </a:r>
            <a:endParaRPr/>
          </a:p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000000"/>
                </a:solidFill>
                <a:latin typeface="Calibri"/>
              </a:rPr>
              <a:t>Chromosome/ contig</a:t>
            </a:r>
            <a:endParaRPr/>
          </a:p>
        </p:txBody>
      </p:sp>
      <p:sp>
        <p:nvSpPr>
          <p:cNvPr id="43" name="CustomShape 5"/>
          <p:cNvSpPr/>
          <p:nvPr/>
        </p:nvSpPr>
        <p:spPr>
          <a:xfrm>
            <a:off x="386280" y="2611440"/>
            <a:ext cx="2495880" cy="45864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Realign/Recalibrate</a:t>
            </a:r>
            <a:endParaRPr/>
          </a:p>
        </p:txBody>
      </p:sp>
      <p:sp>
        <p:nvSpPr>
          <p:cNvPr id="44" name="CustomShape 6"/>
          <p:cNvSpPr/>
          <p:nvPr/>
        </p:nvSpPr>
        <p:spPr>
          <a:xfrm>
            <a:off x="578880" y="3683880"/>
            <a:ext cx="2143800" cy="38844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Variant calling</a:t>
            </a:r>
            <a:endParaRPr/>
          </a:p>
        </p:txBody>
      </p:sp>
      <p:sp>
        <p:nvSpPr>
          <p:cNvPr id="45" name="CustomShape 7"/>
          <p:cNvSpPr/>
          <p:nvPr/>
        </p:nvSpPr>
        <p:spPr>
          <a:xfrm>
            <a:off x="2518200" y="3052080"/>
            <a:ext cx="360" cy="63144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46" name="CustomShape 8"/>
          <p:cNvSpPr/>
          <p:nvPr/>
        </p:nvSpPr>
        <p:spPr>
          <a:xfrm>
            <a:off x="750600" y="3052080"/>
            <a:ext cx="360" cy="63144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47" name="CustomShape 9"/>
          <p:cNvSpPr/>
          <p:nvPr/>
        </p:nvSpPr>
        <p:spPr>
          <a:xfrm>
            <a:off x="1634400" y="3070080"/>
            <a:ext cx="16200" cy="61344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48" name="CustomShape 10"/>
          <p:cNvSpPr/>
          <p:nvPr/>
        </p:nvSpPr>
        <p:spPr>
          <a:xfrm>
            <a:off x="160920" y="352080"/>
            <a:ext cx="2029320" cy="4968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9" name="CustomShape 11"/>
          <p:cNvSpPr/>
          <p:nvPr/>
        </p:nvSpPr>
        <p:spPr>
          <a:xfrm flipH="1">
            <a:off x="1634400" y="422280"/>
            <a:ext cx="7920" cy="79956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50" name="CustomShape 12"/>
          <p:cNvSpPr/>
          <p:nvPr/>
        </p:nvSpPr>
        <p:spPr>
          <a:xfrm>
            <a:off x="889560" y="4045680"/>
            <a:ext cx="704880" cy="80712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len="lg" type="stealth" w="med"/>
          </a:ln>
        </p:spPr>
      </p:sp>
      <p:sp>
        <p:nvSpPr>
          <p:cNvPr id="51" name="CustomShape 13"/>
          <p:cNvSpPr/>
          <p:nvPr/>
        </p:nvSpPr>
        <p:spPr>
          <a:xfrm>
            <a:off x="1621800" y="4215240"/>
            <a:ext cx="360" cy="61956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len="lg" type="stealth" w="med"/>
          </a:ln>
        </p:spPr>
      </p:sp>
      <p:sp>
        <p:nvSpPr>
          <p:cNvPr id="52" name="CustomShape 14"/>
          <p:cNvSpPr/>
          <p:nvPr/>
        </p:nvSpPr>
        <p:spPr>
          <a:xfrm flipH="1">
            <a:off x="1621800" y="4027680"/>
            <a:ext cx="722160" cy="80712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len="lg" type="stealth" w="med"/>
          </a:ln>
        </p:spPr>
      </p:sp>
      <p:sp>
        <p:nvSpPr>
          <p:cNvPr id="53" name="CustomShape 15"/>
          <p:cNvSpPr/>
          <p:nvPr/>
        </p:nvSpPr>
        <p:spPr>
          <a:xfrm>
            <a:off x="750600" y="970200"/>
            <a:ext cx="1767600" cy="43236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Alignment</a:t>
            </a:r>
            <a:endParaRPr/>
          </a:p>
        </p:txBody>
      </p:sp>
      <p:sp>
        <p:nvSpPr>
          <p:cNvPr id="54" name="CustomShape 16"/>
          <p:cNvSpPr/>
          <p:nvPr/>
        </p:nvSpPr>
        <p:spPr>
          <a:xfrm>
            <a:off x="723960" y="4852800"/>
            <a:ext cx="1894320" cy="36828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merge-sort</a:t>
            </a:r>
            <a:endParaRPr/>
          </a:p>
        </p:txBody>
      </p:sp>
      <p:sp>
        <p:nvSpPr>
          <p:cNvPr id="55" name="CustomShape 17"/>
          <p:cNvSpPr/>
          <p:nvPr/>
        </p:nvSpPr>
        <p:spPr>
          <a:xfrm>
            <a:off x="861840" y="72000"/>
            <a:ext cx="1560960" cy="349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000000"/>
                </a:solidFill>
                <a:latin typeface="Calibri"/>
              </a:rPr>
              <a:t>Input sample file (fastq)</a:t>
            </a:r>
            <a:endParaRPr/>
          </a:p>
        </p:txBody>
      </p:sp>
      <p:sp>
        <p:nvSpPr>
          <p:cNvPr id="56" name="CustomShape 18"/>
          <p:cNvSpPr/>
          <p:nvPr/>
        </p:nvSpPr>
        <p:spPr>
          <a:xfrm>
            <a:off x="3528000" y="6191640"/>
            <a:ext cx="3711600" cy="43236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Joint Genotyping</a:t>
            </a:r>
            <a:endParaRPr/>
          </a:p>
        </p:txBody>
      </p:sp>
      <p:sp>
        <p:nvSpPr>
          <p:cNvPr id="57" name="Line 19"/>
          <p:cNvSpPr/>
          <p:nvPr/>
        </p:nvSpPr>
        <p:spPr>
          <a:xfrm>
            <a:off x="1584000" y="5293080"/>
            <a:ext cx="3672000" cy="898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8" name="Line 20"/>
          <p:cNvSpPr/>
          <p:nvPr/>
        </p:nvSpPr>
        <p:spPr>
          <a:xfrm>
            <a:off x="4392000" y="5293080"/>
            <a:ext cx="864000" cy="898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9" name="Line 21"/>
          <p:cNvSpPr/>
          <p:nvPr/>
        </p:nvSpPr>
        <p:spPr>
          <a:xfrm flipH="1">
            <a:off x="5112000" y="5328000"/>
            <a:ext cx="3312000" cy="863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0" name="Line 22"/>
          <p:cNvSpPr/>
          <p:nvPr/>
        </p:nvSpPr>
        <p:spPr>
          <a:xfrm flipH="1">
            <a:off x="5112000" y="5256000"/>
            <a:ext cx="1224000" cy="935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1" name="CustomShape 23"/>
          <p:cNvSpPr/>
          <p:nvPr/>
        </p:nvSpPr>
        <p:spPr>
          <a:xfrm>
            <a:off x="6072480" y="1190160"/>
            <a:ext cx="648000" cy="417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/>
            <a:r>
              <a:rPr lang="en-ZA">
                <a:latin typeface="Arial"/>
              </a:rPr>
              <a:t>…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ZA">
                <a:latin typeface="Arial"/>
              </a:rPr>
              <a:t>…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ZA">
                <a:latin typeface="Arial"/>
              </a:rPr>
              <a:t>…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ZA">
                <a:latin typeface="Arial"/>
              </a:rPr>
              <a:t>…</a:t>
            </a:r>
            <a:r>
              <a:rPr lang="en-ZA">
                <a:latin typeface="Arial"/>
              </a:rPr>
              <a:t>.</a:t>
            </a:r>
            <a:endParaRPr/>
          </a:p>
        </p:txBody>
      </p:sp>
      <p:sp>
        <p:nvSpPr>
          <p:cNvPr id="62" name="Line 24"/>
          <p:cNvSpPr/>
          <p:nvPr/>
        </p:nvSpPr>
        <p:spPr>
          <a:xfrm>
            <a:off x="5184000" y="6624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3" name="TextShape 25"/>
          <p:cNvSpPr txBox="1"/>
          <p:nvPr/>
        </p:nvSpPr>
        <p:spPr>
          <a:xfrm>
            <a:off x="4392000" y="7200000"/>
            <a:ext cx="15782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>
                <a:latin typeface="Arial"/>
              </a:rPr>
              <a:t>Output vcf file</a:t>
            </a:r>
            <a:endParaRPr/>
          </a:p>
        </p:txBody>
      </p:sp>
      <p:sp>
        <p:nvSpPr>
          <p:cNvPr id="64" name="TextShape 26"/>
          <p:cNvSpPr txBox="1"/>
          <p:nvPr/>
        </p:nvSpPr>
        <p:spPr>
          <a:xfrm>
            <a:off x="714960" y="3121560"/>
            <a:ext cx="47808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65" name="TextShape 27"/>
          <p:cNvSpPr txBox="1"/>
          <p:nvPr/>
        </p:nvSpPr>
        <p:spPr>
          <a:xfrm>
            <a:off x="1609920" y="3121560"/>
            <a:ext cx="47808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66" name="TextShape 28"/>
          <p:cNvSpPr txBox="1"/>
          <p:nvPr/>
        </p:nvSpPr>
        <p:spPr>
          <a:xfrm>
            <a:off x="2525400" y="3121560"/>
            <a:ext cx="47808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67" name="TextShape 29"/>
          <p:cNvSpPr txBox="1"/>
          <p:nvPr/>
        </p:nvSpPr>
        <p:spPr>
          <a:xfrm>
            <a:off x="817920" y="2160000"/>
            <a:ext cx="47808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68" name="TextShape 30"/>
          <p:cNvSpPr txBox="1"/>
          <p:nvPr/>
        </p:nvSpPr>
        <p:spPr>
          <a:xfrm>
            <a:off x="2160000" y="2196000"/>
            <a:ext cx="478080" cy="4345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69" name="TextShape 31"/>
          <p:cNvSpPr txBox="1"/>
          <p:nvPr/>
        </p:nvSpPr>
        <p:spPr>
          <a:xfrm>
            <a:off x="1393920" y="2304000"/>
            <a:ext cx="47808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70" name="TextShape 32"/>
          <p:cNvSpPr txBox="1"/>
          <p:nvPr/>
        </p:nvSpPr>
        <p:spPr>
          <a:xfrm>
            <a:off x="864000" y="4320000"/>
            <a:ext cx="46116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71" name="TextShape 33"/>
          <p:cNvSpPr txBox="1"/>
          <p:nvPr/>
        </p:nvSpPr>
        <p:spPr>
          <a:xfrm>
            <a:off x="1446840" y="4273560"/>
            <a:ext cx="46116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72" name="TextShape 34"/>
          <p:cNvSpPr txBox="1"/>
          <p:nvPr/>
        </p:nvSpPr>
        <p:spPr>
          <a:xfrm>
            <a:off x="1944000" y="4345560"/>
            <a:ext cx="46116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73" name="TextShape 35"/>
          <p:cNvSpPr txBox="1"/>
          <p:nvPr/>
        </p:nvSpPr>
        <p:spPr>
          <a:xfrm>
            <a:off x="2880000" y="5641560"/>
            <a:ext cx="46116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74" name="CustomShape 36"/>
          <p:cNvSpPr/>
          <p:nvPr/>
        </p:nvSpPr>
        <p:spPr>
          <a:xfrm>
            <a:off x="4382280" y="2140200"/>
            <a:ext cx="1120320" cy="523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75" name="CustomShape 37"/>
          <p:cNvSpPr/>
          <p:nvPr/>
        </p:nvSpPr>
        <p:spPr>
          <a:xfrm>
            <a:off x="4382280" y="1435680"/>
            <a:ext cx="360" cy="122760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76" name="CustomShape 38"/>
          <p:cNvSpPr/>
          <p:nvPr/>
        </p:nvSpPr>
        <p:spPr>
          <a:xfrm flipH="1">
            <a:off x="3325320" y="2140200"/>
            <a:ext cx="1055160" cy="523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77" name="CustomShape 39"/>
          <p:cNvSpPr/>
          <p:nvPr/>
        </p:nvSpPr>
        <p:spPr>
          <a:xfrm>
            <a:off x="2796840" y="1352160"/>
            <a:ext cx="3047040" cy="532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000000"/>
                </a:solidFill>
                <a:latin typeface="Calibri"/>
              </a:rPr>
              <a:t>
</a:t>
            </a:r>
            <a:r>
              <a:rPr lang="en-ZA" sz="1400">
                <a:solidFill>
                  <a:srgbClr val="000000"/>
                </a:solidFill>
                <a:latin typeface="Calibri"/>
              </a:rPr>
              <a:t>Split by </a:t>
            </a:r>
            <a:endParaRPr/>
          </a:p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000000"/>
                </a:solidFill>
                <a:latin typeface="Calibri"/>
              </a:rPr>
              <a:t>Chromosome/ contig</a:t>
            </a:r>
            <a:endParaRPr/>
          </a:p>
        </p:txBody>
      </p:sp>
      <p:sp>
        <p:nvSpPr>
          <p:cNvPr id="78" name="CustomShape 40"/>
          <p:cNvSpPr/>
          <p:nvPr/>
        </p:nvSpPr>
        <p:spPr>
          <a:xfrm>
            <a:off x="3134160" y="2627640"/>
            <a:ext cx="2495880" cy="45864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Realign/Recalibrate</a:t>
            </a:r>
            <a:endParaRPr/>
          </a:p>
        </p:txBody>
      </p:sp>
      <p:sp>
        <p:nvSpPr>
          <p:cNvPr id="79" name="CustomShape 41"/>
          <p:cNvSpPr/>
          <p:nvPr/>
        </p:nvSpPr>
        <p:spPr>
          <a:xfrm>
            <a:off x="3326760" y="3700080"/>
            <a:ext cx="2143800" cy="38844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Variant calling</a:t>
            </a:r>
            <a:endParaRPr/>
          </a:p>
        </p:txBody>
      </p:sp>
      <p:sp>
        <p:nvSpPr>
          <p:cNvPr id="80" name="CustomShape 42"/>
          <p:cNvSpPr/>
          <p:nvPr/>
        </p:nvSpPr>
        <p:spPr>
          <a:xfrm>
            <a:off x="5266080" y="3068280"/>
            <a:ext cx="360" cy="63144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81" name="CustomShape 43"/>
          <p:cNvSpPr/>
          <p:nvPr/>
        </p:nvSpPr>
        <p:spPr>
          <a:xfrm>
            <a:off x="3498480" y="3068280"/>
            <a:ext cx="360" cy="63144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82" name="CustomShape 44"/>
          <p:cNvSpPr/>
          <p:nvPr/>
        </p:nvSpPr>
        <p:spPr>
          <a:xfrm>
            <a:off x="4382280" y="3086280"/>
            <a:ext cx="16200" cy="61344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83" name="CustomShape 45"/>
          <p:cNvSpPr/>
          <p:nvPr/>
        </p:nvSpPr>
        <p:spPr>
          <a:xfrm>
            <a:off x="2908800" y="368280"/>
            <a:ext cx="2029320" cy="4968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4" name="CustomShape 46"/>
          <p:cNvSpPr/>
          <p:nvPr/>
        </p:nvSpPr>
        <p:spPr>
          <a:xfrm flipH="1">
            <a:off x="4382280" y="438480"/>
            <a:ext cx="7920" cy="79956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85" name="CustomShape 47"/>
          <p:cNvSpPr/>
          <p:nvPr/>
        </p:nvSpPr>
        <p:spPr>
          <a:xfrm>
            <a:off x="3637440" y="4061880"/>
            <a:ext cx="704880" cy="80712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len="lg" type="stealth" w="med"/>
          </a:ln>
        </p:spPr>
      </p:sp>
      <p:sp>
        <p:nvSpPr>
          <p:cNvPr id="86" name="CustomShape 48"/>
          <p:cNvSpPr/>
          <p:nvPr/>
        </p:nvSpPr>
        <p:spPr>
          <a:xfrm>
            <a:off x="4369680" y="4231440"/>
            <a:ext cx="360" cy="61956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len="lg" type="stealth" w="med"/>
          </a:ln>
        </p:spPr>
      </p:sp>
      <p:sp>
        <p:nvSpPr>
          <p:cNvPr id="87" name="CustomShape 49"/>
          <p:cNvSpPr/>
          <p:nvPr/>
        </p:nvSpPr>
        <p:spPr>
          <a:xfrm flipH="1">
            <a:off x="4369680" y="4043880"/>
            <a:ext cx="722160" cy="80712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len="lg" type="stealth" w="med"/>
          </a:ln>
        </p:spPr>
      </p:sp>
      <p:sp>
        <p:nvSpPr>
          <p:cNvPr id="88" name="CustomShape 50"/>
          <p:cNvSpPr/>
          <p:nvPr/>
        </p:nvSpPr>
        <p:spPr>
          <a:xfrm>
            <a:off x="3498480" y="986400"/>
            <a:ext cx="1767600" cy="43236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Alignment</a:t>
            </a:r>
            <a:endParaRPr/>
          </a:p>
        </p:txBody>
      </p:sp>
      <p:sp>
        <p:nvSpPr>
          <p:cNvPr id="89" name="CustomShape 51"/>
          <p:cNvSpPr/>
          <p:nvPr/>
        </p:nvSpPr>
        <p:spPr>
          <a:xfrm>
            <a:off x="3471840" y="4869000"/>
            <a:ext cx="1894320" cy="36828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merge-sort</a:t>
            </a:r>
            <a:endParaRPr/>
          </a:p>
        </p:txBody>
      </p:sp>
      <p:sp>
        <p:nvSpPr>
          <p:cNvPr id="90" name="CustomShape 52"/>
          <p:cNvSpPr/>
          <p:nvPr/>
        </p:nvSpPr>
        <p:spPr>
          <a:xfrm>
            <a:off x="3609720" y="88200"/>
            <a:ext cx="1560960" cy="349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000000"/>
                </a:solidFill>
                <a:latin typeface="Calibri"/>
              </a:rPr>
              <a:t>Input sample file (fastq)</a:t>
            </a:r>
            <a:endParaRPr/>
          </a:p>
        </p:txBody>
      </p:sp>
      <p:sp>
        <p:nvSpPr>
          <p:cNvPr id="91" name="TextShape 53"/>
          <p:cNvSpPr txBox="1"/>
          <p:nvPr/>
        </p:nvSpPr>
        <p:spPr>
          <a:xfrm>
            <a:off x="3462840" y="3137760"/>
            <a:ext cx="47808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92" name="TextShape 54"/>
          <p:cNvSpPr txBox="1"/>
          <p:nvPr/>
        </p:nvSpPr>
        <p:spPr>
          <a:xfrm>
            <a:off x="4357800" y="3137760"/>
            <a:ext cx="47808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93" name="TextShape 55"/>
          <p:cNvSpPr txBox="1"/>
          <p:nvPr/>
        </p:nvSpPr>
        <p:spPr>
          <a:xfrm>
            <a:off x="5273280" y="3137760"/>
            <a:ext cx="47808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94" name="TextShape 56"/>
          <p:cNvSpPr txBox="1"/>
          <p:nvPr/>
        </p:nvSpPr>
        <p:spPr>
          <a:xfrm>
            <a:off x="3565800" y="2176200"/>
            <a:ext cx="47808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95" name="TextShape 57"/>
          <p:cNvSpPr txBox="1"/>
          <p:nvPr/>
        </p:nvSpPr>
        <p:spPr>
          <a:xfrm>
            <a:off x="4907880" y="2212200"/>
            <a:ext cx="478080" cy="4345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96" name="TextShape 58"/>
          <p:cNvSpPr txBox="1"/>
          <p:nvPr/>
        </p:nvSpPr>
        <p:spPr>
          <a:xfrm>
            <a:off x="4141800" y="2320200"/>
            <a:ext cx="47808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97" name="TextShape 59"/>
          <p:cNvSpPr txBox="1"/>
          <p:nvPr/>
        </p:nvSpPr>
        <p:spPr>
          <a:xfrm>
            <a:off x="3611880" y="4336200"/>
            <a:ext cx="46116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98" name="TextShape 60"/>
          <p:cNvSpPr txBox="1"/>
          <p:nvPr/>
        </p:nvSpPr>
        <p:spPr>
          <a:xfrm>
            <a:off x="4194720" y="4289760"/>
            <a:ext cx="46116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99" name="TextShape 61"/>
          <p:cNvSpPr txBox="1"/>
          <p:nvPr/>
        </p:nvSpPr>
        <p:spPr>
          <a:xfrm>
            <a:off x="4691880" y="4361760"/>
            <a:ext cx="46116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100" name="CustomShape 62"/>
          <p:cNvSpPr/>
          <p:nvPr/>
        </p:nvSpPr>
        <p:spPr>
          <a:xfrm>
            <a:off x="8666280" y="2140200"/>
            <a:ext cx="1120320" cy="523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101" name="CustomShape 63"/>
          <p:cNvSpPr/>
          <p:nvPr/>
        </p:nvSpPr>
        <p:spPr>
          <a:xfrm>
            <a:off x="8666280" y="1435680"/>
            <a:ext cx="360" cy="122760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102" name="CustomShape 64"/>
          <p:cNvSpPr/>
          <p:nvPr/>
        </p:nvSpPr>
        <p:spPr>
          <a:xfrm flipH="1">
            <a:off x="7609320" y="2140200"/>
            <a:ext cx="1055160" cy="52308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103" name="CustomShape 65"/>
          <p:cNvSpPr/>
          <p:nvPr/>
        </p:nvSpPr>
        <p:spPr>
          <a:xfrm>
            <a:off x="7080840" y="1352160"/>
            <a:ext cx="3047040" cy="532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000000"/>
                </a:solidFill>
                <a:latin typeface="Calibri"/>
              </a:rPr>
              <a:t>
</a:t>
            </a:r>
            <a:r>
              <a:rPr lang="en-ZA" sz="1400">
                <a:solidFill>
                  <a:srgbClr val="000000"/>
                </a:solidFill>
                <a:latin typeface="Calibri"/>
              </a:rPr>
              <a:t>Split by </a:t>
            </a:r>
            <a:endParaRPr/>
          </a:p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000000"/>
                </a:solidFill>
                <a:latin typeface="Calibri"/>
              </a:rPr>
              <a:t>Chromosome/ contig</a:t>
            </a:r>
            <a:endParaRPr/>
          </a:p>
        </p:txBody>
      </p:sp>
      <p:sp>
        <p:nvSpPr>
          <p:cNvPr id="104" name="CustomShape 66"/>
          <p:cNvSpPr/>
          <p:nvPr/>
        </p:nvSpPr>
        <p:spPr>
          <a:xfrm>
            <a:off x="7418160" y="2627640"/>
            <a:ext cx="2495880" cy="45864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Realign/Recalibrate</a:t>
            </a:r>
            <a:endParaRPr/>
          </a:p>
        </p:txBody>
      </p:sp>
      <p:sp>
        <p:nvSpPr>
          <p:cNvPr id="105" name="CustomShape 67"/>
          <p:cNvSpPr/>
          <p:nvPr/>
        </p:nvSpPr>
        <p:spPr>
          <a:xfrm>
            <a:off x="7610760" y="3700080"/>
            <a:ext cx="2143800" cy="38844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Variant calling</a:t>
            </a:r>
            <a:endParaRPr/>
          </a:p>
        </p:txBody>
      </p:sp>
      <p:sp>
        <p:nvSpPr>
          <p:cNvPr id="106" name="CustomShape 68"/>
          <p:cNvSpPr/>
          <p:nvPr/>
        </p:nvSpPr>
        <p:spPr>
          <a:xfrm>
            <a:off x="9550080" y="3068280"/>
            <a:ext cx="360" cy="63144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107" name="CustomShape 69"/>
          <p:cNvSpPr/>
          <p:nvPr/>
        </p:nvSpPr>
        <p:spPr>
          <a:xfrm>
            <a:off x="7782480" y="3068280"/>
            <a:ext cx="360" cy="63144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108" name="CustomShape 70"/>
          <p:cNvSpPr/>
          <p:nvPr/>
        </p:nvSpPr>
        <p:spPr>
          <a:xfrm>
            <a:off x="8666280" y="3086280"/>
            <a:ext cx="16200" cy="61344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109" name="CustomShape 71"/>
          <p:cNvSpPr/>
          <p:nvPr/>
        </p:nvSpPr>
        <p:spPr>
          <a:xfrm>
            <a:off x="7192800" y="368280"/>
            <a:ext cx="2029320" cy="4968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10" name="CustomShape 72"/>
          <p:cNvSpPr/>
          <p:nvPr/>
        </p:nvSpPr>
        <p:spPr>
          <a:xfrm flipH="1">
            <a:off x="8666280" y="438480"/>
            <a:ext cx="7920" cy="799560"/>
          </a:xfrm>
          <a:prstGeom prst="straightConnector1">
            <a:avLst/>
          </a:prstGeom>
          <a:noFill/>
          <a:ln w="28440">
            <a:solidFill>
              <a:srgbClr val="948a54"/>
            </a:solidFill>
            <a:round/>
            <a:tailEnd len="lg" type="stealth" w="med"/>
          </a:ln>
        </p:spPr>
      </p:sp>
      <p:sp>
        <p:nvSpPr>
          <p:cNvPr id="111" name="CustomShape 73"/>
          <p:cNvSpPr/>
          <p:nvPr/>
        </p:nvSpPr>
        <p:spPr>
          <a:xfrm>
            <a:off x="7921440" y="4061880"/>
            <a:ext cx="704880" cy="80712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len="lg" type="stealth" w="med"/>
          </a:ln>
        </p:spPr>
      </p:sp>
      <p:sp>
        <p:nvSpPr>
          <p:cNvPr id="112" name="CustomShape 74"/>
          <p:cNvSpPr/>
          <p:nvPr/>
        </p:nvSpPr>
        <p:spPr>
          <a:xfrm>
            <a:off x="8653680" y="4231440"/>
            <a:ext cx="360" cy="61956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len="lg" type="stealth" w="med"/>
          </a:ln>
        </p:spPr>
      </p:sp>
      <p:sp>
        <p:nvSpPr>
          <p:cNvPr id="113" name="CustomShape 75"/>
          <p:cNvSpPr/>
          <p:nvPr/>
        </p:nvSpPr>
        <p:spPr>
          <a:xfrm flipH="1">
            <a:off x="8653680" y="4043880"/>
            <a:ext cx="722160" cy="807120"/>
          </a:xfrm>
          <a:prstGeom prst="straightConnector1">
            <a:avLst/>
          </a:prstGeom>
          <a:noFill/>
          <a:ln w="28440">
            <a:solidFill>
              <a:srgbClr val="c4bd97"/>
            </a:solidFill>
            <a:round/>
            <a:tailEnd len="lg" type="stealth" w="med"/>
          </a:ln>
        </p:spPr>
      </p:sp>
      <p:sp>
        <p:nvSpPr>
          <p:cNvPr id="114" name="CustomShape 76"/>
          <p:cNvSpPr/>
          <p:nvPr/>
        </p:nvSpPr>
        <p:spPr>
          <a:xfrm>
            <a:off x="7782480" y="986400"/>
            <a:ext cx="1767600" cy="43236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Alignment</a:t>
            </a:r>
            <a:endParaRPr/>
          </a:p>
        </p:txBody>
      </p:sp>
      <p:sp>
        <p:nvSpPr>
          <p:cNvPr id="115" name="CustomShape 77"/>
          <p:cNvSpPr/>
          <p:nvPr/>
        </p:nvSpPr>
        <p:spPr>
          <a:xfrm>
            <a:off x="7755840" y="4869000"/>
            <a:ext cx="1894320" cy="368280"/>
          </a:xfrm>
          <a:prstGeom prst="rect">
            <a:avLst/>
          </a:prstGeom>
          <a:solidFill>
            <a:srgbClr val="17375e"/>
          </a:solidFill>
          <a:ln w="9360">
            <a:solidFill>
              <a:srgbClr val="c4bd97"/>
            </a:solidFill>
            <a:round/>
            <a:tailEnd len="lg" type="stealth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ffffff"/>
                </a:solidFill>
                <a:latin typeface="Calibri"/>
              </a:rPr>
              <a:t>merge-sort</a:t>
            </a:r>
            <a:endParaRPr/>
          </a:p>
        </p:txBody>
      </p:sp>
      <p:sp>
        <p:nvSpPr>
          <p:cNvPr id="116" name="CustomShape 78"/>
          <p:cNvSpPr/>
          <p:nvPr/>
        </p:nvSpPr>
        <p:spPr>
          <a:xfrm>
            <a:off x="7893720" y="88200"/>
            <a:ext cx="1560960" cy="349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400">
                <a:solidFill>
                  <a:srgbClr val="000000"/>
                </a:solidFill>
                <a:latin typeface="Calibri"/>
              </a:rPr>
              <a:t>Input sample file (fastq)</a:t>
            </a:r>
            <a:endParaRPr/>
          </a:p>
        </p:txBody>
      </p:sp>
      <p:sp>
        <p:nvSpPr>
          <p:cNvPr id="117" name="TextShape 79"/>
          <p:cNvSpPr txBox="1"/>
          <p:nvPr/>
        </p:nvSpPr>
        <p:spPr>
          <a:xfrm>
            <a:off x="7746840" y="3137760"/>
            <a:ext cx="47808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118" name="TextShape 80"/>
          <p:cNvSpPr txBox="1"/>
          <p:nvPr/>
        </p:nvSpPr>
        <p:spPr>
          <a:xfrm>
            <a:off x="8641800" y="3137760"/>
            <a:ext cx="47808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119" name="TextShape 81"/>
          <p:cNvSpPr txBox="1"/>
          <p:nvPr/>
        </p:nvSpPr>
        <p:spPr>
          <a:xfrm>
            <a:off x="9557280" y="3137760"/>
            <a:ext cx="47808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120" name="TextShape 82"/>
          <p:cNvSpPr txBox="1"/>
          <p:nvPr/>
        </p:nvSpPr>
        <p:spPr>
          <a:xfrm>
            <a:off x="7849800" y="2176200"/>
            <a:ext cx="47808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121" name="TextShape 83"/>
          <p:cNvSpPr txBox="1"/>
          <p:nvPr/>
        </p:nvSpPr>
        <p:spPr>
          <a:xfrm>
            <a:off x="9191880" y="2212200"/>
            <a:ext cx="478080" cy="4345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122" name="TextShape 84"/>
          <p:cNvSpPr txBox="1"/>
          <p:nvPr/>
        </p:nvSpPr>
        <p:spPr>
          <a:xfrm>
            <a:off x="8425800" y="2320200"/>
            <a:ext cx="47808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bam</a:t>
            </a:r>
            <a:endParaRPr/>
          </a:p>
        </p:txBody>
      </p:sp>
      <p:sp>
        <p:nvSpPr>
          <p:cNvPr id="123" name="TextShape 85"/>
          <p:cNvSpPr txBox="1"/>
          <p:nvPr/>
        </p:nvSpPr>
        <p:spPr>
          <a:xfrm>
            <a:off x="7895880" y="4336200"/>
            <a:ext cx="46116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124" name="TextShape 86"/>
          <p:cNvSpPr txBox="1"/>
          <p:nvPr/>
        </p:nvSpPr>
        <p:spPr>
          <a:xfrm>
            <a:off x="8478720" y="4289760"/>
            <a:ext cx="46116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125" name="TextShape 87"/>
          <p:cNvSpPr txBox="1"/>
          <p:nvPr/>
        </p:nvSpPr>
        <p:spPr>
          <a:xfrm>
            <a:off x="8975880" y="4361760"/>
            <a:ext cx="46116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126" name="TextShape 88"/>
          <p:cNvSpPr txBox="1"/>
          <p:nvPr/>
        </p:nvSpPr>
        <p:spPr>
          <a:xfrm>
            <a:off x="4392360" y="5569920"/>
            <a:ext cx="46116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127" name="TextShape 89"/>
          <p:cNvSpPr txBox="1"/>
          <p:nvPr/>
        </p:nvSpPr>
        <p:spPr>
          <a:xfrm>
            <a:off x="5724360" y="5569920"/>
            <a:ext cx="46116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  <p:sp>
        <p:nvSpPr>
          <p:cNvPr id="128" name="TextShape 90"/>
          <p:cNvSpPr txBox="1"/>
          <p:nvPr/>
        </p:nvSpPr>
        <p:spPr>
          <a:xfrm>
            <a:off x="6768360" y="5677920"/>
            <a:ext cx="46116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ZA" sz="1200">
                <a:latin typeface="Arial"/>
              </a:rPr>
              <a:t>gvcf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1240" y="76320"/>
            <a:ext cx="9654120" cy="747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