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08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08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08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056399" y="1768680"/>
            <a:ext cx="7325663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056399" y="1768680"/>
            <a:ext cx="7325663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08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71947" y="1768680"/>
            <a:ext cx="12095048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08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08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08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4088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08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08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08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08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ZA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Z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Z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Z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Z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Z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ZA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3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8" indent="-228608" algn="l" defTabSz="9144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3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8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4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9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84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9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14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30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5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0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6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1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6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1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6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22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840495" y="352080"/>
            <a:ext cx="2028960" cy="4964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7" name="CustomShape 2"/>
          <p:cNvSpPr/>
          <p:nvPr/>
        </p:nvSpPr>
        <p:spPr>
          <a:xfrm>
            <a:off x="2541415" y="108000"/>
            <a:ext cx="1560600" cy="349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000000"/>
                </a:solidFill>
                <a:latin typeface="Calibri"/>
              </a:rPr>
              <a:t>Input sample file (fastq)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5207575" y="6191640"/>
            <a:ext cx="3711240" cy="43200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type="stealth" w="med" len="lg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Joint Genotyping</a:t>
            </a:r>
            <a:endParaRPr/>
          </a:p>
        </p:txBody>
      </p:sp>
      <p:sp>
        <p:nvSpPr>
          <p:cNvPr id="39" name="Line 4"/>
          <p:cNvSpPr/>
          <p:nvPr/>
        </p:nvSpPr>
        <p:spPr>
          <a:xfrm>
            <a:off x="3263575" y="5293080"/>
            <a:ext cx="3672000" cy="8985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40" name="Line 5"/>
          <p:cNvSpPr/>
          <p:nvPr/>
        </p:nvSpPr>
        <p:spPr>
          <a:xfrm>
            <a:off x="6071575" y="5293080"/>
            <a:ext cx="864000" cy="8985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41" name="Line 6"/>
          <p:cNvSpPr/>
          <p:nvPr/>
        </p:nvSpPr>
        <p:spPr>
          <a:xfrm flipH="1">
            <a:off x="6791575" y="5328000"/>
            <a:ext cx="3312000" cy="863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42" name="Line 7"/>
          <p:cNvSpPr/>
          <p:nvPr/>
        </p:nvSpPr>
        <p:spPr>
          <a:xfrm flipH="1">
            <a:off x="6791576" y="5256000"/>
            <a:ext cx="1224000" cy="935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43" name="CustomShape 8"/>
          <p:cNvSpPr/>
          <p:nvPr/>
        </p:nvSpPr>
        <p:spPr>
          <a:xfrm>
            <a:off x="7932055" y="1190160"/>
            <a:ext cx="647640" cy="417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>
                <a:latin typeface="Arial"/>
              </a:rPr>
              <a:t>…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ZA">
                <a:latin typeface="Arial"/>
              </a:rPr>
              <a:t>…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ZA">
                <a:latin typeface="Arial"/>
              </a:rPr>
              <a:t>…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ZA">
                <a:latin typeface="Arial"/>
              </a:rPr>
              <a:t>….</a:t>
            </a:r>
            <a:endParaRPr/>
          </a:p>
        </p:txBody>
      </p:sp>
      <p:sp>
        <p:nvSpPr>
          <p:cNvPr id="44" name="Line 9"/>
          <p:cNvSpPr/>
          <p:nvPr/>
        </p:nvSpPr>
        <p:spPr>
          <a:xfrm>
            <a:off x="6863575" y="6624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45" name="CustomShape 10"/>
          <p:cNvSpPr/>
          <p:nvPr/>
        </p:nvSpPr>
        <p:spPr>
          <a:xfrm>
            <a:off x="6071575" y="6984000"/>
            <a:ext cx="157788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>
                <a:latin typeface="Arial"/>
              </a:rPr>
              <a:t>Output vcf file</a:t>
            </a:r>
            <a:endParaRPr/>
          </a:p>
        </p:txBody>
      </p:sp>
      <p:sp>
        <p:nvSpPr>
          <p:cNvPr id="46" name="CustomShape 11"/>
          <p:cNvSpPr/>
          <p:nvPr/>
        </p:nvSpPr>
        <p:spPr>
          <a:xfrm>
            <a:off x="4559575" y="567756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47" name="CustomShape 12"/>
          <p:cNvSpPr/>
          <p:nvPr/>
        </p:nvSpPr>
        <p:spPr>
          <a:xfrm>
            <a:off x="4588375" y="368280"/>
            <a:ext cx="2028960" cy="4964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8" name="CustomShape 13"/>
          <p:cNvSpPr/>
          <p:nvPr/>
        </p:nvSpPr>
        <p:spPr>
          <a:xfrm>
            <a:off x="8872375" y="368280"/>
            <a:ext cx="2028960" cy="4964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9" name="CustomShape 14"/>
          <p:cNvSpPr/>
          <p:nvPr/>
        </p:nvSpPr>
        <p:spPr>
          <a:xfrm>
            <a:off x="6215935" y="571392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50" name="CustomShape 15"/>
          <p:cNvSpPr/>
          <p:nvPr/>
        </p:nvSpPr>
        <p:spPr>
          <a:xfrm>
            <a:off x="7259935" y="567792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51" name="CustomShape 16"/>
          <p:cNvSpPr/>
          <p:nvPr/>
        </p:nvSpPr>
        <p:spPr>
          <a:xfrm>
            <a:off x="8447935" y="567792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52" name="CustomShape 17"/>
          <p:cNvSpPr/>
          <p:nvPr/>
        </p:nvSpPr>
        <p:spPr>
          <a:xfrm>
            <a:off x="2430175" y="862560"/>
            <a:ext cx="1767240" cy="43200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type="stealth" w="med" len="lg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 dirty="0">
                <a:solidFill>
                  <a:srgbClr val="FFFFFF"/>
                </a:solidFill>
                <a:latin typeface="Calibri"/>
              </a:rPr>
              <a:t>QC and trimming</a:t>
            </a:r>
            <a:endParaRPr dirty="0"/>
          </a:p>
        </p:txBody>
      </p:sp>
      <p:sp>
        <p:nvSpPr>
          <p:cNvPr id="53" name="CustomShape 18"/>
          <p:cNvSpPr/>
          <p:nvPr/>
        </p:nvSpPr>
        <p:spPr>
          <a:xfrm flipH="1">
            <a:off x="3326215" y="1260001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triangle" w="med" len="med"/>
          </a:ln>
        </p:spPr>
      </p:sp>
      <p:sp>
        <p:nvSpPr>
          <p:cNvPr id="54" name="CustomShape 19"/>
          <p:cNvSpPr/>
          <p:nvPr/>
        </p:nvSpPr>
        <p:spPr>
          <a:xfrm>
            <a:off x="3319375" y="2556360"/>
            <a:ext cx="1119960" cy="52272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triangle" w="med" len="med"/>
          </a:ln>
        </p:spPr>
      </p:sp>
      <p:sp>
        <p:nvSpPr>
          <p:cNvPr id="55" name="CustomShape 20"/>
          <p:cNvSpPr/>
          <p:nvPr/>
        </p:nvSpPr>
        <p:spPr>
          <a:xfrm flipH="1">
            <a:off x="2262415" y="2556360"/>
            <a:ext cx="1054800" cy="52272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triangle" w="med" len="med"/>
          </a:ln>
        </p:spPr>
      </p:sp>
      <p:sp>
        <p:nvSpPr>
          <p:cNvPr id="56" name="CustomShape 21"/>
          <p:cNvSpPr/>
          <p:nvPr/>
        </p:nvSpPr>
        <p:spPr>
          <a:xfrm>
            <a:off x="1769935" y="1948320"/>
            <a:ext cx="3046680" cy="5324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endParaRPr/>
          </a:p>
          <a:p>
            <a:pPr algn="ctr">
              <a:lnSpc>
                <a:spcPct val="100000"/>
              </a:lnSpc>
            </a:pPr>
            <a:r>
              <a:rPr lang="en-ZA" sz="1200" i="1">
                <a:solidFill>
                  <a:srgbClr val="000000"/>
                </a:solidFill>
                <a:latin typeface="Calibri"/>
              </a:rPr>
              <a:t>Split by </a:t>
            </a:r>
            <a:endParaRPr/>
          </a:p>
          <a:p>
            <a:pPr algn="ctr">
              <a:lnSpc>
                <a:spcPct val="100000"/>
              </a:lnSpc>
            </a:pPr>
            <a:r>
              <a:rPr lang="en-ZA" sz="1200" i="1">
                <a:solidFill>
                  <a:srgbClr val="000000"/>
                </a:solidFill>
                <a:latin typeface="Calibri"/>
              </a:rPr>
              <a:t>Chromosome/ contig</a:t>
            </a:r>
            <a:endParaRPr/>
          </a:p>
        </p:txBody>
      </p:sp>
      <p:sp>
        <p:nvSpPr>
          <p:cNvPr id="57" name="CustomShape 22"/>
          <p:cNvSpPr/>
          <p:nvPr/>
        </p:nvSpPr>
        <p:spPr>
          <a:xfrm>
            <a:off x="2136055" y="3096000"/>
            <a:ext cx="2495520" cy="45828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Realign/Recalibrate</a:t>
            </a:r>
            <a:endParaRPr/>
          </a:p>
        </p:txBody>
      </p:sp>
      <p:sp>
        <p:nvSpPr>
          <p:cNvPr id="58" name="CustomShape 23"/>
          <p:cNvSpPr/>
          <p:nvPr/>
        </p:nvSpPr>
        <p:spPr>
          <a:xfrm>
            <a:off x="2335855" y="4152240"/>
            <a:ext cx="2143440" cy="38808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type="stealth" w="med" len="lg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Variant calling</a:t>
            </a:r>
            <a:endParaRPr/>
          </a:p>
        </p:txBody>
      </p:sp>
      <p:sp>
        <p:nvSpPr>
          <p:cNvPr id="59" name="CustomShape 24"/>
          <p:cNvSpPr/>
          <p:nvPr/>
        </p:nvSpPr>
        <p:spPr>
          <a:xfrm>
            <a:off x="2646535" y="4514040"/>
            <a:ext cx="704520" cy="80676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type="triangle" w="med" len="med"/>
          </a:ln>
        </p:spPr>
      </p:sp>
      <p:sp>
        <p:nvSpPr>
          <p:cNvPr id="60" name="CustomShape 25"/>
          <p:cNvSpPr/>
          <p:nvPr/>
        </p:nvSpPr>
        <p:spPr>
          <a:xfrm>
            <a:off x="3378775" y="4683600"/>
            <a:ext cx="360" cy="61920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type="triangle" w="med" len="med"/>
          </a:ln>
        </p:spPr>
      </p:sp>
      <p:sp>
        <p:nvSpPr>
          <p:cNvPr id="61" name="CustomShape 26"/>
          <p:cNvSpPr/>
          <p:nvPr/>
        </p:nvSpPr>
        <p:spPr>
          <a:xfrm flipH="1">
            <a:off x="3378055" y="4496040"/>
            <a:ext cx="721800" cy="80676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type="triangle" w="med" len="med"/>
          </a:ln>
        </p:spPr>
      </p:sp>
      <p:sp>
        <p:nvSpPr>
          <p:cNvPr id="62" name="CustomShape 27"/>
          <p:cNvSpPr/>
          <p:nvPr/>
        </p:nvSpPr>
        <p:spPr>
          <a:xfrm>
            <a:off x="2507575" y="1690561"/>
            <a:ext cx="1767240" cy="43200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type="stealth" w="med" len="lg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Alignment</a:t>
            </a:r>
            <a:endParaRPr/>
          </a:p>
        </p:txBody>
      </p:sp>
      <p:sp>
        <p:nvSpPr>
          <p:cNvPr id="63" name="CustomShape 28"/>
          <p:cNvSpPr/>
          <p:nvPr/>
        </p:nvSpPr>
        <p:spPr>
          <a:xfrm>
            <a:off x="2480935" y="5249160"/>
            <a:ext cx="1893960" cy="36792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type="stealth" w="med" len="lg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merge-sort</a:t>
            </a:r>
            <a:endParaRPr/>
          </a:p>
        </p:txBody>
      </p:sp>
      <p:sp>
        <p:nvSpPr>
          <p:cNvPr id="64" name="CustomShape 29"/>
          <p:cNvSpPr/>
          <p:nvPr/>
        </p:nvSpPr>
        <p:spPr>
          <a:xfrm>
            <a:off x="2502895" y="259236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65" name="CustomShape 30"/>
          <p:cNvSpPr/>
          <p:nvPr/>
        </p:nvSpPr>
        <p:spPr>
          <a:xfrm>
            <a:off x="3844975" y="2628360"/>
            <a:ext cx="477720" cy="43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66" name="CustomShape 31"/>
          <p:cNvSpPr/>
          <p:nvPr/>
        </p:nvSpPr>
        <p:spPr>
          <a:xfrm>
            <a:off x="3078895" y="273636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67" name="CustomShape 32"/>
          <p:cNvSpPr/>
          <p:nvPr/>
        </p:nvSpPr>
        <p:spPr>
          <a:xfrm>
            <a:off x="2620975" y="478836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68" name="CustomShape 33"/>
          <p:cNvSpPr/>
          <p:nvPr/>
        </p:nvSpPr>
        <p:spPr>
          <a:xfrm>
            <a:off x="3203815" y="474192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69" name="CustomShape 34"/>
          <p:cNvSpPr/>
          <p:nvPr/>
        </p:nvSpPr>
        <p:spPr>
          <a:xfrm>
            <a:off x="3700975" y="481392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70" name="CustomShape 35"/>
          <p:cNvSpPr/>
          <p:nvPr/>
        </p:nvSpPr>
        <p:spPr>
          <a:xfrm flipH="1">
            <a:off x="3326215" y="468360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triangle" w="med" len="med"/>
          </a:ln>
        </p:spPr>
      </p:sp>
      <p:sp>
        <p:nvSpPr>
          <p:cNvPr id="71" name="CustomShape 36"/>
          <p:cNvSpPr/>
          <p:nvPr/>
        </p:nvSpPr>
        <p:spPr>
          <a:xfrm flipH="1">
            <a:off x="3326215" y="2124360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</a:ln>
        </p:spPr>
      </p:sp>
      <p:sp>
        <p:nvSpPr>
          <p:cNvPr id="72" name="CustomShape 37"/>
          <p:cNvSpPr/>
          <p:nvPr/>
        </p:nvSpPr>
        <p:spPr>
          <a:xfrm>
            <a:off x="3319375" y="2556360"/>
            <a:ext cx="7200" cy="53964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triangle" w="med" len="med"/>
          </a:ln>
        </p:spPr>
      </p:sp>
      <p:sp>
        <p:nvSpPr>
          <p:cNvPr id="73" name="CustomShape 38"/>
          <p:cNvSpPr/>
          <p:nvPr/>
        </p:nvSpPr>
        <p:spPr>
          <a:xfrm>
            <a:off x="4199215" y="3536280"/>
            <a:ext cx="360" cy="631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stealth" w="med" len="lg"/>
          </a:ln>
        </p:spPr>
      </p:sp>
      <p:sp>
        <p:nvSpPr>
          <p:cNvPr id="74" name="CustomShape 39"/>
          <p:cNvSpPr/>
          <p:nvPr/>
        </p:nvSpPr>
        <p:spPr>
          <a:xfrm>
            <a:off x="2431615" y="3536280"/>
            <a:ext cx="360" cy="631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stealth" w="med" len="lg"/>
          </a:ln>
        </p:spPr>
      </p:sp>
      <p:sp>
        <p:nvSpPr>
          <p:cNvPr id="75" name="CustomShape 40"/>
          <p:cNvSpPr/>
          <p:nvPr/>
        </p:nvSpPr>
        <p:spPr>
          <a:xfrm>
            <a:off x="3315415" y="3554280"/>
            <a:ext cx="15840" cy="613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stealth" w="med" len="lg"/>
          </a:ln>
        </p:spPr>
      </p:sp>
      <p:sp>
        <p:nvSpPr>
          <p:cNvPr id="76" name="CustomShape 41"/>
          <p:cNvSpPr/>
          <p:nvPr/>
        </p:nvSpPr>
        <p:spPr>
          <a:xfrm>
            <a:off x="2395975" y="360576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77" name="CustomShape 42"/>
          <p:cNvSpPr/>
          <p:nvPr/>
        </p:nvSpPr>
        <p:spPr>
          <a:xfrm>
            <a:off x="3290935" y="360576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78" name="CustomShape 43"/>
          <p:cNvSpPr/>
          <p:nvPr/>
        </p:nvSpPr>
        <p:spPr>
          <a:xfrm>
            <a:off x="4206415" y="360576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79" name="CustomShape 44"/>
          <p:cNvSpPr/>
          <p:nvPr/>
        </p:nvSpPr>
        <p:spPr>
          <a:xfrm>
            <a:off x="5476495" y="112680"/>
            <a:ext cx="1560600" cy="349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000000"/>
                </a:solidFill>
                <a:latin typeface="Calibri"/>
              </a:rPr>
              <a:t>Input sample file (fastq)</a:t>
            </a:r>
            <a:endParaRPr/>
          </a:p>
        </p:txBody>
      </p:sp>
      <p:sp>
        <p:nvSpPr>
          <p:cNvPr id="80" name="CustomShape 45"/>
          <p:cNvSpPr/>
          <p:nvPr/>
        </p:nvSpPr>
        <p:spPr>
          <a:xfrm>
            <a:off x="5365255" y="867240"/>
            <a:ext cx="1767240" cy="43200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type="stealth" w="med" len="lg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QC and trimming</a:t>
            </a:r>
            <a:endParaRPr/>
          </a:p>
        </p:txBody>
      </p:sp>
      <p:sp>
        <p:nvSpPr>
          <p:cNvPr id="81" name="CustomShape 46"/>
          <p:cNvSpPr/>
          <p:nvPr/>
        </p:nvSpPr>
        <p:spPr>
          <a:xfrm flipH="1">
            <a:off x="6261295" y="1264680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triangle" w="med" len="med"/>
          </a:ln>
        </p:spPr>
      </p:sp>
      <p:sp>
        <p:nvSpPr>
          <p:cNvPr id="82" name="CustomShape 47"/>
          <p:cNvSpPr/>
          <p:nvPr/>
        </p:nvSpPr>
        <p:spPr>
          <a:xfrm>
            <a:off x="6254455" y="2561040"/>
            <a:ext cx="1119960" cy="52272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triangle" w="med" len="med"/>
          </a:ln>
        </p:spPr>
      </p:sp>
      <p:sp>
        <p:nvSpPr>
          <p:cNvPr id="83" name="CustomShape 48"/>
          <p:cNvSpPr/>
          <p:nvPr/>
        </p:nvSpPr>
        <p:spPr>
          <a:xfrm flipH="1">
            <a:off x="5197495" y="2561040"/>
            <a:ext cx="1054800" cy="52272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triangle" w="med" len="med"/>
          </a:ln>
        </p:spPr>
      </p:sp>
      <p:sp>
        <p:nvSpPr>
          <p:cNvPr id="84" name="CustomShape 49"/>
          <p:cNvSpPr/>
          <p:nvPr/>
        </p:nvSpPr>
        <p:spPr>
          <a:xfrm>
            <a:off x="4705015" y="1953000"/>
            <a:ext cx="3046680" cy="5324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endParaRPr/>
          </a:p>
          <a:p>
            <a:pPr algn="ctr">
              <a:lnSpc>
                <a:spcPct val="100000"/>
              </a:lnSpc>
            </a:pPr>
            <a:r>
              <a:rPr lang="en-ZA" sz="1200" i="1">
                <a:solidFill>
                  <a:srgbClr val="000000"/>
                </a:solidFill>
                <a:latin typeface="Calibri"/>
              </a:rPr>
              <a:t>Split by </a:t>
            </a:r>
            <a:endParaRPr/>
          </a:p>
          <a:p>
            <a:pPr algn="ctr">
              <a:lnSpc>
                <a:spcPct val="100000"/>
              </a:lnSpc>
            </a:pPr>
            <a:r>
              <a:rPr lang="en-ZA" sz="1200" i="1">
                <a:solidFill>
                  <a:srgbClr val="000000"/>
                </a:solidFill>
                <a:latin typeface="Calibri"/>
              </a:rPr>
              <a:t>Chromosome/ contig</a:t>
            </a:r>
            <a:endParaRPr/>
          </a:p>
        </p:txBody>
      </p:sp>
      <p:sp>
        <p:nvSpPr>
          <p:cNvPr id="85" name="CustomShape 50"/>
          <p:cNvSpPr/>
          <p:nvPr/>
        </p:nvSpPr>
        <p:spPr>
          <a:xfrm>
            <a:off x="5071135" y="3100680"/>
            <a:ext cx="2495520" cy="45828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Realign/Recalibrate</a:t>
            </a:r>
            <a:endParaRPr/>
          </a:p>
        </p:txBody>
      </p:sp>
      <p:sp>
        <p:nvSpPr>
          <p:cNvPr id="86" name="CustomShape 51"/>
          <p:cNvSpPr/>
          <p:nvPr/>
        </p:nvSpPr>
        <p:spPr>
          <a:xfrm>
            <a:off x="5270935" y="4156920"/>
            <a:ext cx="2143440" cy="38808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type="stealth" w="med" len="lg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Variant calling</a:t>
            </a:r>
            <a:endParaRPr/>
          </a:p>
        </p:txBody>
      </p:sp>
      <p:sp>
        <p:nvSpPr>
          <p:cNvPr id="87" name="CustomShape 52"/>
          <p:cNvSpPr/>
          <p:nvPr/>
        </p:nvSpPr>
        <p:spPr>
          <a:xfrm>
            <a:off x="5581615" y="4518720"/>
            <a:ext cx="704520" cy="80676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type="triangle" w="med" len="med"/>
          </a:ln>
        </p:spPr>
      </p:sp>
      <p:sp>
        <p:nvSpPr>
          <p:cNvPr id="88" name="CustomShape 53"/>
          <p:cNvSpPr/>
          <p:nvPr/>
        </p:nvSpPr>
        <p:spPr>
          <a:xfrm>
            <a:off x="6313855" y="4688280"/>
            <a:ext cx="360" cy="61920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type="triangle" w="med" len="med"/>
          </a:ln>
        </p:spPr>
      </p:sp>
      <p:sp>
        <p:nvSpPr>
          <p:cNvPr id="89" name="CustomShape 54"/>
          <p:cNvSpPr/>
          <p:nvPr/>
        </p:nvSpPr>
        <p:spPr>
          <a:xfrm flipH="1">
            <a:off x="6313135" y="4500721"/>
            <a:ext cx="721800" cy="80676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type="triangle" w="med" len="med"/>
          </a:ln>
        </p:spPr>
      </p:sp>
      <p:sp>
        <p:nvSpPr>
          <p:cNvPr id="90" name="CustomShape 55"/>
          <p:cNvSpPr/>
          <p:nvPr/>
        </p:nvSpPr>
        <p:spPr>
          <a:xfrm>
            <a:off x="5442655" y="1695240"/>
            <a:ext cx="1767240" cy="43200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type="stealth" w="med" len="lg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Alignment</a:t>
            </a:r>
            <a:endParaRPr/>
          </a:p>
        </p:txBody>
      </p:sp>
      <p:sp>
        <p:nvSpPr>
          <p:cNvPr id="91" name="CustomShape 56"/>
          <p:cNvSpPr/>
          <p:nvPr/>
        </p:nvSpPr>
        <p:spPr>
          <a:xfrm>
            <a:off x="5416015" y="5253841"/>
            <a:ext cx="1893960" cy="36792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type="stealth" w="med" len="lg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merge-sort</a:t>
            </a:r>
            <a:endParaRPr/>
          </a:p>
        </p:txBody>
      </p:sp>
      <p:sp>
        <p:nvSpPr>
          <p:cNvPr id="92" name="CustomShape 57"/>
          <p:cNvSpPr/>
          <p:nvPr/>
        </p:nvSpPr>
        <p:spPr>
          <a:xfrm>
            <a:off x="5437975" y="25970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93" name="CustomShape 58"/>
          <p:cNvSpPr/>
          <p:nvPr/>
        </p:nvSpPr>
        <p:spPr>
          <a:xfrm>
            <a:off x="6780055" y="2633040"/>
            <a:ext cx="477720" cy="43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94" name="CustomShape 59"/>
          <p:cNvSpPr/>
          <p:nvPr/>
        </p:nvSpPr>
        <p:spPr>
          <a:xfrm>
            <a:off x="6013975" y="27410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95" name="CustomShape 60"/>
          <p:cNvSpPr/>
          <p:nvPr/>
        </p:nvSpPr>
        <p:spPr>
          <a:xfrm>
            <a:off x="5556055" y="479304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96" name="CustomShape 61"/>
          <p:cNvSpPr/>
          <p:nvPr/>
        </p:nvSpPr>
        <p:spPr>
          <a:xfrm>
            <a:off x="6138895" y="474660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97" name="CustomShape 62"/>
          <p:cNvSpPr/>
          <p:nvPr/>
        </p:nvSpPr>
        <p:spPr>
          <a:xfrm>
            <a:off x="6636055" y="481860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98" name="CustomShape 63"/>
          <p:cNvSpPr/>
          <p:nvPr/>
        </p:nvSpPr>
        <p:spPr>
          <a:xfrm flipH="1">
            <a:off x="6261295" y="473040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triangle" w="med" len="med"/>
          </a:ln>
        </p:spPr>
      </p:sp>
      <p:sp>
        <p:nvSpPr>
          <p:cNvPr id="99" name="CustomShape 64"/>
          <p:cNvSpPr/>
          <p:nvPr/>
        </p:nvSpPr>
        <p:spPr>
          <a:xfrm flipH="1">
            <a:off x="6261295" y="2129040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</a:ln>
        </p:spPr>
      </p:sp>
      <p:sp>
        <p:nvSpPr>
          <p:cNvPr id="100" name="CustomShape 65"/>
          <p:cNvSpPr/>
          <p:nvPr/>
        </p:nvSpPr>
        <p:spPr>
          <a:xfrm>
            <a:off x="6254455" y="2561040"/>
            <a:ext cx="7200" cy="53964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triangle" w="med" len="med"/>
          </a:ln>
        </p:spPr>
      </p:sp>
      <p:sp>
        <p:nvSpPr>
          <p:cNvPr id="101" name="CustomShape 66"/>
          <p:cNvSpPr/>
          <p:nvPr/>
        </p:nvSpPr>
        <p:spPr>
          <a:xfrm>
            <a:off x="7134295" y="3540960"/>
            <a:ext cx="360" cy="631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stealth" w="med" len="lg"/>
          </a:ln>
        </p:spPr>
      </p:sp>
      <p:sp>
        <p:nvSpPr>
          <p:cNvPr id="102" name="CustomShape 67"/>
          <p:cNvSpPr/>
          <p:nvPr/>
        </p:nvSpPr>
        <p:spPr>
          <a:xfrm>
            <a:off x="5366695" y="3540960"/>
            <a:ext cx="360" cy="631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stealth" w="med" len="lg"/>
          </a:ln>
        </p:spPr>
      </p:sp>
      <p:sp>
        <p:nvSpPr>
          <p:cNvPr id="103" name="CustomShape 68"/>
          <p:cNvSpPr/>
          <p:nvPr/>
        </p:nvSpPr>
        <p:spPr>
          <a:xfrm>
            <a:off x="6250495" y="3558960"/>
            <a:ext cx="15840" cy="613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stealth" w="med" len="lg"/>
          </a:ln>
        </p:spPr>
      </p:sp>
      <p:sp>
        <p:nvSpPr>
          <p:cNvPr id="104" name="CustomShape 69"/>
          <p:cNvSpPr/>
          <p:nvPr/>
        </p:nvSpPr>
        <p:spPr>
          <a:xfrm>
            <a:off x="5331055" y="36104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05" name="CustomShape 70"/>
          <p:cNvSpPr/>
          <p:nvPr/>
        </p:nvSpPr>
        <p:spPr>
          <a:xfrm>
            <a:off x="6226015" y="36104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06" name="CustomShape 71"/>
          <p:cNvSpPr/>
          <p:nvPr/>
        </p:nvSpPr>
        <p:spPr>
          <a:xfrm>
            <a:off x="7141495" y="36104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07" name="CustomShape 72"/>
          <p:cNvSpPr/>
          <p:nvPr/>
        </p:nvSpPr>
        <p:spPr>
          <a:xfrm>
            <a:off x="9436495" y="112680"/>
            <a:ext cx="1560600" cy="349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000000"/>
                </a:solidFill>
                <a:latin typeface="Calibri"/>
              </a:rPr>
              <a:t>Input sample file (fastq)</a:t>
            </a:r>
            <a:endParaRPr/>
          </a:p>
        </p:txBody>
      </p:sp>
      <p:sp>
        <p:nvSpPr>
          <p:cNvPr id="108" name="CustomShape 73"/>
          <p:cNvSpPr/>
          <p:nvPr/>
        </p:nvSpPr>
        <p:spPr>
          <a:xfrm>
            <a:off x="9325255" y="867240"/>
            <a:ext cx="1767240" cy="43200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type="stealth" w="med" len="lg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QC and trimming</a:t>
            </a:r>
            <a:endParaRPr/>
          </a:p>
        </p:txBody>
      </p:sp>
      <p:sp>
        <p:nvSpPr>
          <p:cNvPr id="109" name="CustomShape 74"/>
          <p:cNvSpPr/>
          <p:nvPr/>
        </p:nvSpPr>
        <p:spPr>
          <a:xfrm flipH="1">
            <a:off x="10221295" y="1264680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triangle" w="med" len="med"/>
          </a:ln>
        </p:spPr>
      </p:sp>
      <p:sp>
        <p:nvSpPr>
          <p:cNvPr id="110" name="CustomShape 75"/>
          <p:cNvSpPr/>
          <p:nvPr/>
        </p:nvSpPr>
        <p:spPr>
          <a:xfrm>
            <a:off x="10214455" y="2561040"/>
            <a:ext cx="1119960" cy="52272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triangle" w="med" len="med"/>
          </a:ln>
        </p:spPr>
      </p:sp>
      <p:sp>
        <p:nvSpPr>
          <p:cNvPr id="111" name="CustomShape 76"/>
          <p:cNvSpPr/>
          <p:nvPr/>
        </p:nvSpPr>
        <p:spPr>
          <a:xfrm flipH="1">
            <a:off x="9157495" y="2561040"/>
            <a:ext cx="1054800" cy="52272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triangle" w="med" len="med"/>
          </a:ln>
        </p:spPr>
      </p:sp>
      <p:sp>
        <p:nvSpPr>
          <p:cNvPr id="112" name="CustomShape 77"/>
          <p:cNvSpPr/>
          <p:nvPr/>
        </p:nvSpPr>
        <p:spPr>
          <a:xfrm>
            <a:off x="8665015" y="1953000"/>
            <a:ext cx="3046680" cy="5324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endParaRPr/>
          </a:p>
          <a:p>
            <a:pPr algn="ctr">
              <a:lnSpc>
                <a:spcPct val="100000"/>
              </a:lnSpc>
            </a:pPr>
            <a:r>
              <a:rPr lang="en-ZA" sz="1200" i="1">
                <a:solidFill>
                  <a:srgbClr val="000000"/>
                </a:solidFill>
                <a:latin typeface="Calibri"/>
              </a:rPr>
              <a:t>Split by </a:t>
            </a:r>
            <a:endParaRPr/>
          </a:p>
          <a:p>
            <a:pPr algn="ctr">
              <a:lnSpc>
                <a:spcPct val="100000"/>
              </a:lnSpc>
            </a:pPr>
            <a:r>
              <a:rPr lang="en-ZA" sz="1200" i="1">
                <a:solidFill>
                  <a:srgbClr val="000000"/>
                </a:solidFill>
                <a:latin typeface="Calibri"/>
              </a:rPr>
              <a:t>Chromosome/ contig</a:t>
            </a:r>
            <a:endParaRPr/>
          </a:p>
        </p:txBody>
      </p:sp>
      <p:sp>
        <p:nvSpPr>
          <p:cNvPr id="113" name="CustomShape 78"/>
          <p:cNvSpPr/>
          <p:nvPr/>
        </p:nvSpPr>
        <p:spPr>
          <a:xfrm>
            <a:off x="9031135" y="3100680"/>
            <a:ext cx="2495520" cy="45828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Realign/Recalibrate</a:t>
            </a:r>
            <a:endParaRPr/>
          </a:p>
        </p:txBody>
      </p:sp>
      <p:sp>
        <p:nvSpPr>
          <p:cNvPr id="114" name="CustomShape 79"/>
          <p:cNvSpPr/>
          <p:nvPr/>
        </p:nvSpPr>
        <p:spPr>
          <a:xfrm>
            <a:off x="9230935" y="4156920"/>
            <a:ext cx="2143440" cy="38808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type="stealth" w="med" len="lg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Variant calling</a:t>
            </a:r>
            <a:endParaRPr/>
          </a:p>
        </p:txBody>
      </p:sp>
      <p:sp>
        <p:nvSpPr>
          <p:cNvPr id="115" name="CustomShape 80"/>
          <p:cNvSpPr/>
          <p:nvPr/>
        </p:nvSpPr>
        <p:spPr>
          <a:xfrm>
            <a:off x="9541615" y="4518720"/>
            <a:ext cx="704520" cy="80676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type="triangle" w="med" len="med"/>
          </a:ln>
        </p:spPr>
      </p:sp>
      <p:sp>
        <p:nvSpPr>
          <p:cNvPr id="116" name="CustomShape 81"/>
          <p:cNvSpPr/>
          <p:nvPr/>
        </p:nvSpPr>
        <p:spPr>
          <a:xfrm>
            <a:off x="10273855" y="4688280"/>
            <a:ext cx="360" cy="61920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type="triangle" w="med" len="med"/>
          </a:ln>
        </p:spPr>
      </p:sp>
      <p:sp>
        <p:nvSpPr>
          <p:cNvPr id="117" name="CustomShape 82"/>
          <p:cNvSpPr/>
          <p:nvPr/>
        </p:nvSpPr>
        <p:spPr>
          <a:xfrm flipH="1">
            <a:off x="10273135" y="4500721"/>
            <a:ext cx="721800" cy="80676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type="triangle" w="med" len="med"/>
          </a:ln>
        </p:spPr>
      </p:sp>
      <p:sp>
        <p:nvSpPr>
          <p:cNvPr id="118" name="CustomShape 83"/>
          <p:cNvSpPr/>
          <p:nvPr/>
        </p:nvSpPr>
        <p:spPr>
          <a:xfrm>
            <a:off x="9402655" y="1695240"/>
            <a:ext cx="1767240" cy="43200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type="stealth" w="med" len="lg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Alignment</a:t>
            </a:r>
            <a:endParaRPr/>
          </a:p>
        </p:txBody>
      </p:sp>
      <p:sp>
        <p:nvSpPr>
          <p:cNvPr id="119" name="CustomShape 84"/>
          <p:cNvSpPr/>
          <p:nvPr/>
        </p:nvSpPr>
        <p:spPr>
          <a:xfrm>
            <a:off x="9376015" y="5253841"/>
            <a:ext cx="1893960" cy="36792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type="stealth" w="med" len="lg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merge-sort</a:t>
            </a:r>
            <a:endParaRPr/>
          </a:p>
        </p:txBody>
      </p:sp>
      <p:sp>
        <p:nvSpPr>
          <p:cNvPr id="120" name="CustomShape 85"/>
          <p:cNvSpPr/>
          <p:nvPr/>
        </p:nvSpPr>
        <p:spPr>
          <a:xfrm>
            <a:off x="9397975" y="25970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21" name="CustomShape 86"/>
          <p:cNvSpPr/>
          <p:nvPr/>
        </p:nvSpPr>
        <p:spPr>
          <a:xfrm>
            <a:off x="10740055" y="2633040"/>
            <a:ext cx="477720" cy="43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22" name="CustomShape 87"/>
          <p:cNvSpPr/>
          <p:nvPr/>
        </p:nvSpPr>
        <p:spPr>
          <a:xfrm>
            <a:off x="9973975" y="27410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23" name="CustomShape 88"/>
          <p:cNvSpPr/>
          <p:nvPr/>
        </p:nvSpPr>
        <p:spPr>
          <a:xfrm>
            <a:off x="9516055" y="479304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124" name="CustomShape 89"/>
          <p:cNvSpPr/>
          <p:nvPr/>
        </p:nvSpPr>
        <p:spPr>
          <a:xfrm>
            <a:off x="10098895" y="474660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125" name="CustomShape 90"/>
          <p:cNvSpPr/>
          <p:nvPr/>
        </p:nvSpPr>
        <p:spPr>
          <a:xfrm>
            <a:off x="10596055" y="481860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126" name="CustomShape 91"/>
          <p:cNvSpPr/>
          <p:nvPr/>
        </p:nvSpPr>
        <p:spPr>
          <a:xfrm flipH="1">
            <a:off x="10221295" y="473040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triangle" w="med" len="med"/>
          </a:ln>
        </p:spPr>
      </p:sp>
      <p:sp>
        <p:nvSpPr>
          <p:cNvPr id="127" name="CustomShape 92"/>
          <p:cNvSpPr/>
          <p:nvPr/>
        </p:nvSpPr>
        <p:spPr>
          <a:xfrm flipH="1">
            <a:off x="10221295" y="2129040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</a:ln>
        </p:spPr>
      </p:sp>
      <p:sp>
        <p:nvSpPr>
          <p:cNvPr id="128" name="CustomShape 93"/>
          <p:cNvSpPr/>
          <p:nvPr/>
        </p:nvSpPr>
        <p:spPr>
          <a:xfrm>
            <a:off x="10214455" y="2561040"/>
            <a:ext cx="7200" cy="53964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triangle" w="med" len="med"/>
          </a:ln>
        </p:spPr>
      </p:sp>
      <p:sp>
        <p:nvSpPr>
          <p:cNvPr id="129" name="CustomShape 94"/>
          <p:cNvSpPr/>
          <p:nvPr/>
        </p:nvSpPr>
        <p:spPr>
          <a:xfrm>
            <a:off x="11094295" y="3540960"/>
            <a:ext cx="360" cy="631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stealth" w="med" len="lg"/>
          </a:ln>
        </p:spPr>
      </p:sp>
      <p:sp>
        <p:nvSpPr>
          <p:cNvPr id="130" name="CustomShape 95"/>
          <p:cNvSpPr/>
          <p:nvPr/>
        </p:nvSpPr>
        <p:spPr>
          <a:xfrm>
            <a:off x="9326695" y="3540960"/>
            <a:ext cx="360" cy="631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stealth" w="med" len="lg"/>
          </a:ln>
        </p:spPr>
      </p:sp>
      <p:sp>
        <p:nvSpPr>
          <p:cNvPr id="131" name="CustomShape 96"/>
          <p:cNvSpPr/>
          <p:nvPr/>
        </p:nvSpPr>
        <p:spPr>
          <a:xfrm>
            <a:off x="10210495" y="3558960"/>
            <a:ext cx="15840" cy="613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type="stealth" w="med" len="lg"/>
          </a:ln>
        </p:spPr>
      </p:sp>
      <p:sp>
        <p:nvSpPr>
          <p:cNvPr id="132" name="CustomShape 97"/>
          <p:cNvSpPr/>
          <p:nvPr/>
        </p:nvSpPr>
        <p:spPr>
          <a:xfrm>
            <a:off x="9291055" y="36104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33" name="CustomShape 98"/>
          <p:cNvSpPr/>
          <p:nvPr/>
        </p:nvSpPr>
        <p:spPr>
          <a:xfrm>
            <a:off x="10186015" y="36104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34" name="CustomShape 99"/>
          <p:cNvSpPr/>
          <p:nvPr/>
        </p:nvSpPr>
        <p:spPr>
          <a:xfrm>
            <a:off x="11101495" y="36104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34699" y="2847185"/>
            <a:ext cx="3024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FastQC</a:t>
            </a:r>
            <a:r>
              <a:rPr lang="en-US" sz="1200" dirty="0" smtClean="0"/>
              <a:t> files for read1 and read2 BEFORE trimming in </a:t>
            </a:r>
            <a:r>
              <a:rPr lang="en-US" sz="1200" dirty="0" err="1" smtClean="0"/>
              <a:t>gzip</a:t>
            </a:r>
            <a:r>
              <a:rPr lang="en-US" sz="1200" dirty="0" smtClean="0"/>
              <a:t> and html format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334699" y="3491041"/>
            <a:ext cx="3024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FastQC</a:t>
            </a:r>
            <a:r>
              <a:rPr lang="en-US" sz="1200" dirty="0" smtClean="0"/>
              <a:t> files(4) for read1 and read2 AFTER trimming in </a:t>
            </a:r>
            <a:r>
              <a:rPr lang="en-US" sz="1200" dirty="0" err="1" smtClean="0"/>
              <a:t>gzip</a:t>
            </a:r>
            <a:r>
              <a:rPr lang="en-US" sz="1200" dirty="0" smtClean="0"/>
              <a:t> and html format</a:t>
            </a:r>
            <a:endParaRPr lang="en-GB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334699" y="4109789"/>
            <a:ext cx="302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Paired and unpaired files for read1 and read2. The </a:t>
            </a:r>
            <a:r>
              <a:rPr lang="en-US" sz="1200" dirty="0" err="1" smtClean="0"/>
              <a:t>paird</a:t>
            </a:r>
            <a:r>
              <a:rPr lang="en-US" sz="1200" dirty="0" smtClean="0"/>
              <a:t> files is what goes through to the variant calling pipeline</a:t>
            </a:r>
            <a:endParaRPr lang="en-GB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334699" y="2195340"/>
            <a:ext cx="3024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qsub</a:t>
            </a:r>
            <a:r>
              <a:rPr lang="en-US" sz="1200" dirty="0" smtClean="0"/>
              <a:t> scripts and reports from the various jobs of the </a:t>
            </a:r>
            <a:r>
              <a:rPr lang="en-US" sz="1200" dirty="0" err="1" smtClean="0"/>
              <a:t>pipline</a:t>
            </a:r>
            <a:endParaRPr lang="en-GB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334699" y="4964373"/>
            <a:ext cx="3024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Bam files from the alignment and  deduplication stages and </a:t>
            </a:r>
            <a:r>
              <a:rPr lang="en-US" sz="1200" dirty="0" err="1" smtClean="0"/>
              <a:t>flagstat</a:t>
            </a:r>
            <a:r>
              <a:rPr lang="en-US" sz="1200" dirty="0" smtClean="0"/>
              <a:t> output</a:t>
            </a:r>
            <a:endParaRPr lang="en-GB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8334699" y="5848299"/>
            <a:ext cx="3024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Bam files from the realignment/ recalibration stages (per chromosome)</a:t>
            </a:r>
            <a:endParaRPr lang="en-GB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334699" y="6682340"/>
            <a:ext cx="3024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err="1" smtClean="0"/>
              <a:t>Gvcf</a:t>
            </a:r>
            <a:r>
              <a:rPr lang="en-US" sz="1200" dirty="0" smtClean="0"/>
              <a:t> files from the variant calling stages (per chromosome)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5147990" y="267154"/>
            <a:ext cx="1651821" cy="4677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OUTPUTDIR*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82276" y="1443453"/>
            <a:ext cx="2427179" cy="5044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/>
              <a:t>DELIVERYFOLDER*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-22271" y="2604347"/>
            <a:ext cx="126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docs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4551173" y="2604347"/>
            <a:ext cx="5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…</a:t>
            </a: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1519048" y="2604347"/>
            <a:ext cx="126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jointVCFs</a:t>
            </a:r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9990" y="3077018"/>
            <a:ext cx="135583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Overall summary of the pipeline run, including: the </a:t>
            </a:r>
            <a:r>
              <a:rPr lang="en-US" sz="1400" dirty="0" err="1" smtClean="0"/>
              <a:t>runfile</a:t>
            </a:r>
            <a:r>
              <a:rPr lang="en-US" sz="1400" dirty="0" smtClean="0"/>
              <a:t>, </a:t>
            </a:r>
            <a:r>
              <a:rPr lang="en-US" sz="1400" dirty="0" err="1" smtClean="0"/>
              <a:t>sampleinfo</a:t>
            </a:r>
            <a:r>
              <a:rPr lang="en-US" sz="1400" dirty="0" smtClean="0"/>
              <a:t>, post alignment QC report, 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77456" y="3080320"/>
            <a:ext cx="123545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merged bam and </a:t>
            </a:r>
            <a:r>
              <a:rPr lang="en-US" sz="1400" dirty="0" err="1" smtClean="0"/>
              <a:t>gvcf</a:t>
            </a:r>
            <a:r>
              <a:rPr lang="en-US" sz="1400" dirty="0" smtClean="0"/>
              <a:t> files of the sample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38948" y="3072347"/>
            <a:ext cx="142539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file of variants called from all the samples collectively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3086468" y="2604347"/>
            <a:ext cx="126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Sample(1)</a:t>
            </a:r>
            <a:endParaRPr lang="en-GB" sz="1600" dirty="0"/>
          </a:p>
        </p:txBody>
      </p:sp>
      <p:sp>
        <p:nvSpPr>
          <p:cNvPr id="23" name="Rectangle 22"/>
          <p:cNvSpPr/>
          <p:nvPr/>
        </p:nvSpPr>
        <p:spPr>
          <a:xfrm>
            <a:off x="5328122" y="2604347"/>
            <a:ext cx="126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Sample(N)</a:t>
            </a:r>
            <a:endParaRPr lang="en-GB" sz="1600" dirty="0"/>
          </a:p>
        </p:txBody>
      </p:sp>
      <p:sp>
        <p:nvSpPr>
          <p:cNvPr id="24" name="Rectangle 23"/>
          <p:cNvSpPr/>
          <p:nvPr/>
        </p:nvSpPr>
        <p:spPr>
          <a:xfrm>
            <a:off x="9467376" y="1443200"/>
            <a:ext cx="570494" cy="5044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…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6294605" y="1443199"/>
            <a:ext cx="1355834" cy="5044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Sample(1)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1057978" y="1443199"/>
            <a:ext cx="1355834" cy="5044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Sample(N)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7816923" y="283779"/>
            <a:ext cx="1651821" cy="4677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TMPDIR*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7254699" y="4941185"/>
            <a:ext cx="1080000" cy="50449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align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7256364" y="2827397"/>
            <a:ext cx="1080000" cy="5044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FastQC</a:t>
            </a:r>
            <a:r>
              <a:rPr lang="en-US" dirty="0"/>
              <a:t>-raw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7256364" y="3491041"/>
            <a:ext cx="1080000" cy="5044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FastQC</a:t>
            </a:r>
            <a:r>
              <a:rPr lang="en-US" dirty="0"/>
              <a:t>-trimmed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7311764" y="5834750"/>
            <a:ext cx="1080000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realign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7254699" y="4177029"/>
            <a:ext cx="1080000" cy="5044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trimmed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7325330" y="6681841"/>
            <a:ext cx="1080000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variant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7256364" y="2183384"/>
            <a:ext cx="1080000" cy="5044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logs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3175671" y="3070042"/>
            <a:ext cx="123545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merged bam and </a:t>
            </a:r>
            <a:r>
              <a:rPr lang="en-US" sz="1400" dirty="0" err="1" smtClean="0"/>
              <a:t>gvcf</a:t>
            </a:r>
            <a:r>
              <a:rPr lang="en-US" sz="1400" dirty="0" smtClean="0"/>
              <a:t> files of the sample</a:t>
            </a:r>
            <a:endParaRPr lang="en-GB" sz="1400" dirty="0"/>
          </a:p>
        </p:txBody>
      </p:sp>
      <p:cxnSp>
        <p:nvCxnSpPr>
          <p:cNvPr id="48" name="Elbow Connector 47"/>
          <p:cNvCxnSpPr>
            <a:stCxn id="4" idx="2"/>
            <a:endCxn id="5" idx="0"/>
          </p:cNvCxnSpPr>
          <p:nvPr/>
        </p:nvCxnSpPr>
        <p:spPr>
          <a:xfrm rot="5400000">
            <a:off x="3480589" y="-1049860"/>
            <a:ext cx="708591" cy="427803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" idx="2"/>
            <a:endCxn id="25" idx="0"/>
          </p:cNvCxnSpPr>
          <p:nvPr/>
        </p:nvCxnSpPr>
        <p:spPr>
          <a:xfrm rot="16200000" flipH="1">
            <a:off x="6119043" y="589719"/>
            <a:ext cx="708337" cy="99862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" idx="2"/>
            <a:endCxn id="24" idx="0"/>
          </p:cNvCxnSpPr>
          <p:nvPr/>
        </p:nvCxnSpPr>
        <p:spPr>
          <a:xfrm rot="16200000" flipH="1">
            <a:off x="7509093" y="-800330"/>
            <a:ext cx="708338" cy="377872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" idx="2"/>
            <a:endCxn id="26" idx="0"/>
          </p:cNvCxnSpPr>
          <p:nvPr/>
        </p:nvCxnSpPr>
        <p:spPr>
          <a:xfrm rot="16200000" flipH="1">
            <a:off x="8500730" y="-1791967"/>
            <a:ext cx="708337" cy="576199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" idx="2"/>
            <a:endCxn id="6" idx="0"/>
          </p:cNvCxnSpPr>
          <p:nvPr/>
        </p:nvCxnSpPr>
        <p:spPr>
          <a:xfrm rot="5400000">
            <a:off x="823600" y="1732080"/>
            <a:ext cx="656397" cy="10881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" idx="2"/>
            <a:endCxn id="22" idx="0"/>
          </p:cNvCxnSpPr>
          <p:nvPr/>
        </p:nvCxnSpPr>
        <p:spPr>
          <a:xfrm rot="16200000" flipH="1">
            <a:off x="2377969" y="1265847"/>
            <a:ext cx="656397" cy="20206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" idx="2"/>
            <a:endCxn id="10" idx="0"/>
          </p:cNvCxnSpPr>
          <p:nvPr/>
        </p:nvCxnSpPr>
        <p:spPr>
          <a:xfrm rot="16200000" flipH="1">
            <a:off x="2930321" y="713494"/>
            <a:ext cx="656397" cy="31253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" idx="2"/>
            <a:endCxn id="23" idx="0"/>
          </p:cNvCxnSpPr>
          <p:nvPr/>
        </p:nvCxnSpPr>
        <p:spPr>
          <a:xfrm rot="16200000" flipH="1">
            <a:off x="3498796" y="145020"/>
            <a:ext cx="656397" cy="426225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" idx="2"/>
            <a:endCxn id="12" idx="0"/>
          </p:cNvCxnSpPr>
          <p:nvPr/>
        </p:nvCxnSpPr>
        <p:spPr>
          <a:xfrm rot="16200000" flipH="1">
            <a:off x="1594259" y="2049557"/>
            <a:ext cx="656397" cy="45318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2"/>
            <a:endCxn id="29" idx="1"/>
          </p:cNvCxnSpPr>
          <p:nvPr/>
        </p:nvCxnSpPr>
        <p:spPr>
          <a:xfrm rot="16200000" flipH="1">
            <a:off x="6548468" y="2371750"/>
            <a:ext cx="1131950" cy="283842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5" idx="2"/>
            <a:endCxn id="30" idx="1"/>
          </p:cNvCxnSpPr>
          <p:nvPr/>
        </p:nvCxnSpPr>
        <p:spPr>
          <a:xfrm rot="16200000" flipH="1">
            <a:off x="6216646" y="2703572"/>
            <a:ext cx="1795594" cy="283842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5" idx="2"/>
            <a:endCxn id="32" idx="1"/>
          </p:cNvCxnSpPr>
          <p:nvPr/>
        </p:nvCxnSpPr>
        <p:spPr>
          <a:xfrm rot="16200000" flipH="1">
            <a:off x="5872819" y="3047398"/>
            <a:ext cx="2481582" cy="282177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25" idx="2"/>
            <a:endCxn id="35" idx="1"/>
          </p:cNvCxnSpPr>
          <p:nvPr/>
        </p:nvCxnSpPr>
        <p:spPr>
          <a:xfrm rot="16200000" flipH="1">
            <a:off x="6870475" y="2049743"/>
            <a:ext cx="487937" cy="2838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25" idx="2"/>
            <a:endCxn id="28" idx="1"/>
          </p:cNvCxnSpPr>
          <p:nvPr/>
        </p:nvCxnSpPr>
        <p:spPr>
          <a:xfrm rot="16200000" flipH="1">
            <a:off x="5490741" y="3429476"/>
            <a:ext cx="3245738" cy="28217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5" idx="2"/>
            <a:endCxn id="31" idx="1"/>
          </p:cNvCxnSpPr>
          <p:nvPr/>
        </p:nvCxnSpPr>
        <p:spPr>
          <a:xfrm rot="16200000" flipH="1">
            <a:off x="5072492" y="3847726"/>
            <a:ext cx="4139303" cy="33924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25" idx="2"/>
            <a:endCxn id="33" idx="1"/>
          </p:cNvCxnSpPr>
          <p:nvPr/>
        </p:nvCxnSpPr>
        <p:spPr>
          <a:xfrm rot="16200000" flipH="1">
            <a:off x="4655729" y="4264489"/>
            <a:ext cx="4986394" cy="3528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909454" y="4549519"/>
            <a:ext cx="2896933" cy="28931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101600" sx="103000" sy="103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82562" algn="ctr"/>
            <a:r>
              <a:rPr lang="en-US" sz="1400" b="1" u="sng" dirty="0" smtClean="0">
                <a:latin typeface="+mj-lt"/>
                <a:cs typeface="Times New Roman" panose="02020603050405020304" pitchFamily="18" charset="0"/>
              </a:rPr>
              <a:t>Chart legend</a:t>
            </a:r>
            <a:br>
              <a:rPr lang="en-US" sz="1400" b="1" u="sng" dirty="0" smtClean="0">
                <a:latin typeface="+mj-lt"/>
                <a:cs typeface="Times New Roman" panose="02020603050405020304" pitchFamily="18" charset="0"/>
              </a:rPr>
            </a:br>
            <a:endParaRPr lang="en-US" sz="1400" b="1" u="sng" dirty="0" smtClean="0">
              <a:latin typeface="+mj-lt"/>
              <a:cs typeface="Times New Roman" panose="02020603050405020304" pitchFamily="18" charset="0"/>
            </a:endParaRPr>
          </a:p>
          <a:p>
            <a:pPr marL="631825" indent="-342900">
              <a:buFont typeface="Arial" panose="020B0604020202020204" pitchFamily="34" charset="0"/>
              <a:buChar char="⃰"/>
            </a:pP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Path (or name) specified in the </a:t>
            </a:r>
            <a:r>
              <a:rPr lang="en-US" sz="1400" dirty="0" err="1" smtClean="0">
                <a:latin typeface="+mj-lt"/>
                <a:cs typeface="Times New Roman" panose="02020603050405020304" pitchFamily="18" charset="0"/>
              </a:rPr>
              <a:t>runfile</a:t>
            </a: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+mj-lt"/>
                <a:cs typeface="Times New Roman" panose="02020603050405020304" pitchFamily="18" charset="0"/>
              </a:rPr>
            </a:br>
            <a:endParaRPr lang="en-US" sz="1400" dirty="0" smtClean="0">
              <a:latin typeface="+mj-lt"/>
              <a:cs typeface="Times New Roman" panose="02020603050405020304" pitchFamily="18" charset="0"/>
            </a:endParaRPr>
          </a:p>
          <a:p>
            <a:pPr marL="631825" indent="-342900">
              <a:buFont typeface="Arial" panose="020B0604020202020204" pitchFamily="34" charset="0"/>
              <a:buChar char="⃰"/>
            </a:pP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Common folders in any pipeline run</a:t>
            </a:r>
            <a:br>
              <a:rPr lang="en-US" sz="1400" dirty="0" smtClean="0">
                <a:latin typeface="+mj-lt"/>
                <a:cs typeface="Times New Roman" panose="02020603050405020304" pitchFamily="18" charset="0"/>
              </a:rPr>
            </a:br>
            <a:endParaRPr lang="en-US" sz="1400" dirty="0" smtClean="0">
              <a:latin typeface="+mj-lt"/>
              <a:cs typeface="Times New Roman" panose="02020603050405020304" pitchFamily="18" charset="0"/>
            </a:endParaRPr>
          </a:p>
          <a:p>
            <a:pPr marL="631825" indent="-342900">
              <a:buFont typeface="Arial" panose="020B0604020202020204" pitchFamily="34" charset="0"/>
              <a:buChar char="⃰"/>
            </a:pP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QC and trimming folders</a:t>
            </a:r>
            <a:br>
              <a:rPr lang="en-US" sz="1400" dirty="0" smtClean="0">
                <a:latin typeface="+mj-lt"/>
                <a:cs typeface="Times New Roman" panose="02020603050405020304" pitchFamily="18" charset="0"/>
              </a:rPr>
            </a:br>
            <a:endParaRPr lang="en-US" sz="1400" dirty="0" smtClean="0">
              <a:latin typeface="+mj-lt"/>
              <a:cs typeface="Times New Roman" panose="02020603050405020304" pitchFamily="18" charset="0"/>
            </a:endParaRPr>
          </a:p>
          <a:p>
            <a:pPr marL="631825" indent="-342900">
              <a:buFont typeface="Arial" panose="020B0604020202020204" pitchFamily="34" charset="0"/>
              <a:buChar char="⃰"/>
            </a:pP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Alignment folders</a:t>
            </a:r>
            <a:br>
              <a:rPr lang="en-US" sz="1400" dirty="0" smtClean="0">
                <a:latin typeface="+mj-lt"/>
                <a:cs typeface="Times New Roman" panose="02020603050405020304" pitchFamily="18" charset="0"/>
              </a:rPr>
            </a:br>
            <a:endParaRPr lang="en-US" sz="1400" dirty="0" smtClean="0">
              <a:latin typeface="+mj-lt"/>
              <a:cs typeface="Times New Roman" panose="02020603050405020304" pitchFamily="18" charset="0"/>
            </a:endParaRPr>
          </a:p>
          <a:p>
            <a:pPr marL="631825" indent="-342900">
              <a:buFont typeface="Arial" panose="020B0604020202020204" pitchFamily="34" charset="0"/>
              <a:buChar char="⃰"/>
            </a:pP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VC folders</a:t>
            </a:r>
            <a:endParaRPr lang="en-GB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100332" y="7111759"/>
            <a:ext cx="298329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3100332" y="6266338"/>
            <a:ext cx="298329" cy="2308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3100332" y="6712714"/>
            <a:ext cx="298329" cy="2308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3108273" y="5015026"/>
            <a:ext cx="282447" cy="344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100332" y="5701734"/>
            <a:ext cx="298329" cy="230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/>
          <p:cNvSpPr/>
          <p:nvPr/>
        </p:nvSpPr>
        <p:spPr>
          <a:xfrm>
            <a:off x="12021772" y="4953141"/>
            <a:ext cx="1080000" cy="50449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align</a:t>
            </a:r>
            <a:endParaRPr lang="en-GB" dirty="0"/>
          </a:p>
        </p:txBody>
      </p:sp>
      <p:sp>
        <p:nvSpPr>
          <p:cNvPr id="155" name="Rectangle 154"/>
          <p:cNvSpPr/>
          <p:nvPr/>
        </p:nvSpPr>
        <p:spPr>
          <a:xfrm>
            <a:off x="12021772" y="2839353"/>
            <a:ext cx="1080000" cy="5044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FastQC</a:t>
            </a:r>
            <a:r>
              <a:rPr lang="en-US" dirty="0"/>
              <a:t>-raw</a:t>
            </a:r>
            <a:endParaRPr lang="en-GB" dirty="0"/>
          </a:p>
        </p:txBody>
      </p:sp>
      <p:sp>
        <p:nvSpPr>
          <p:cNvPr id="156" name="Rectangle 155"/>
          <p:cNvSpPr/>
          <p:nvPr/>
        </p:nvSpPr>
        <p:spPr>
          <a:xfrm>
            <a:off x="12021772" y="3502997"/>
            <a:ext cx="1080000" cy="5044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FastQC</a:t>
            </a:r>
            <a:r>
              <a:rPr lang="en-US" dirty="0"/>
              <a:t>-trimmed</a:t>
            </a:r>
            <a:endParaRPr lang="en-GB" dirty="0"/>
          </a:p>
        </p:txBody>
      </p:sp>
      <p:sp>
        <p:nvSpPr>
          <p:cNvPr id="157" name="Rectangle 156"/>
          <p:cNvSpPr/>
          <p:nvPr/>
        </p:nvSpPr>
        <p:spPr>
          <a:xfrm>
            <a:off x="12021772" y="5846706"/>
            <a:ext cx="1080000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realign</a:t>
            </a:r>
            <a:endParaRPr lang="en-GB" dirty="0"/>
          </a:p>
        </p:txBody>
      </p:sp>
      <p:sp>
        <p:nvSpPr>
          <p:cNvPr id="158" name="Rectangle 157"/>
          <p:cNvSpPr/>
          <p:nvPr/>
        </p:nvSpPr>
        <p:spPr>
          <a:xfrm>
            <a:off x="12021772" y="4188985"/>
            <a:ext cx="1080000" cy="5044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trimmed</a:t>
            </a:r>
            <a:endParaRPr lang="en-GB" dirty="0"/>
          </a:p>
        </p:txBody>
      </p:sp>
      <p:sp>
        <p:nvSpPr>
          <p:cNvPr id="159" name="Rectangle 158"/>
          <p:cNvSpPr/>
          <p:nvPr/>
        </p:nvSpPr>
        <p:spPr>
          <a:xfrm>
            <a:off x="12021772" y="6693797"/>
            <a:ext cx="1080000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variant</a:t>
            </a:r>
            <a:endParaRPr lang="en-GB" dirty="0"/>
          </a:p>
        </p:txBody>
      </p:sp>
      <p:sp>
        <p:nvSpPr>
          <p:cNvPr id="160" name="Rectangle 159"/>
          <p:cNvSpPr/>
          <p:nvPr/>
        </p:nvSpPr>
        <p:spPr>
          <a:xfrm>
            <a:off x="12021772" y="2195340"/>
            <a:ext cx="1080000" cy="5044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logs</a:t>
            </a:r>
            <a:endParaRPr lang="en-GB" dirty="0"/>
          </a:p>
        </p:txBody>
      </p:sp>
      <p:cxnSp>
        <p:nvCxnSpPr>
          <p:cNvPr id="162" name="Elbow Connector 161"/>
          <p:cNvCxnSpPr>
            <a:stCxn id="26" idx="2"/>
            <a:endCxn id="160" idx="1"/>
          </p:cNvCxnSpPr>
          <p:nvPr/>
        </p:nvCxnSpPr>
        <p:spPr>
          <a:xfrm rot="16200000" flipH="1">
            <a:off x="11628887" y="2054703"/>
            <a:ext cx="499893" cy="2858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26" idx="2"/>
            <a:endCxn id="155" idx="1"/>
          </p:cNvCxnSpPr>
          <p:nvPr/>
        </p:nvCxnSpPr>
        <p:spPr>
          <a:xfrm rot="16200000" flipH="1">
            <a:off x="11306880" y="2376710"/>
            <a:ext cx="1143906" cy="285877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26" idx="2"/>
            <a:endCxn id="156" idx="1"/>
          </p:cNvCxnSpPr>
          <p:nvPr/>
        </p:nvCxnSpPr>
        <p:spPr>
          <a:xfrm rot="16200000" flipH="1">
            <a:off x="10975058" y="2708532"/>
            <a:ext cx="1807550" cy="285877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26" idx="2"/>
            <a:endCxn id="158" idx="1"/>
          </p:cNvCxnSpPr>
          <p:nvPr/>
        </p:nvCxnSpPr>
        <p:spPr>
          <a:xfrm rot="16200000" flipH="1">
            <a:off x="10632064" y="3051526"/>
            <a:ext cx="2493538" cy="285877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26" idx="2"/>
            <a:endCxn id="154" idx="1"/>
          </p:cNvCxnSpPr>
          <p:nvPr/>
        </p:nvCxnSpPr>
        <p:spPr>
          <a:xfrm rot="16200000" flipH="1">
            <a:off x="10249986" y="3433604"/>
            <a:ext cx="3257694" cy="28587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26" idx="2"/>
            <a:endCxn id="157" idx="1"/>
          </p:cNvCxnSpPr>
          <p:nvPr/>
        </p:nvCxnSpPr>
        <p:spPr>
          <a:xfrm rot="16200000" flipH="1">
            <a:off x="9803204" y="3880386"/>
            <a:ext cx="4151259" cy="28587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26" idx="2"/>
            <a:endCxn id="159" idx="1"/>
          </p:cNvCxnSpPr>
          <p:nvPr/>
        </p:nvCxnSpPr>
        <p:spPr>
          <a:xfrm rot="16200000" flipH="1">
            <a:off x="9379658" y="4303932"/>
            <a:ext cx="4998350" cy="28587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3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273</Words>
  <Application>Microsoft Office PowerPoint</Application>
  <PresentationFormat>Custom</PresentationFormat>
  <Paragraphs>118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DejaVu Sans</vt:lpstr>
      <vt:lpstr>StarSymbol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Contention</dc:creator>
  <cp:lastModifiedBy>Azza Elgaili Abd Elkarim Ahmed</cp:lastModifiedBy>
  <cp:revision>20</cp:revision>
  <dcterms:modified xsi:type="dcterms:W3CDTF">2016-09-16T20:33:05Z</dcterms:modified>
</cp:coreProperties>
</file>