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AE96B"/>
    <a:srgbClr val="517FCF"/>
    <a:srgbClr val="4C78C1"/>
    <a:srgbClr val="446AAC"/>
    <a:srgbClr val="FBF0A7"/>
    <a:srgbClr val="9DBCE4"/>
    <a:srgbClr val="545088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56" autoAdjust="0"/>
  </p:normalViewPr>
  <p:slideViewPr>
    <p:cSldViewPr>
      <p:cViewPr>
        <p:scale>
          <a:sx n="103" d="100"/>
          <a:sy n="103" d="100"/>
        </p:scale>
        <p:origin x="-1792" y="-1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396D-5593-1B49-91B5-35C0FA37A295}" type="datetimeFigureOut">
              <a:rPr lang="en-US" smtClean="0"/>
              <a:t>5/23/14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54A5-A8A5-8A4B-8AD1-2FC217AC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5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3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9EC96-5764-444A-AD1E-04BFC0CA590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F7AA-69E3-4658-A935-453018B6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4191000" y="76200"/>
            <a:ext cx="2590800" cy="34051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7F7F7F"/>
                </a:solidFill>
              </a:rPr>
              <a:t>Lauring</a:t>
            </a:r>
            <a:r>
              <a:rPr lang="en-US" sz="1400" b="1" dirty="0" smtClean="0">
                <a:solidFill>
                  <a:srgbClr val="7F7F7F"/>
                </a:solidFill>
              </a:rPr>
              <a:t> Variant Calling</a:t>
            </a:r>
            <a:endParaRPr lang="en-US" sz="1400" b="1" dirty="0">
              <a:solidFill>
                <a:srgbClr val="7F7F7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81000" y="1371600"/>
            <a:ext cx="1524000" cy="685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446AAC"/>
                </a:solidFill>
              </a:rPr>
              <a:t>i</a:t>
            </a:r>
            <a:r>
              <a:rPr lang="en-US" sz="1050" b="1" dirty="0" smtClean="0">
                <a:solidFill>
                  <a:srgbClr val="446AAC"/>
                </a:solidFill>
              </a:rPr>
              <a:t>nput/</a:t>
            </a: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1.fastq</a:t>
            </a: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2</a:t>
            </a:r>
            <a:r>
              <a:rPr lang="en-US" sz="1050" b="1" dirty="0" smtClean="0">
                <a:solidFill>
                  <a:srgbClr val="446AAC"/>
                </a:solidFill>
              </a:rPr>
              <a:t>.fastq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marL="166688" lvl="1"/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</a:rPr>
              <a:t>ars.csv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01482" y="2197100"/>
            <a:ext cx="1560918" cy="2755900"/>
          </a:xfrm>
          <a:prstGeom prst="roundRect">
            <a:avLst/>
          </a:prstGeom>
          <a:solidFill>
            <a:srgbClr val="FBF0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solidFill>
                  <a:schemeClr val="tx2"/>
                </a:solidFill>
              </a:rPr>
              <a:t>p</a:t>
            </a:r>
            <a:r>
              <a:rPr lang="en-US" sz="1400" b="1" dirty="0" err="1" smtClean="0">
                <a:solidFill>
                  <a:schemeClr val="tx2"/>
                </a:solidFill>
              </a:rPr>
              <a:t>ydmx-al.py</a:t>
            </a:r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54082" y="3860800"/>
            <a:ext cx="2246718" cy="558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446AAC"/>
                </a:solidFill>
              </a:rPr>
              <a:t>02-pydmx/multiplexed</a:t>
            </a:r>
            <a:r>
              <a:rPr lang="en-US" sz="1050" b="1" dirty="0" smtClean="0">
                <a:solidFill>
                  <a:srgbClr val="446AAC"/>
                </a:solidFill>
              </a:rPr>
              <a:t>/</a:t>
            </a:r>
          </a:p>
          <a:p>
            <a:pPr marL="166688" lvl="1"/>
            <a:r>
              <a:rPr lang="en-US" sz="1050" b="1" dirty="0" err="1" smtClean="0">
                <a:solidFill>
                  <a:schemeClr val="bg1">
                    <a:lumMod val="50000"/>
                  </a:schemeClr>
                </a:solidFill>
              </a:rPr>
              <a:t>summary.txt</a:t>
            </a:r>
            <a:endParaRPr lang="en-US" sz="105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1.fastq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2</a:t>
            </a:r>
            <a:r>
              <a:rPr lang="en-US" sz="1050" b="1" dirty="0" smtClean="0">
                <a:solidFill>
                  <a:srgbClr val="446AAC"/>
                </a:solidFill>
              </a:rPr>
              <a:t>.fastq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419941" y="5410200"/>
            <a:ext cx="1524000" cy="533400"/>
          </a:xfrm>
          <a:prstGeom prst="roundRect">
            <a:avLst/>
          </a:prstGeom>
          <a:solidFill>
            <a:srgbClr val="FBF0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2"/>
                </a:solidFill>
              </a:rPr>
              <a:t>b</a:t>
            </a:r>
            <a:r>
              <a:rPr lang="en-US" sz="1400" b="1" dirty="0" smtClean="0">
                <a:solidFill>
                  <a:schemeClr val="tx2"/>
                </a:solidFill>
              </a:rPr>
              <a:t>owtie2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419941" y="6388100"/>
            <a:ext cx="1524000" cy="533400"/>
          </a:xfrm>
          <a:prstGeom prst="roundRect">
            <a:avLst/>
          </a:prstGeom>
          <a:solidFill>
            <a:srgbClr val="FBF0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2"/>
                </a:solidFill>
              </a:rPr>
              <a:t>P</a:t>
            </a:r>
            <a:r>
              <a:rPr lang="en-US" sz="1400" b="1" dirty="0" smtClean="0">
                <a:solidFill>
                  <a:schemeClr val="tx2"/>
                </a:solidFill>
              </a:rPr>
              <a:t>icard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8600" y="685800"/>
            <a:ext cx="1524000" cy="533400"/>
          </a:xfrm>
          <a:prstGeom prst="roundRect">
            <a:avLst/>
          </a:prstGeom>
          <a:solidFill>
            <a:srgbClr val="FBF0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chemeClr val="tx2"/>
                </a:solidFill>
              </a:rPr>
              <a:t>MiSeq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41861" y="2667000"/>
            <a:ext cx="128016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trim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41861" y="3619500"/>
            <a:ext cx="128016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/>
                </a:solidFill>
              </a:rPr>
              <a:t>dedup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534241" y="4572000"/>
            <a:ext cx="12954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/>
                </a:solidFill>
              </a:rPr>
              <a:t>demultiplex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154082" y="2895600"/>
            <a:ext cx="2133600" cy="3937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rgbClr val="446AAC"/>
                </a:solidFill>
              </a:rPr>
              <a:t>02-pydmx/trimmed/</a:t>
            </a: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1.Fastq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2</a:t>
            </a:r>
            <a:r>
              <a:rPr lang="en-US" sz="1050" b="1" dirty="0" smtClean="0">
                <a:solidFill>
                  <a:srgbClr val="446AAC"/>
                </a:solidFill>
              </a:rPr>
              <a:t>.fastq</a:t>
            </a:r>
            <a:endParaRPr lang="en-US" sz="1050" b="1" dirty="0">
              <a:solidFill>
                <a:srgbClr val="446AAC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154082" y="4724400"/>
            <a:ext cx="2246718" cy="9906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446AAC"/>
                </a:solidFill>
              </a:rPr>
              <a:t>02-pydmx/</a:t>
            </a:r>
            <a:r>
              <a:rPr lang="en-US" sz="1050" b="1" dirty="0" err="1">
                <a:solidFill>
                  <a:srgbClr val="446AAC"/>
                </a:solidFill>
              </a:rPr>
              <a:t>demultiplexed</a:t>
            </a:r>
            <a:r>
              <a:rPr lang="en-US" sz="1050" b="1" dirty="0" smtClean="0">
                <a:solidFill>
                  <a:srgbClr val="446AAC"/>
                </a:solidFill>
              </a:rPr>
              <a:t>/</a:t>
            </a:r>
          </a:p>
          <a:p>
            <a:pPr marL="166688" lvl="1">
              <a:tabLst>
                <a:tab pos="166688" algn="l"/>
              </a:tabLst>
            </a:pPr>
            <a:r>
              <a:rPr lang="en-US" sz="1050" b="1" dirty="0" smtClean="0">
                <a:solidFill>
                  <a:srgbClr val="446AAC"/>
                </a:solidFill>
              </a:rPr>
              <a:t>001</a:t>
            </a:r>
            <a:r>
              <a:rPr lang="en-US" sz="1050" b="1" dirty="0" smtClean="0">
                <a:solidFill>
                  <a:srgbClr val="446AAC"/>
                </a:solidFill>
              </a:rPr>
              <a:t>-0_2a.1.</a:t>
            </a:r>
            <a:r>
              <a:rPr lang="en-US" sz="1050" b="1" dirty="0" smtClean="0">
                <a:solidFill>
                  <a:srgbClr val="446AAC"/>
                </a:solidFill>
              </a:rPr>
              <a:t>fastq</a:t>
            </a:r>
          </a:p>
          <a:p>
            <a:pPr marL="166688" lvl="1">
              <a:tabLst>
                <a:tab pos="166688" algn="l"/>
              </a:tabLst>
            </a:pPr>
            <a:r>
              <a:rPr lang="en-US" sz="1050" b="1" dirty="0" smtClean="0">
                <a:solidFill>
                  <a:srgbClr val="446AAC"/>
                </a:solidFill>
              </a:rPr>
              <a:t>001</a:t>
            </a:r>
            <a:r>
              <a:rPr lang="en-US" sz="1050" b="1" dirty="0" smtClean="0">
                <a:solidFill>
                  <a:srgbClr val="446AAC"/>
                </a:solidFill>
              </a:rPr>
              <a:t>-0_2a.2</a:t>
            </a:r>
            <a:r>
              <a:rPr lang="en-US" sz="1050" b="1" dirty="0" smtClean="0">
                <a:solidFill>
                  <a:srgbClr val="446AAC"/>
                </a:solidFill>
              </a:rPr>
              <a:t>.</a:t>
            </a:r>
            <a:r>
              <a:rPr lang="en-US" sz="1050" b="1" dirty="0">
                <a:solidFill>
                  <a:srgbClr val="446AAC"/>
                </a:solidFill>
              </a:rPr>
              <a:t>fastq</a:t>
            </a:r>
          </a:p>
          <a:p>
            <a:pPr marL="166688" lvl="1">
              <a:tabLst>
                <a:tab pos="166688" algn="l"/>
              </a:tabLst>
            </a:pPr>
            <a:r>
              <a:rPr lang="en-US" sz="1050" b="1" dirty="0" smtClean="0">
                <a:solidFill>
                  <a:srgbClr val="446AAC"/>
                </a:solidFill>
              </a:rPr>
              <a:t>002</a:t>
            </a:r>
            <a:r>
              <a:rPr lang="en-US" sz="1050" b="1" dirty="0" smtClean="0">
                <a:solidFill>
                  <a:srgbClr val="446AAC"/>
                </a:solidFill>
              </a:rPr>
              <a:t>-0_1a.1</a:t>
            </a:r>
            <a:r>
              <a:rPr lang="en-US" sz="1050" b="1" dirty="0">
                <a:solidFill>
                  <a:srgbClr val="446AAC"/>
                </a:solidFill>
              </a:rPr>
              <a:t>.</a:t>
            </a:r>
            <a:r>
              <a:rPr lang="en-US" sz="1050" b="1" dirty="0" smtClean="0">
                <a:solidFill>
                  <a:srgbClr val="446AAC"/>
                </a:solidFill>
              </a:rPr>
              <a:t>fastq</a:t>
            </a:r>
          </a:p>
          <a:p>
            <a:pPr marL="166688" lvl="1">
              <a:tabLst>
                <a:tab pos="166688" algn="l"/>
              </a:tabLst>
            </a:pPr>
            <a:r>
              <a:rPr lang="en-US" sz="1050" b="1" dirty="0" smtClean="0">
                <a:solidFill>
                  <a:srgbClr val="446AAC"/>
                </a:solidFill>
              </a:rPr>
              <a:t>…</a:t>
            </a:r>
            <a:endParaRPr lang="en-US" sz="1050" b="1" dirty="0">
              <a:solidFill>
                <a:srgbClr val="446AAC"/>
              </a:solidFill>
            </a:endParaRPr>
          </a:p>
          <a:p>
            <a:pPr marL="111125" lvl="1"/>
            <a:endParaRPr lang="en-US" sz="1050" b="1" dirty="0" smtClean="0">
              <a:solidFill>
                <a:srgbClr val="446AAC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334000"/>
            <a:ext cx="1991353" cy="7620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50" b="1" dirty="0" smtClean="0">
                <a:solidFill>
                  <a:srgbClr val="446AAC"/>
                </a:solidFill>
              </a:rPr>
              <a:t>pHW2000_PR8.fa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algn="r"/>
            <a:r>
              <a:rPr lang="en-US" sz="1050" b="1" dirty="0" smtClean="0">
                <a:solidFill>
                  <a:srgbClr val="446AAC"/>
                </a:solidFill>
              </a:rPr>
              <a:t>[scripts</a:t>
            </a:r>
            <a:r>
              <a:rPr lang="en-US" sz="1050" b="1" dirty="0" smtClean="0">
                <a:solidFill>
                  <a:srgbClr val="446AAC"/>
                </a:solidFill>
              </a:rPr>
              <a:t>/</a:t>
            </a:r>
          </a:p>
          <a:p>
            <a:pPr algn="r"/>
            <a:r>
              <a:rPr lang="en-US" sz="1050" b="1" dirty="0" err="1" smtClean="0">
                <a:solidFill>
                  <a:srgbClr val="446AAC"/>
                </a:solidFill>
              </a:rPr>
              <a:t>variantPipeline.bpipe.config</a:t>
            </a:r>
            <a:r>
              <a:rPr lang="en-US" sz="1050" b="1" dirty="0" smtClean="0">
                <a:solidFill>
                  <a:srgbClr val="446AAC"/>
                </a:solidFill>
              </a:rPr>
              <a:t>]</a:t>
            </a:r>
            <a:endParaRPr lang="en-US" sz="1050" b="1" dirty="0">
              <a:solidFill>
                <a:srgbClr val="446AAC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154082" y="5943600"/>
            <a:ext cx="2246718" cy="8382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rgbClr val="446AAC"/>
                </a:solidFill>
              </a:rPr>
              <a:t>03-align/</a:t>
            </a: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001</a:t>
            </a:r>
            <a:r>
              <a:rPr lang="en-US" sz="1050" b="1" dirty="0" smtClean="0">
                <a:solidFill>
                  <a:srgbClr val="446AAC"/>
                </a:solidFill>
              </a:rPr>
              <a:t>-0_2a.sam </a:t>
            </a:r>
            <a:r>
              <a:rPr lang="en-US" sz="1050" b="1" dirty="0" smtClean="0">
                <a:solidFill>
                  <a:srgbClr val="446AAC"/>
                </a:solidFill>
              </a:rPr>
              <a:t>/ bam / </a:t>
            </a:r>
            <a:r>
              <a:rPr lang="en-US" sz="1050" b="1" dirty="0" err="1" smtClean="0">
                <a:solidFill>
                  <a:srgbClr val="446AAC"/>
                </a:solidFill>
              </a:rPr>
              <a:t>bai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002</a:t>
            </a:r>
            <a:r>
              <a:rPr lang="en-US" sz="1050" b="1" dirty="0" smtClean="0">
                <a:solidFill>
                  <a:srgbClr val="446AAC"/>
                </a:solidFill>
              </a:rPr>
              <a:t>-0_1a.sam </a:t>
            </a:r>
            <a:r>
              <a:rPr lang="en-US" sz="1050" b="1" dirty="0">
                <a:solidFill>
                  <a:srgbClr val="446AAC"/>
                </a:solidFill>
              </a:rPr>
              <a:t>/ bam / </a:t>
            </a:r>
            <a:r>
              <a:rPr lang="en-US" sz="1050" b="1" dirty="0" err="1">
                <a:solidFill>
                  <a:srgbClr val="446AAC"/>
                </a:solidFill>
              </a:rPr>
              <a:t>bai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…</a:t>
            </a:r>
            <a:endParaRPr lang="en-US" sz="1050" b="1" dirty="0">
              <a:solidFill>
                <a:srgbClr val="446AAC"/>
              </a:solidFill>
            </a:endParaRPr>
          </a:p>
          <a:p>
            <a:endParaRPr lang="en-US" sz="1050" b="1" dirty="0" smtClean="0">
              <a:solidFill>
                <a:srgbClr val="446AAC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154082" y="6934200"/>
            <a:ext cx="2856318" cy="8382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rgbClr val="446AAC"/>
                </a:solidFill>
              </a:rPr>
              <a:t>04-</a:t>
            </a:r>
            <a:r>
              <a:rPr lang="en-US" sz="1050" b="1" dirty="0" smtClean="0">
                <a:solidFill>
                  <a:srgbClr val="446AAC"/>
                </a:solidFill>
              </a:rPr>
              <a:t>mark_duplicates</a:t>
            </a:r>
            <a:r>
              <a:rPr lang="en-US" sz="1050" b="1" dirty="0" smtClean="0">
                <a:solidFill>
                  <a:srgbClr val="446AAC"/>
                </a:solidFill>
              </a:rPr>
              <a:t>/</a:t>
            </a:r>
          </a:p>
          <a:p>
            <a:pPr marL="166688"/>
            <a:r>
              <a:rPr lang="en-US" sz="1050" b="1" dirty="0" smtClean="0">
                <a:solidFill>
                  <a:srgbClr val="446AAC"/>
                </a:solidFill>
              </a:rPr>
              <a:t>001</a:t>
            </a:r>
            <a:r>
              <a:rPr lang="en-US" sz="1050" b="1" dirty="0" smtClean="0">
                <a:solidFill>
                  <a:srgbClr val="446AAC"/>
                </a:solidFill>
              </a:rPr>
              <a:t>-0_2a.marked.bam </a:t>
            </a:r>
            <a:r>
              <a:rPr lang="en-US" sz="1050" b="1" dirty="0" smtClean="0">
                <a:solidFill>
                  <a:srgbClr val="446AAC"/>
                </a:solidFill>
              </a:rPr>
              <a:t>/ </a:t>
            </a:r>
            <a:r>
              <a:rPr lang="en-US" sz="1050" b="1" dirty="0" err="1" smtClean="0">
                <a:solidFill>
                  <a:srgbClr val="446AAC"/>
                </a:solidFill>
              </a:rPr>
              <a:t>bai</a:t>
            </a:r>
            <a:r>
              <a:rPr lang="en-US" sz="1050" b="1" dirty="0" smtClean="0">
                <a:solidFill>
                  <a:srgbClr val="446AAC"/>
                </a:solidFill>
              </a:rPr>
              <a:t> / metrics</a:t>
            </a:r>
          </a:p>
          <a:p>
            <a:pPr marL="166688"/>
            <a:r>
              <a:rPr lang="en-US" sz="1050" b="1" dirty="0" smtClean="0">
                <a:solidFill>
                  <a:srgbClr val="446AAC"/>
                </a:solidFill>
              </a:rPr>
              <a:t>002</a:t>
            </a:r>
            <a:r>
              <a:rPr lang="en-US" sz="1050" b="1" dirty="0" smtClean="0">
                <a:solidFill>
                  <a:srgbClr val="446AAC"/>
                </a:solidFill>
              </a:rPr>
              <a:t>-0_1a.marked.bam </a:t>
            </a:r>
            <a:r>
              <a:rPr lang="en-US" sz="1050" b="1" dirty="0" smtClean="0">
                <a:solidFill>
                  <a:srgbClr val="446AAC"/>
                </a:solidFill>
              </a:rPr>
              <a:t>/ </a:t>
            </a:r>
            <a:r>
              <a:rPr lang="en-US" sz="1050" b="1" dirty="0" err="1" smtClean="0">
                <a:solidFill>
                  <a:srgbClr val="446AAC"/>
                </a:solidFill>
              </a:rPr>
              <a:t>bai</a:t>
            </a:r>
            <a:r>
              <a:rPr lang="en-US" sz="1050" b="1" dirty="0" smtClean="0">
                <a:solidFill>
                  <a:srgbClr val="446AAC"/>
                </a:solidFill>
              </a:rPr>
              <a:t> /metrics</a:t>
            </a:r>
          </a:p>
          <a:p>
            <a:pPr marL="166688"/>
            <a:r>
              <a:rPr lang="en-US" sz="1050" b="1" dirty="0" smtClean="0">
                <a:solidFill>
                  <a:srgbClr val="446AAC"/>
                </a:solidFill>
              </a:rPr>
              <a:t>…</a:t>
            </a:r>
            <a:endParaRPr lang="en-US" sz="1050" b="1" dirty="0">
              <a:solidFill>
                <a:srgbClr val="446AAC"/>
              </a:solidFill>
            </a:endParaRPr>
          </a:p>
          <a:p>
            <a:endParaRPr lang="en-US" sz="1050" b="1" dirty="0" smtClean="0">
              <a:solidFill>
                <a:srgbClr val="446AAC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514600" y="8229600"/>
            <a:ext cx="1524000" cy="533400"/>
          </a:xfrm>
          <a:prstGeom prst="roundRect">
            <a:avLst/>
          </a:prstGeom>
          <a:solidFill>
            <a:srgbClr val="FBF0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chemeClr val="tx2"/>
                </a:solidFill>
              </a:rPr>
              <a:t>deepSNV.sh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2400" y="228600"/>
            <a:ext cx="3429000" cy="3810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50" b="1" dirty="0" smtClean="0">
                <a:solidFill>
                  <a:srgbClr val="7F7F7F"/>
                </a:solidFill>
              </a:rPr>
              <a:t>Phase </a:t>
            </a:r>
            <a:r>
              <a:rPr lang="en-US" sz="1050" b="1" dirty="0" smtClean="0">
                <a:solidFill>
                  <a:srgbClr val="7F7F7F"/>
                </a:solidFill>
              </a:rPr>
              <a:t>1: </a:t>
            </a:r>
            <a:r>
              <a:rPr lang="en-US" sz="1050" b="1" dirty="0" smtClean="0">
                <a:solidFill>
                  <a:srgbClr val="7F7F7F"/>
                </a:solidFill>
              </a:rPr>
              <a:t>Batch processing of all samples in </a:t>
            </a:r>
            <a:r>
              <a:rPr lang="en-US" sz="1050" b="1" dirty="0" err="1" smtClean="0">
                <a:solidFill>
                  <a:srgbClr val="7F7F7F"/>
                </a:solidFill>
              </a:rPr>
              <a:t>MiSeq</a:t>
            </a:r>
            <a:r>
              <a:rPr lang="en-US" sz="1050" b="1" dirty="0" smtClean="0">
                <a:solidFill>
                  <a:srgbClr val="7F7F7F"/>
                </a:solidFill>
              </a:rPr>
              <a:t> </a:t>
            </a:r>
            <a:r>
              <a:rPr lang="en-US" sz="1050" b="1" dirty="0" err="1" smtClean="0">
                <a:solidFill>
                  <a:srgbClr val="7F7F7F"/>
                </a:solidFill>
              </a:rPr>
              <a:t>fastqs</a:t>
            </a:r>
            <a:endParaRPr lang="en-US" sz="1050" b="1" dirty="0" smtClean="0">
              <a:solidFill>
                <a:srgbClr val="7F7F7F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154082" y="8229600"/>
            <a:ext cx="2703918" cy="8382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446AAC"/>
                </a:solidFill>
              </a:rPr>
              <a:t>o</a:t>
            </a:r>
            <a:r>
              <a:rPr lang="en-US" sz="1050" b="1" dirty="0" smtClean="0">
                <a:solidFill>
                  <a:srgbClr val="446AAC"/>
                </a:solidFill>
              </a:rPr>
              <a:t>utput/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marL="166688"/>
            <a:r>
              <a:rPr lang="en-US" sz="1050" b="1" dirty="0" smtClean="0">
                <a:solidFill>
                  <a:srgbClr val="446AAC"/>
                </a:solidFill>
              </a:rPr>
              <a:t>001-0_2a—011-PR8control.vcf </a:t>
            </a:r>
            <a:r>
              <a:rPr lang="en-US" sz="1050" b="1" dirty="0" smtClean="0">
                <a:solidFill>
                  <a:srgbClr val="446AAC"/>
                </a:solidFill>
              </a:rPr>
              <a:t>/ </a:t>
            </a:r>
            <a:r>
              <a:rPr lang="en-US" sz="1050" b="1" dirty="0" err="1" smtClean="0">
                <a:solidFill>
                  <a:srgbClr val="446AAC"/>
                </a:solidFill>
              </a:rPr>
              <a:t>csv</a:t>
            </a:r>
            <a:r>
              <a:rPr lang="en-US" sz="1050" b="1" dirty="0" smtClean="0">
                <a:solidFill>
                  <a:srgbClr val="446AAC"/>
                </a:solidFill>
              </a:rPr>
              <a:t> 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endParaRPr lang="en-US" sz="1050" b="1" dirty="0" smtClean="0">
              <a:solidFill>
                <a:srgbClr val="446AAC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399118" y="1219200"/>
            <a:ext cx="1524000" cy="533400"/>
          </a:xfrm>
          <a:prstGeom prst="roundRect">
            <a:avLst/>
          </a:prstGeom>
          <a:solidFill>
            <a:srgbClr val="FBF0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chemeClr val="tx2"/>
                </a:solidFill>
              </a:rPr>
              <a:t>fastqc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48000" y="1752600"/>
            <a:ext cx="0" cy="4445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33259" y="1612900"/>
            <a:ext cx="2246718" cy="8382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rgbClr val="446AAC"/>
                </a:solidFill>
              </a:rPr>
              <a:t>01-fastqc/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1_fastqc.zip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marL="166688" lvl="1"/>
            <a:r>
              <a:rPr lang="en-US" sz="1050" b="1" dirty="0" smtClean="0">
                <a:solidFill>
                  <a:srgbClr val="446AAC"/>
                </a:solidFill>
              </a:rPr>
              <a:t>2_fastqc.zip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endParaRPr lang="en-US" sz="1050" b="1" dirty="0" smtClean="0">
              <a:solidFill>
                <a:srgbClr val="446AAC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33600" y="685800"/>
            <a:ext cx="2057400" cy="6477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solidFill>
                  <a:schemeClr val="tx2"/>
                </a:solidFill>
              </a:rPr>
              <a:t>variantPipeline.sh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-228600" y="8229600"/>
            <a:ext cx="2743200" cy="685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b="1" dirty="0">
                <a:solidFill>
                  <a:srgbClr val="446AAC"/>
                </a:solidFill>
              </a:rPr>
              <a:t>pHW2000_PR8.</a:t>
            </a:r>
            <a:r>
              <a:rPr lang="en-US" sz="1050" b="1" dirty="0" smtClean="0">
                <a:solidFill>
                  <a:srgbClr val="446AAC"/>
                </a:solidFill>
              </a:rPr>
              <a:t>fa [</a:t>
            </a:r>
            <a:r>
              <a:rPr lang="en-US" sz="1050" b="1" dirty="0">
                <a:solidFill>
                  <a:srgbClr val="446AAC"/>
                </a:solidFill>
              </a:rPr>
              <a:t>reference/bowtie2]</a:t>
            </a:r>
          </a:p>
          <a:p>
            <a:pPr marL="166688" algn="r"/>
            <a:r>
              <a:rPr lang="en-US" sz="1050" b="1" dirty="0" smtClean="0">
                <a:solidFill>
                  <a:srgbClr val="446AAC"/>
                </a:solidFill>
              </a:rPr>
              <a:t>001-0_2a.marked.bam</a:t>
            </a:r>
            <a:endParaRPr lang="en-US" sz="1050" b="1" dirty="0" smtClean="0">
              <a:solidFill>
                <a:srgbClr val="446AAC"/>
              </a:solidFill>
            </a:endParaRPr>
          </a:p>
          <a:p>
            <a:pPr marL="166688" algn="r"/>
            <a:r>
              <a:rPr lang="en-US" sz="1050" b="1" dirty="0" smtClean="0">
                <a:solidFill>
                  <a:srgbClr val="446AAC"/>
                </a:solidFill>
              </a:rPr>
              <a:t>011-PR8control.marked.bam</a:t>
            </a:r>
            <a:endParaRPr lang="en-US" sz="1050" b="1" dirty="0">
              <a:solidFill>
                <a:srgbClr val="446AAC"/>
              </a:solidFill>
            </a:endParaRPr>
          </a:p>
          <a:p>
            <a:endParaRPr lang="en-US" sz="1050" b="1" dirty="0" smtClean="0">
              <a:solidFill>
                <a:srgbClr val="446AAC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52600" y="990600"/>
            <a:ext cx="381000" cy="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52600" y="1143000"/>
            <a:ext cx="381000" cy="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39682" y="1752600"/>
            <a:ext cx="0" cy="4445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84918" y="4953000"/>
            <a:ext cx="0" cy="444500"/>
          </a:xfrm>
          <a:prstGeom prst="straightConnector1">
            <a:avLst/>
          </a:prstGeom>
          <a:ln w="50800" cmpd="sng">
            <a:solidFill>
              <a:schemeClr val="accent2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276600" y="4953000"/>
            <a:ext cx="0" cy="444500"/>
          </a:xfrm>
          <a:prstGeom prst="straightConnector1">
            <a:avLst/>
          </a:prstGeom>
          <a:ln w="50800" cmpd="sng">
            <a:solidFill>
              <a:schemeClr val="accent2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65918" y="4953000"/>
            <a:ext cx="0" cy="444500"/>
          </a:xfrm>
          <a:prstGeom prst="straightConnector1">
            <a:avLst/>
          </a:prstGeom>
          <a:ln w="50800" cmpd="sng">
            <a:solidFill>
              <a:srgbClr val="008000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657600" y="4953000"/>
            <a:ext cx="0" cy="444500"/>
          </a:xfrm>
          <a:prstGeom prst="straightConnector1">
            <a:avLst/>
          </a:prstGeom>
          <a:ln w="50800" cmpd="sng">
            <a:solidFill>
              <a:srgbClr val="008000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667000" y="4953000"/>
            <a:ext cx="0" cy="444500"/>
          </a:xfrm>
          <a:prstGeom prst="straightConnector1">
            <a:avLst/>
          </a:prstGeom>
          <a:ln w="50800" cmpd="sng">
            <a:solidFill>
              <a:srgbClr val="4F81BD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858682" y="4953000"/>
            <a:ext cx="0" cy="444500"/>
          </a:xfrm>
          <a:prstGeom prst="straightConnector1">
            <a:avLst/>
          </a:prstGeom>
          <a:ln w="50800" cmpd="sng">
            <a:solidFill>
              <a:srgbClr val="4F81BD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61118" y="5943600"/>
            <a:ext cx="0" cy="444500"/>
          </a:xfrm>
          <a:prstGeom prst="straightConnector1">
            <a:avLst/>
          </a:prstGeom>
          <a:ln w="50800" cmpd="sng">
            <a:solidFill>
              <a:schemeClr val="accent2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42118" y="5943600"/>
            <a:ext cx="0" cy="444500"/>
          </a:xfrm>
          <a:prstGeom prst="straightConnector1">
            <a:avLst/>
          </a:prstGeom>
          <a:ln w="50800" cmpd="sng">
            <a:solidFill>
              <a:srgbClr val="008000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43200" y="5943600"/>
            <a:ext cx="0" cy="444500"/>
          </a:xfrm>
          <a:prstGeom prst="straightConnector1">
            <a:avLst/>
          </a:prstGeom>
          <a:ln w="50800" cmpd="sng">
            <a:solidFill>
              <a:srgbClr val="4F81BD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" y="7620000"/>
            <a:ext cx="6019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0" y="7696200"/>
            <a:ext cx="4191000" cy="3810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</a:rPr>
              <a:t>Phase 2: Individual processing of specified test/control pairs</a:t>
            </a:r>
            <a:endParaRPr lang="en-US" sz="105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0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176</Words>
  <Application>Microsoft Macintosh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Chris Gates</cp:lastModifiedBy>
  <cp:revision>102</cp:revision>
  <cp:lastPrinted>2014-03-04T22:18:49Z</cp:lastPrinted>
  <dcterms:created xsi:type="dcterms:W3CDTF">2014-01-13T15:36:50Z</dcterms:created>
  <dcterms:modified xsi:type="dcterms:W3CDTF">2014-05-23T13:34:05Z</dcterms:modified>
</cp:coreProperties>
</file>