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6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3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645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20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521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2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6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0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1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104A2-71F2-404C-9CB8-774D86AEF450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5C34F8-D436-44EA-937D-EA9EB4094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0ED4-CE58-466D-93EF-0C769C10E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MASTERING BITCOIN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D4644-DA3C-464C-971D-C4AD3A64B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Sĩ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Bích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>
                <a:solidFill>
                  <a:schemeClr val="tx1"/>
                </a:solidFill>
                <a:cs typeface="Arial" panose="020B0604020202020204" pitchFamily="34" charset="0"/>
              </a:rPr>
              <a:t>Mỗi transaction input sẽ trỏ đến một transaction output nào đó.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script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signature.</a:t>
            </a:r>
          </a:p>
        </p:txBody>
      </p:sp>
    </p:spTree>
    <p:extLst>
      <p:ext uri="{BB962C8B-B14F-4D97-AF65-F5344CB8AC3E}">
        <p14:creationId xmlns:p14="http://schemas.microsoft.com/office/powerpoint/2010/main" val="2026489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Fees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>
                <a:solidFill>
                  <a:schemeClr val="tx1"/>
                </a:solidFill>
                <a:cs typeface="Arial" panose="020B0604020202020204" pitchFamily="34" charset="0"/>
              </a:rPr>
              <a:t>Phí giao dịch được trả cho miner.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Phí giao dịch được tính dựa trên dung lượng của transaction (tính theo KB).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 pool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fee,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free.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Fees = Sum(Input) - Sum(Output)</a:t>
            </a:r>
          </a:p>
        </p:txBody>
      </p:sp>
    </p:spTree>
    <p:extLst>
      <p:ext uri="{BB962C8B-B14F-4D97-AF65-F5344CB8AC3E}">
        <p14:creationId xmlns:p14="http://schemas.microsoft.com/office/powerpoint/2010/main" val="267248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Orphan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 transaction tạo output = parent, transaction dùng output đó = child.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Đôi lúc, child xuất hiện trước parent (do độ trễ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 node sẽ cho vào một temp pool.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tránh DDoS, số orphan transaction này bị giới hạn.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5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Scripts and Script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Transaction được xác thực bằng các script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viết bằng Script language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Pay-to-Public-Key-Hash script.</a:t>
            </a:r>
          </a:p>
        </p:txBody>
      </p:sp>
    </p:spTree>
    <p:extLst>
      <p:ext uri="{BB962C8B-B14F-4D97-AF65-F5344CB8AC3E}">
        <p14:creationId xmlns:p14="http://schemas.microsoft.com/office/powerpoint/2010/main" val="162852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Scripts and Script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Transaction được xác thực bằng các script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viết bằng Script language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Bitcoin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Pay-to-Public-Key-Hash script.</a:t>
            </a:r>
          </a:p>
          <a:p>
            <a:pPr lvl="1"/>
            <a:r>
              <a:rPr lang="vi-VN" sz="1800" dirty="0">
                <a:solidFill>
                  <a:schemeClr val="tx1"/>
                </a:solidFill>
                <a:cs typeface="Arial" panose="020B0604020202020204" pitchFamily="34" charset="0"/>
              </a:rPr>
              <a:t>Locking script: được đặt trong các output. Gọi là scriptPubKey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vi-VN" sz="1800" dirty="0">
                <a:solidFill>
                  <a:schemeClr val="tx1"/>
                </a:solidFill>
                <a:cs typeface="Arial" panose="020B0604020202020204" pitchFamily="34" charset="0"/>
              </a:rPr>
              <a:t>Unlocking script: được đặt trong các input. Gọi là scriptSig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Validate: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script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script =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scriptSig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scriptPubKey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script.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Stateless,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04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 cả các node đều ngang bằng nhau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 có node nào đặc biệt hơn node nào.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bậc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Các node trong mạng lưới btc có thể có vai trò (role) khác nhau.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database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 services 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6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Khi một node mới xuất hiện: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1).</a:t>
            </a:r>
          </a:p>
          <a:p>
            <a:pPr lvl="1"/>
            <a:r>
              <a:rPr lang="vi-VN" sz="1800" dirty="0">
                <a:solidFill>
                  <a:schemeClr val="tx1"/>
                </a:solidFill>
                <a:cs typeface="Arial" panose="020B0604020202020204" pitchFamily="34" charset="0"/>
              </a:rPr>
              <a:t>Thường sử dụng cổng 8333 TCP.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vi-VN" sz="1800" dirty="0">
                <a:solidFill>
                  <a:schemeClr val="tx1"/>
                </a:solidFill>
                <a:cs typeface="Arial" panose="020B0604020202020204" pitchFamily="34" charset="0"/>
              </a:rPr>
              <a:t>Không có node đặc biệt, nhưng một số node ổn định được list lại: seed nodes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 IP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peer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neighbor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8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Chứa toàn bộ blockchain (Full blockchain nodes).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Có thể build, verify một cách độc lập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vẫn phải kết nối tới network để update block mới.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Exchanging "Inventory"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Xây dựng blockchain là điều đầu tiên mà full node cần làm.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BestHeight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Node có blockchain có thể nhận biết được đối phương cần phải thêm block nào để có thể đuổi kịp, sau đó nó sẽ gửi 500 block để share.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Node nhận có thể track số block mỗi peer gửi (đã request mà chưa nhận được, hay vượt quá số block cho phép - định nghĩa trong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MAX_BLOCKS_IN_TRANSIT_PER_PEER).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90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Các SPV Node có thể thao tác với blockchain mà không cần lưu trữ toàn bộ blockchain.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Nó chỉ lưuduy nhất block header mà không lưu các transaction (nhỏ hơn khoảng 1000 lần full blockchain).</a:t>
            </a: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verify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verify: VD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transaction ở block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300_000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node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Merkle Path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block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nữa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(300_001 - 300_006) =&gt; </a:t>
            </a:r>
            <a:r>
              <a:rPr lang="vi-VN" dirty="0">
                <a:solidFill>
                  <a:schemeClr val="tx1"/>
                </a:solidFill>
                <a:cs typeface="Arial" panose="020B0604020202020204" pitchFamily="34" charset="0"/>
              </a:rPr>
              <a:t>mạng lưới đã chấp nhận rằng transaction đó là hợp lệ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</a:t>
            </a:r>
          </a:p>
          <a:p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được kí để tiêu số BTC trong tx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được broadcast lên mạng lưới btc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verify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gossip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Miner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block.</a:t>
            </a:r>
          </a:p>
          <a:p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khi được chấp nhận (sau một vài block) thì transaction sẽ được coi là hoàn toàn hợp lệ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8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SPV Node có thể thao tác với blockchain mà không cần lưu trữ toàn bộ blockchain.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 chỉ lưuduy nhất block header mà không lưu các transaction (nhỏ hơn khoảng 1000 lần full blockchain).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verify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không thể kiểm tra được việc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UTXO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 spend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SPV node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ngẫu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8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Bloom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pattern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SPV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peer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các block header ứng với các block tìm được, cùng với Merkle Path cho mỗi transaction tìm được.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21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The Bitcoin Network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 trữ các transaction chưa được xác nhận.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ột số node còn lưu trữ các orphaned transaction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 lưu trên local storage, không lưu trên persistent storage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1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 trúc dạng link list ngược (dùng con trỏ prev).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LevelDB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 block được xác định bởi mã hash (SHA256)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hash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ớc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block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blockchain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21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Header: metadata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Transaction counter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2934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Header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Block Hash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Root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Timestamp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Target</a:t>
            </a:r>
          </a:p>
          <a:p>
            <a:pPr lvl="2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Nonce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Transaction counter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7792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= block hash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băm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header 2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SHA256. ID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(genesis block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height 0)</a:t>
            </a: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60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Genesis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Là block đầu tiên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được tạo tự động bằng bitcoin client.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43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Merkle Tree được dùng để tổng hợp các transaction trong 1 block.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double-SHA256.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lá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chẵn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transaction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block hay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Merkle Path,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2O(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Merkle Tree không được lưu trong block.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16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The Blockchain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Merkle Trees and SPV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13602"/>
          </a:xfrm>
        </p:spPr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Khi cần kiểm tra một transaction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bloom filter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peer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vi-VN" sz="1800" dirty="0">
                <a:solidFill>
                  <a:schemeClr val="tx1"/>
                </a:solidFill>
                <a:cs typeface="Arial" panose="020B0604020202020204" pitchFamily="34" charset="0"/>
              </a:rPr>
              <a:t>Peer gửi lại block header và merkle path tương ứng với transaction tìm được.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Merkle Path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transaction.</a:t>
            </a:r>
          </a:p>
          <a:p>
            <a:pPr lvl="1"/>
            <a:r>
              <a:rPr lang="sv-SE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SPV sử dụng Block Header kiểm tra block.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2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 ở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đâu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98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 không chứa các thông tin nhạy cảm,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public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iệc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tưởng người broadcast các tx là không cần thiết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 tx có thể gửi bằng bất cứ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nối mạng nào.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Propagating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Gossip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vi-VN" sz="1800" dirty="0">
                <a:solidFill>
                  <a:schemeClr val="tx1"/>
                </a:solidFill>
                <a:cs typeface="Arial" panose="020B0604020202020204" pitchFamily="34" charset="0"/>
              </a:rPr>
              <a:t>Nếu tx hợp lệ, các node xung quanh đó lại gửi đến 1 vài node xung quanh chúng tiếp</a:t>
            </a:r>
            <a:endParaRPr lang="en-US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dần dần sẽ hết mạng lưới.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6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4 bytes    | Version   |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1-9 bytes  |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  |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Variable   |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 |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1-9 bytes  |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output |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Variable   | Output    |</a:t>
            </a: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4 bytes    | Timestamp |</a:t>
            </a:r>
          </a:p>
        </p:txBody>
      </p:sp>
    </p:spTree>
    <p:extLst>
      <p:ext uri="{BB962C8B-B14F-4D97-AF65-F5344CB8AC3E}">
        <p14:creationId xmlns:p14="http://schemas.microsoft.com/office/powerpoint/2010/main" val="33422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Outputs and Inputs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output có thể tiêu được gọi là unspent transaction output (UTXO)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suy ra từ blockchain.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UTXO chứa thông tin về số lượng tiền giao dịch, mỗi đơn vị gọi là 1 Satoshi.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Outputs and Inputs –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>
                <a:solidFill>
                  <a:schemeClr val="tx1"/>
                </a:solidFill>
                <a:cs typeface="Arial" panose="020B0604020202020204" pitchFamily="34" charset="0"/>
              </a:rPr>
              <a:t>Các UTXO được sử dụng trong mỗi tx được gọi là tx input.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</a:t>
            </a:r>
          </a:p>
          <a:p>
            <a:pPr lvl="1"/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UTXO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3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1509-681F-4ADF-BE60-9F7EE836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Transactions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1E0D4-E47E-451D-AEBF-2BE7499B6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200" dirty="0">
                <a:solidFill>
                  <a:schemeClr val="tx1"/>
                </a:solidFill>
                <a:cs typeface="Arial" panose="020B0604020202020204" pitchFamily="34" charset="0"/>
              </a:rPr>
              <a:t>UTXO được track bởi các full-node, được gọi là UTXO set hoặc UTXO pool.</a:t>
            </a:r>
            <a:endParaRPr lang="en-US" sz="22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vi-VN" sz="2000" dirty="0">
                <a:solidFill>
                  <a:schemeClr val="tx1"/>
                </a:solidFill>
                <a:cs typeface="Arial" panose="020B0604020202020204" pitchFamily="34" charset="0"/>
              </a:rPr>
              <a:t>Lượng Satoshi</a:t>
            </a: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Locking script</a:t>
            </a:r>
          </a:p>
        </p:txBody>
      </p:sp>
    </p:spTree>
    <p:extLst>
      <p:ext uri="{BB962C8B-B14F-4D97-AF65-F5344CB8AC3E}">
        <p14:creationId xmlns:p14="http://schemas.microsoft.com/office/powerpoint/2010/main" val="8087061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1399</Words>
  <Application>Microsoft Office PowerPoint</Application>
  <PresentationFormat>Widescreen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Symbol</vt:lpstr>
      <vt:lpstr>Trebuchet MS</vt:lpstr>
      <vt:lpstr>Wingdings 3</vt:lpstr>
      <vt:lpstr>Facet</vt:lpstr>
      <vt:lpstr>MASTERING BITCOIN</vt:lpstr>
      <vt:lpstr>5. Transactions Transaction Lifecycle</vt:lpstr>
      <vt:lpstr>5. Transactions Tạo transaction</vt:lpstr>
      <vt:lpstr>5. Transactions Broadcasting</vt:lpstr>
      <vt:lpstr>5. Transactions Propagating</vt:lpstr>
      <vt:lpstr>5. Transactions Transaction Structure</vt:lpstr>
      <vt:lpstr>5. Transactions Transaction Outputs and Inputs - Output</vt:lpstr>
      <vt:lpstr>5. Transactions Transaction Outputs and Inputs – Input</vt:lpstr>
      <vt:lpstr>5. Transactions Transaction Output</vt:lpstr>
      <vt:lpstr>5. Transactions Transaction Input</vt:lpstr>
      <vt:lpstr>5. Transactions Transaction Fees</vt:lpstr>
      <vt:lpstr>5. Transactions Orphan Transactions</vt:lpstr>
      <vt:lpstr>5. Transactions Transaction Scripts and Script Language</vt:lpstr>
      <vt:lpstr>5. Transactions Transaction Scripts and Script Language</vt:lpstr>
      <vt:lpstr>6. The Bitcoin Network Peer-to-Peer Network Architecture</vt:lpstr>
      <vt:lpstr>6. The Bitcoin Network Network Discovery</vt:lpstr>
      <vt:lpstr>6. The Bitcoin Network Full Nodes</vt:lpstr>
      <vt:lpstr>6. The Bitcoin Network Exchanging "Inventory"</vt:lpstr>
      <vt:lpstr>6. The Bitcoin Network SPV</vt:lpstr>
      <vt:lpstr>6. The Bitcoin Network SPV</vt:lpstr>
      <vt:lpstr>6. The Bitcoin Network Bloom Filters</vt:lpstr>
      <vt:lpstr>6. The Bitcoin Network Transaction Pool</vt:lpstr>
      <vt:lpstr>7. The Blockchain Introduction</vt:lpstr>
      <vt:lpstr>7. The Blockchain Structure of a Blockchain</vt:lpstr>
      <vt:lpstr>7. The Blockchain Structure of a Blockchain</vt:lpstr>
      <vt:lpstr>7. The Blockchain Block Identifier</vt:lpstr>
      <vt:lpstr>7. The Blockchain The Genesis Block</vt:lpstr>
      <vt:lpstr>7. The Blockchain Merkle Trees</vt:lpstr>
      <vt:lpstr>7. The Blockchain Merkle Trees and SPV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BITCOIN</dc:title>
  <dc:creator>_MoonLight_</dc:creator>
  <cp:lastModifiedBy>_MoonLight_</cp:lastModifiedBy>
  <cp:revision>80</cp:revision>
  <dcterms:created xsi:type="dcterms:W3CDTF">2018-06-21T13:25:40Z</dcterms:created>
  <dcterms:modified xsi:type="dcterms:W3CDTF">2018-06-21T13:56:48Z</dcterms:modified>
</cp:coreProperties>
</file>