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D6CCA8-9789-4D8E-96AE-4C9F30629A20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AE80DE9-9AE9-4C6B-906E-4CBA610A75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Mastering Bitcoin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Trình bày: Lê Sĩ Bích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1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ffectLst/>
                <a:latin typeface="Arial" pitchFamily="34" charset="0"/>
                <a:cs typeface="Arial" pitchFamily="34" charset="0"/>
              </a:rPr>
              <a:t>3. The Bitcoin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Để thao tác với BTC, ta cần </a:t>
            </a:r>
            <a:r>
              <a:rPr lang="en-US">
                <a:latin typeface="Arial" pitchFamily="34" charset="0"/>
                <a:cs typeface="Arial" pitchFamily="34" charset="0"/>
              </a:rPr>
              <a:t>Bitcoin </a:t>
            </a:r>
            <a:r>
              <a:rPr lang="en-US" smtClean="0">
                <a:latin typeface="Arial" pitchFamily="34" charset="0"/>
                <a:cs typeface="Arial" pitchFamily="34" charset="0"/>
              </a:rPr>
              <a:t>Core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Với người dùng bình thường có thể download bộ cài từ </a:t>
            </a:r>
            <a:r>
              <a:rPr lang="vi-VN">
                <a:latin typeface="Arial" pitchFamily="34" charset="0"/>
                <a:cs typeface="Arial" pitchFamily="34" charset="0"/>
              </a:rPr>
              <a:t>bitcoin.org</a:t>
            </a:r>
            <a:r>
              <a:rPr lang="vi-VN" smtClean="0"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Với lập trình viên, có thể build từ source code trên github, sau đó thao tác qua CLI. Dữ liệu trả về dưới dạng </a:t>
            </a:r>
            <a:r>
              <a:rPr lang="vi-VN">
                <a:latin typeface="Arial" pitchFamily="34" charset="0"/>
                <a:cs typeface="Arial" pitchFamily="34" charset="0"/>
              </a:rPr>
              <a:t>JSON</a:t>
            </a:r>
            <a:r>
              <a:rPr lang="vi-VN" smtClean="0"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4953000"/>
            <a:ext cx="6324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  <a:latin typeface="Monaco" pitchFamily="49" charset="0"/>
                <a:cs typeface="Arial" pitchFamily="34" charset="0"/>
              </a:rPr>
              <a:t>  $ bitcoin-cli &lt;args&gt;</a:t>
            </a:r>
            <a:endParaRPr lang="en-US">
              <a:solidFill>
                <a:schemeClr val="tx1"/>
              </a:solidFill>
              <a:latin typeface="Monaco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ffectLst/>
                <a:latin typeface="Arial" pitchFamily="34" charset="0"/>
                <a:cs typeface="Arial" pitchFamily="34" charset="0"/>
              </a:rPr>
              <a:t>4. Keys, Addresses, Wallets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7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ffectLst/>
                <a:latin typeface="Arial" pitchFamily="34" charset="0"/>
                <a:cs typeface="Arial" pitchFamily="34" charset="0"/>
              </a:rPr>
              <a:t>4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. </a:t>
            </a:r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Introduction</a:t>
            </a:r>
            <a:endParaRPr lang="en-US" b="1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Để chứng minh quyền sở hữu đối với </a:t>
            </a:r>
            <a:r>
              <a:rPr lang="vi-VN">
                <a:latin typeface="Arial" pitchFamily="34" charset="0"/>
                <a:cs typeface="Arial" pitchFamily="34" charset="0"/>
              </a:rPr>
              <a:t>BTC 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chìa </a:t>
            </a:r>
            <a:r>
              <a:rPr lang="en-US">
                <a:latin typeface="Arial" pitchFamily="34" charset="0"/>
                <a:cs typeface="Arial" pitchFamily="34" charset="0"/>
              </a:rPr>
              <a:t>khóa </a:t>
            </a:r>
            <a:r>
              <a:rPr lang="en-US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key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địa chỉ </a:t>
            </a:r>
            <a:r>
              <a:rPr lang="vi-VN">
                <a:latin typeface="Arial" pitchFamily="34" charset="0"/>
                <a:cs typeface="Arial" pitchFamily="34" charset="0"/>
              </a:rPr>
              <a:t>- </a:t>
            </a:r>
            <a:r>
              <a:rPr lang="vi-VN" b="1" smtClean="0">
                <a:latin typeface="Arial" pitchFamily="34" charset="0"/>
                <a:cs typeface="Arial" pitchFamily="34" charset="0"/>
              </a:rPr>
              <a:t>address</a:t>
            </a:r>
            <a:endParaRPr lang="en-US" b="1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chữ </a:t>
            </a:r>
            <a:r>
              <a:rPr lang="en-US">
                <a:latin typeface="Arial" pitchFamily="34" charset="0"/>
                <a:cs typeface="Arial" pitchFamily="34" charset="0"/>
              </a:rPr>
              <a:t>kí </a:t>
            </a:r>
            <a:r>
              <a:rPr lang="en-US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signature</a:t>
            </a:r>
          </a:p>
          <a:p>
            <a:r>
              <a:rPr lang="vi-VN">
                <a:latin typeface="Arial" pitchFamily="34" charset="0"/>
                <a:cs typeface="Arial" pitchFamily="34" charset="0"/>
              </a:rPr>
              <a:t>Chúng được lưu giữ lại máy của từng node (gọi là ví - </a:t>
            </a:r>
            <a:r>
              <a:rPr lang="vi-VN" b="1">
                <a:latin typeface="Arial" pitchFamily="34" charset="0"/>
                <a:cs typeface="Arial" pitchFamily="34" charset="0"/>
              </a:rPr>
              <a:t>wallet</a:t>
            </a:r>
            <a:r>
              <a:rPr lang="vi-VN" smtClean="0">
                <a:latin typeface="Arial" pitchFamily="34" charset="0"/>
                <a:cs typeface="Arial" pitchFamily="34" charset="0"/>
              </a:rPr>
              <a:t>).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Key: </a:t>
            </a:r>
            <a:r>
              <a:rPr lang="en-US" b="1">
                <a:latin typeface="Arial" pitchFamily="34" charset="0"/>
                <a:cs typeface="Arial" pitchFamily="34" charset="0"/>
              </a:rPr>
              <a:t>public key</a:t>
            </a:r>
            <a:r>
              <a:rPr lang="en-US">
                <a:latin typeface="Arial" pitchFamily="34" charset="0"/>
                <a:cs typeface="Arial" pitchFamily="34" charset="0"/>
              </a:rPr>
              <a:t> và </a:t>
            </a:r>
            <a:r>
              <a:rPr lang="en-US" b="1">
                <a:latin typeface="Arial" pitchFamily="34" charset="0"/>
                <a:cs typeface="Arial" pitchFamily="34" charset="0"/>
              </a:rPr>
              <a:t>private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key.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Khi giao dịch, dùng Bitcoin address.</a:t>
            </a:r>
          </a:p>
        </p:txBody>
      </p:sp>
    </p:spTree>
    <p:extLst>
      <p:ext uri="{BB962C8B-B14F-4D97-AF65-F5344CB8AC3E}">
        <p14:creationId xmlns:p14="http://schemas.microsoft.com/office/powerpoint/2010/main" val="193027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effectLst/>
                <a:latin typeface="Arial" pitchFamily="34" charset="0"/>
                <a:cs typeface="Arial" pitchFamily="34" charset="0"/>
              </a:rPr>
              <a:t>4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. 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Public key cryptography and crypto-currency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Bitcoin sử dụng </a:t>
            </a:r>
            <a:r>
              <a:rPr lang="en-US" b="1">
                <a:latin typeface="Arial" pitchFamily="34" charset="0"/>
                <a:cs typeface="Arial" pitchFamily="34" charset="0"/>
              </a:rPr>
              <a:t>elliptic curve</a:t>
            </a:r>
            <a:r>
              <a:rPr lang="en-US">
                <a:latin typeface="Arial" pitchFamily="34" charset="0"/>
                <a:cs typeface="Arial" pitchFamily="34" charset="0"/>
              </a:rPr>
              <a:t> trong việc tạo </a:t>
            </a:r>
            <a:r>
              <a:rPr lang="en-US">
                <a:latin typeface="Arial" pitchFamily="34" charset="0"/>
                <a:cs typeface="Arial" pitchFamily="34" charset="0"/>
              </a:rPr>
              <a:t>key</a:t>
            </a:r>
            <a:r>
              <a:rPr lang="en-US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Public key: dùng để nhận bitcoin (nằm trong tx </a:t>
            </a:r>
            <a:r>
              <a:rPr lang="vi-VN">
                <a:latin typeface="Arial" pitchFamily="34" charset="0"/>
                <a:cs typeface="Arial" pitchFamily="34" charset="0"/>
              </a:rPr>
              <a:t>output</a:t>
            </a:r>
            <a:r>
              <a:rPr lang="vi-VN" smtClean="0">
                <a:latin typeface="Arial" pitchFamily="34" charset="0"/>
                <a:cs typeface="Arial" pitchFamily="34" charset="0"/>
              </a:rPr>
              <a:t>).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Private key: dùng để tạo signature (nằm trong tx input) - tiêu </a:t>
            </a:r>
            <a:r>
              <a:rPr lang="vi-VN">
                <a:latin typeface="Arial" pitchFamily="34" charset="0"/>
                <a:cs typeface="Arial" pitchFamily="34" charset="0"/>
              </a:rPr>
              <a:t>bitcoin</a:t>
            </a:r>
            <a:r>
              <a:rPr lang="vi-VN" smtClean="0"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Public key có thể tính toán từ private </a:t>
            </a:r>
            <a:r>
              <a:rPr lang="en-US">
                <a:latin typeface="Arial" pitchFamily="34" charset="0"/>
                <a:cs typeface="Arial" pitchFamily="34" charset="0"/>
              </a:rPr>
              <a:t>key</a:t>
            </a:r>
            <a:r>
              <a:rPr lang="en-US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vi-VN">
                <a:latin typeface="Arial" pitchFamily="34" charset="0"/>
                <a:cs typeface="Arial" pitchFamily="34" charset="0"/>
              </a:rPr>
              <a:t>Signature sinh bởi private key có thể được xác thực bằng public key mà không cần dùng đến private key.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4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4. 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Private and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Các bước sinh </a:t>
            </a:r>
            <a:r>
              <a:rPr lang="vi-VN">
                <a:latin typeface="Arial" pitchFamily="34" charset="0"/>
                <a:cs typeface="Arial" pitchFamily="34" charset="0"/>
              </a:rPr>
              <a:t>key</a:t>
            </a:r>
            <a:r>
              <a:rPr lang="vi-VN" smtClean="0">
                <a:latin typeface="Arial" pitchFamily="34" charset="0"/>
                <a:cs typeface="Arial" pitchFamily="34" charset="0"/>
              </a:rPr>
              <a:t>: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Sinh ngẫu nhiên private key (1 </a:t>
            </a:r>
            <a:r>
              <a:rPr lang="en-US">
                <a:latin typeface="Arial" pitchFamily="34" charset="0"/>
                <a:cs typeface="Arial" pitchFamily="34" charset="0"/>
              </a:rPr>
              <a:t>số</a:t>
            </a:r>
            <a:r>
              <a:rPr lang="en-US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Từ private key, dùng elliptic curve (1 chiều) sinh ra public </a:t>
            </a:r>
            <a:r>
              <a:rPr lang="en-US">
                <a:latin typeface="Arial" pitchFamily="34" charset="0"/>
                <a:cs typeface="Arial" pitchFamily="34" charset="0"/>
              </a:rPr>
              <a:t>key</a:t>
            </a:r>
            <a:r>
              <a:rPr lang="en-US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Từ public key, sử dụng hàm băm một chiều sinh ra bitcoin </a:t>
            </a:r>
            <a:r>
              <a:rPr lang="vi-VN">
                <a:latin typeface="Arial" pitchFamily="34" charset="0"/>
                <a:cs typeface="Arial" pitchFamily="34" charset="0"/>
              </a:rPr>
              <a:t>address</a:t>
            </a:r>
            <a:r>
              <a:rPr lang="vi-VN" smtClean="0"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vi-VN">
                <a:latin typeface="Arial" pitchFamily="34" charset="0"/>
                <a:cs typeface="Arial" pitchFamily="34" charset="0"/>
              </a:rPr>
              <a:t>Không có chiều ngược lại.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4. 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Private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Range: </a:t>
            </a:r>
            <a:r>
              <a:rPr lang="en-US">
                <a:latin typeface="Arial" pitchFamily="34" charset="0"/>
                <a:cs typeface="Arial" pitchFamily="34" charset="0"/>
              </a:rPr>
              <a:t>1 </a:t>
            </a:r>
            <a:r>
              <a:rPr lang="en-US" smtClean="0">
                <a:latin typeface="Arial" pitchFamily="34" charset="0"/>
                <a:cs typeface="Arial" pitchFamily="34" charset="0"/>
              </a:rPr>
              <a:t>– 2^256 (10^77)</a:t>
            </a:r>
          </a:p>
          <a:p>
            <a:r>
              <a:rPr lang="vi-VN">
                <a:latin typeface="Arial" pitchFamily="34" charset="0"/>
                <a:cs typeface="Arial" pitchFamily="34" charset="0"/>
              </a:rPr>
              <a:t>Không nên sử dụng hàm random của các NNLT, thuật toán này liên quan đến bảo mật của key.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2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4. 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Bitcoin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Công khai, dùng để giao dịch.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Mã </a:t>
            </a:r>
            <a:r>
              <a:rPr lang="vi-VN" smtClean="0">
                <a:latin typeface="Arial" pitchFamily="34" charset="0"/>
                <a:cs typeface="Arial" pitchFamily="34" charset="0"/>
              </a:rPr>
              <a:t>hóa </a:t>
            </a:r>
            <a:r>
              <a:rPr lang="vi-VN">
                <a:latin typeface="Arial" pitchFamily="34" charset="0"/>
                <a:cs typeface="Arial" pitchFamily="34" charset="0"/>
              </a:rPr>
              <a:t>từ public </a:t>
            </a:r>
            <a:r>
              <a:rPr lang="vi-VN">
                <a:latin typeface="Arial" pitchFamily="34" charset="0"/>
                <a:cs typeface="Arial" pitchFamily="34" charset="0"/>
              </a:rPr>
              <a:t>key </a:t>
            </a:r>
            <a:r>
              <a:rPr lang="en-US" smtClean="0">
                <a:latin typeface="Arial" pitchFamily="34" charset="0"/>
                <a:cs typeface="Arial" pitchFamily="34" charset="0"/>
              </a:rPr>
              <a:t>bằng </a:t>
            </a:r>
            <a:r>
              <a:rPr lang="vi-VN" smtClean="0">
                <a:latin typeface="Arial" pitchFamily="34" charset="0"/>
                <a:cs typeface="Arial" pitchFamily="34" charset="0"/>
              </a:rPr>
              <a:t>SHA256 </a:t>
            </a:r>
            <a:r>
              <a:rPr lang="vi-VN">
                <a:latin typeface="Arial" pitchFamily="34" charset="0"/>
                <a:cs typeface="Arial" pitchFamily="34" charset="0"/>
              </a:rPr>
              <a:t>và RIPEMD160.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vi-VN">
                <a:latin typeface="Arial" pitchFamily="34" charset="0"/>
                <a:cs typeface="Arial" pitchFamily="34" charset="0"/>
              </a:rPr>
              <a:t>Bitcoin Address được bắt đầu bằng "1"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0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4. 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Wallets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Random </a:t>
            </a:r>
            <a:r>
              <a:rPr lang="en-US">
                <a:latin typeface="Arial" pitchFamily="34" charset="0"/>
                <a:cs typeface="Arial" pitchFamily="34" charset="0"/>
              </a:rPr>
              <a:t>Wallets</a:t>
            </a:r>
            <a:r>
              <a:rPr lang="en-US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Private key được </a:t>
            </a:r>
            <a:r>
              <a:rPr lang="vi-VN">
                <a:latin typeface="Arial" pitchFamily="34" charset="0"/>
                <a:cs typeface="Arial" pitchFamily="34" charset="0"/>
              </a:rPr>
              <a:t>sinh </a:t>
            </a:r>
            <a:r>
              <a:rPr lang="en-US" smtClean="0">
                <a:latin typeface="Arial" pitchFamily="34" charset="0"/>
                <a:cs typeface="Arial" pitchFamily="34" charset="0"/>
              </a:rPr>
              <a:t>ngẫu nhiên.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Deterministic </a:t>
            </a:r>
            <a:r>
              <a:rPr lang="en-US">
                <a:latin typeface="Arial" pitchFamily="34" charset="0"/>
                <a:cs typeface="Arial" pitchFamily="34" charset="0"/>
              </a:rPr>
              <a:t>Wallets</a:t>
            </a:r>
            <a:r>
              <a:rPr lang="en-US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Private key được sinh từ một seed </a:t>
            </a:r>
            <a:r>
              <a:rPr lang="vi-VN">
                <a:latin typeface="Arial" pitchFamily="34" charset="0"/>
                <a:cs typeface="Arial" pitchFamily="34" charset="0"/>
              </a:rPr>
              <a:t>phổ </a:t>
            </a:r>
            <a:r>
              <a:rPr lang="vi-VN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Mnemonic Code </a:t>
            </a:r>
            <a:r>
              <a:rPr lang="en-US">
                <a:latin typeface="Arial" pitchFamily="34" charset="0"/>
                <a:cs typeface="Arial" pitchFamily="34" charset="0"/>
              </a:rPr>
              <a:t>Words</a:t>
            </a:r>
            <a:r>
              <a:rPr lang="en-US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Dùng một chuỗi các từ Tiếng Anh để tạo private key.</a:t>
            </a:r>
          </a:p>
        </p:txBody>
      </p:sp>
    </p:spTree>
    <p:extLst>
      <p:ext uri="{BB962C8B-B14F-4D97-AF65-F5344CB8AC3E}">
        <p14:creationId xmlns:p14="http://schemas.microsoft.com/office/powerpoint/2010/main" val="197377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4. 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Encrypted Private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Private key phải được lưu trữ kĩ càng, riêng </a:t>
            </a:r>
            <a:r>
              <a:rPr lang="vi-VN">
                <a:latin typeface="Arial" pitchFamily="34" charset="0"/>
                <a:cs typeface="Arial" pitchFamily="34" charset="0"/>
              </a:rPr>
              <a:t>tư</a:t>
            </a:r>
            <a:r>
              <a:rPr lang="vi-VN" smtClean="0"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vi-VN">
                <a:latin typeface="Arial" pitchFamily="34" charset="0"/>
                <a:cs typeface="Arial" pitchFamily="34" charset="0"/>
              </a:rPr>
              <a:t>BIP0038 đưa ra một phương án mã hóa private key với </a:t>
            </a:r>
            <a:r>
              <a:rPr lang="vi-VN">
                <a:latin typeface="Arial" pitchFamily="34" charset="0"/>
                <a:cs typeface="Arial" pitchFamily="34" charset="0"/>
              </a:rPr>
              <a:t>một </a:t>
            </a:r>
            <a:r>
              <a:rPr lang="vi-VN" smtClean="0">
                <a:latin typeface="Arial" pitchFamily="34" charset="0"/>
                <a:cs typeface="Arial" pitchFamily="34" charset="0"/>
              </a:rPr>
              <a:t>passphrase</a:t>
            </a:r>
            <a:r>
              <a:rPr lang="en-US" smtClean="0">
                <a:latin typeface="Arial" pitchFamily="34" charset="0"/>
                <a:cs typeface="Arial" pitchFamily="34" charset="0"/>
              </a:rPr>
              <a:t>, sau đó mã hóa Base58.</a:t>
            </a:r>
          </a:p>
        </p:txBody>
      </p:sp>
    </p:spTree>
    <p:extLst>
      <p:ext uri="{BB962C8B-B14F-4D97-AF65-F5344CB8AC3E}">
        <p14:creationId xmlns:p14="http://schemas.microsoft.com/office/powerpoint/2010/main" val="196568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4. 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Pay to Script hash (P2SH) and Multi-Sig Addresses.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Bitcoin Address bắt đầu bằng "3" được gọi là P2SH (hoặc Multi-Signature </a:t>
            </a:r>
            <a:r>
              <a:rPr lang="vi-VN">
                <a:latin typeface="Arial" pitchFamily="34" charset="0"/>
                <a:cs typeface="Arial" pitchFamily="34" charset="0"/>
              </a:rPr>
              <a:t>Address</a:t>
            </a:r>
            <a:r>
              <a:rPr lang="vi-VN" smtClean="0">
                <a:latin typeface="Arial" pitchFamily="34" charset="0"/>
                <a:cs typeface="Arial" pitchFamily="34" charset="0"/>
              </a:rPr>
              <a:t>).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>
                <a:latin typeface="Arial" pitchFamily="34" charset="0"/>
                <a:cs typeface="Arial" pitchFamily="34" charset="0"/>
              </a:rPr>
              <a:t>C</a:t>
            </a:r>
            <a:r>
              <a:rPr lang="vi-VN" smtClean="0">
                <a:latin typeface="Arial" pitchFamily="34" charset="0"/>
                <a:cs typeface="Arial" pitchFamily="34" charset="0"/>
              </a:rPr>
              <a:t>ần </a:t>
            </a:r>
            <a:r>
              <a:rPr lang="vi-VN">
                <a:latin typeface="Arial" pitchFamily="34" charset="0"/>
                <a:cs typeface="Arial" pitchFamily="34" charset="0"/>
              </a:rPr>
              <a:t>nhiều thông tin hơn ngoài public key hash </a:t>
            </a:r>
            <a:r>
              <a:rPr lang="vi-VN">
                <a:latin typeface="Arial" pitchFamily="34" charset="0"/>
                <a:cs typeface="Arial" pitchFamily="34" charset="0"/>
              </a:rPr>
              <a:t>và </a:t>
            </a:r>
            <a:r>
              <a:rPr lang="vi-VN" smtClean="0">
                <a:latin typeface="Arial" pitchFamily="34" charset="0"/>
                <a:cs typeface="Arial" pitchFamily="34" charset="0"/>
              </a:rPr>
              <a:t>signatur</a:t>
            </a:r>
            <a:r>
              <a:rPr lang="en-US" smtClean="0">
                <a:latin typeface="Arial" pitchFamily="34" charset="0"/>
                <a:cs typeface="Arial" pitchFamily="34" charset="0"/>
              </a:rPr>
              <a:t>e để gửi bitcoin.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C</a:t>
            </a:r>
            <a:r>
              <a:rPr lang="vi-VN">
                <a:latin typeface="Arial" pitchFamily="34" charset="0"/>
                <a:cs typeface="Arial" pitchFamily="34" charset="0"/>
              </a:rPr>
              <a:t>ần nhiều hơn </a:t>
            </a:r>
            <a:r>
              <a:rPr lang="vi-VN">
                <a:latin typeface="Arial" pitchFamily="34" charset="0"/>
                <a:cs typeface="Arial" pitchFamily="34" charset="0"/>
              </a:rPr>
              <a:t>1 </a:t>
            </a:r>
            <a:r>
              <a:rPr lang="vi-VN" smtClean="0">
                <a:latin typeface="Arial" pitchFamily="34" charset="0"/>
                <a:cs typeface="Arial" pitchFamily="34" charset="0"/>
              </a:rPr>
              <a:t>signature</a:t>
            </a:r>
            <a:r>
              <a:rPr lang="en-US" smtClean="0">
                <a:latin typeface="Arial" pitchFamily="34" charset="0"/>
                <a:cs typeface="Arial" pitchFamily="34" charset="0"/>
              </a:rPr>
              <a:t> để xác nhận (thresold).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Nhiều key khác nhau có thể sử dụng output này.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5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ffectLst/>
                <a:latin typeface="Arial" pitchFamily="34" charset="0"/>
                <a:cs typeface="Arial" pitchFamily="34" charset="0"/>
              </a:rPr>
              <a:t>1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. </a:t>
            </a:r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Introduction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>
                <a:latin typeface="Arial" pitchFamily="34" charset="0"/>
                <a:cs typeface="Arial" pitchFamily="34" charset="0"/>
              </a:rPr>
              <a:t>BTC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mtClean="0">
                <a:latin typeface="Arial" pitchFamily="34" charset="0"/>
                <a:cs typeface="Arial" pitchFamily="34" charset="0"/>
              </a:rPr>
              <a:t>được </a:t>
            </a:r>
            <a:r>
              <a:rPr lang="vi-VN">
                <a:latin typeface="Arial" pitchFamily="34" charset="0"/>
                <a:cs typeface="Arial" pitchFamily="34" charset="0"/>
              </a:rPr>
              <a:t>ngầm định qua các </a:t>
            </a:r>
            <a:r>
              <a:rPr lang="vi-VN">
                <a:latin typeface="Arial" pitchFamily="34" charset="0"/>
                <a:cs typeface="Arial" pitchFamily="34" charset="0"/>
              </a:rPr>
              <a:t>transaction</a:t>
            </a:r>
            <a:r>
              <a:rPr lang="vi-VN" smtClean="0"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vi-VN">
                <a:latin typeface="Arial" pitchFamily="34" charset="0"/>
                <a:cs typeface="Arial" pitchFamily="34" charset="0"/>
              </a:rPr>
              <a:t>Người nào </a:t>
            </a:r>
            <a:r>
              <a:rPr lang="vi-VN">
                <a:latin typeface="Arial" pitchFamily="34" charset="0"/>
                <a:cs typeface="Arial" pitchFamily="34" charset="0"/>
              </a:rPr>
              <a:t>có </a:t>
            </a:r>
            <a:r>
              <a:rPr lang="vi-VN" smtClean="0">
                <a:latin typeface="Arial" pitchFamily="34" charset="0"/>
                <a:cs typeface="Arial" pitchFamily="34" charset="0"/>
              </a:rPr>
              <a:t>key</a:t>
            </a:r>
            <a:r>
              <a:rPr lang="en-US" smtClean="0">
                <a:latin typeface="Arial" pitchFamily="34" charset="0"/>
                <a:cs typeface="Arial" pitchFamily="34" charset="0"/>
              </a:rPr>
              <a:t> sẽ có thể </a:t>
            </a:r>
            <a:r>
              <a:rPr lang="en-US">
                <a:latin typeface="Arial" pitchFamily="34" charset="0"/>
                <a:cs typeface="Arial" pitchFamily="34" charset="0"/>
              </a:rPr>
              <a:t>tiêu số </a:t>
            </a:r>
            <a:r>
              <a:rPr lang="en-US">
                <a:latin typeface="Arial" pitchFamily="34" charset="0"/>
                <a:cs typeface="Arial" pitchFamily="34" charset="0"/>
              </a:rPr>
              <a:t>BTC </a:t>
            </a:r>
            <a:r>
              <a:rPr lang="en-US" smtClean="0">
                <a:latin typeface="Arial" pitchFamily="34" charset="0"/>
                <a:cs typeface="Arial" pitchFamily="34" charset="0"/>
              </a:rPr>
              <a:t>đó.</a:t>
            </a:r>
          </a:p>
          <a:p>
            <a:r>
              <a:rPr lang="vi-VN">
                <a:latin typeface="Arial" pitchFamily="34" charset="0"/>
                <a:cs typeface="Arial" pitchFamily="34" charset="0"/>
              </a:rPr>
              <a:t>Hoàn toàn phân tán, mạng lưới P2P, không có trung </a:t>
            </a:r>
            <a:r>
              <a:rPr lang="vi-VN">
                <a:latin typeface="Arial" pitchFamily="34" charset="0"/>
                <a:cs typeface="Arial" pitchFamily="34" charset="0"/>
              </a:rPr>
              <a:t>gian</a:t>
            </a:r>
            <a:r>
              <a:rPr lang="vi-VN" smtClean="0"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vi-VN">
                <a:latin typeface="Arial" pitchFamily="34" charset="0"/>
                <a:cs typeface="Arial" pitchFamily="34" charset="0"/>
              </a:rPr>
              <a:t>BTC được tạo ra bằng việc </a:t>
            </a:r>
            <a:r>
              <a:rPr lang="vi-VN" b="1">
                <a:latin typeface="Arial" pitchFamily="34" charset="0"/>
                <a:cs typeface="Arial" pitchFamily="34" charset="0"/>
              </a:rPr>
              <a:t>mining</a:t>
            </a:r>
            <a:r>
              <a:rPr lang="vi-VN">
                <a:latin typeface="Arial" pitchFamily="34" charset="0"/>
                <a:cs typeface="Arial" pitchFamily="34" charset="0"/>
              </a:rPr>
              <a:t>, cứ 10 phút 1 lần.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0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4. 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Vanity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Bao gồm những từ có nghĩa trong địa chỉ.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1LoVe2as….</a:t>
            </a:r>
          </a:p>
          <a:p>
            <a:r>
              <a:rPr lang="vi-VN">
                <a:latin typeface="Arial" pitchFamily="34" charset="0"/>
                <a:cs typeface="Arial" pitchFamily="34" charset="0"/>
              </a:rPr>
              <a:t>Tính bảo mật không khác gì các địa chỉ khác.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ffectLst/>
                <a:latin typeface="Arial" pitchFamily="34" charset="0"/>
                <a:cs typeface="Arial" pitchFamily="34" charset="0"/>
              </a:rPr>
              <a:t>1. Introduction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Bitcoin gồm: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Mạng lưới P2P phi tập trung.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Sổ cái công khai (Blockchain).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Tính toán phi tập trung.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Xác thực transaction phi tập trung.</a:t>
            </a:r>
          </a:p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ffectLst/>
                <a:latin typeface="Arial" pitchFamily="34" charset="0"/>
                <a:cs typeface="Arial" pitchFamily="34" charset="0"/>
              </a:rPr>
              <a:t>2. How bitcoin Works</a:t>
            </a:r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VD mua cà phê: Alice gặp Joe đổi tiền lấy bitcoin. Alice mua cafe ở chỗ Bob </a:t>
            </a:r>
            <a:r>
              <a:rPr lang="vi-VN">
                <a:latin typeface="Arial" pitchFamily="34" charset="0"/>
                <a:cs typeface="Arial" pitchFamily="34" charset="0"/>
              </a:rPr>
              <a:t>bằng </a:t>
            </a:r>
            <a:r>
              <a:rPr lang="vi-VN" smtClean="0">
                <a:latin typeface="Arial" pitchFamily="34" charset="0"/>
                <a:cs typeface="Arial" pitchFamily="34" charset="0"/>
              </a:rPr>
              <a:t>BTC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Joe tạo tx để chuyển cho Alice BTC.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Alice quẹt mã QR. Ứng dụng </a:t>
            </a:r>
            <a:r>
              <a:rPr lang="vi-VN">
                <a:latin typeface="Arial" pitchFamily="34" charset="0"/>
                <a:cs typeface="Arial" pitchFamily="34" charset="0"/>
              </a:rPr>
              <a:t>tạo </a:t>
            </a:r>
            <a:r>
              <a:rPr lang="vi-VN" smtClean="0">
                <a:latin typeface="Arial" pitchFamily="34" charset="0"/>
                <a:cs typeface="Arial" pitchFamily="34" charset="0"/>
              </a:rPr>
              <a:t>transaction</a:t>
            </a:r>
            <a:r>
              <a:rPr lang="en-US" smtClean="0">
                <a:latin typeface="Arial" pitchFamily="34" charset="0"/>
                <a:cs typeface="Arial" pitchFamily="34" charset="0"/>
              </a:rPr>
              <a:t> cho Bob.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Transaction được thêm vào blockchain.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ffectLst/>
                <a:latin typeface="Arial" pitchFamily="34" charset="0"/>
                <a:cs typeface="Arial" pitchFamily="34" charset="0"/>
              </a:rPr>
              <a:t>2. How </a:t>
            </a:r>
            <a:r>
              <a:rPr lang="en-US" b="1">
                <a:effectLst/>
                <a:latin typeface="Arial" pitchFamily="34" charset="0"/>
                <a:cs typeface="Arial" pitchFamily="34" charset="0"/>
              </a:rPr>
              <a:t>bitcoin </a:t>
            </a:r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Works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Transaction: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L</a:t>
            </a:r>
            <a:r>
              <a:rPr lang="vi-VN" smtClean="0">
                <a:latin typeface="Arial" pitchFamily="34" charset="0"/>
                <a:cs typeface="Arial" pitchFamily="34" charset="0"/>
              </a:rPr>
              <a:t>ượng </a:t>
            </a:r>
            <a:r>
              <a:rPr lang="vi-VN">
                <a:latin typeface="Arial" pitchFamily="34" charset="0"/>
                <a:cs typeface="Arial" pitchFamily="34" charset="0"/>
              </a:rPr>
              <a:t>bitcoin </a:t>
            </a:r>
            <a:r>
              <a:rPr lang="vi-VN">
                <a:latin typeface="Arial" pitchFamily="34" charset="0"/>
                <a:cs typeface="Arial" pitchFamily="34" charset="0"/>
              </a:rPr>
              <a:t>được </a:t>
            </a:r>
            <a:r>
              <a:rPr lang="en-US" smtClean="0">
                <a:latin typeface="Arial" pitchFamily="34" charset="0"/>
                <a:cs typeface="Arial" pitchFamily="34" charset="0"/>
              </a:rPr>
              <a:t>giao dịch.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Người nhận dùng transaction này để tạo transaction mới</a:t>
            </a:r>
            <a:r>
              <a:rPr lang="vi-VN">
                <a:latin typeface="Arial" pitchFamily="34" charset="0"/>
                <a:cs typeface="Arial" pitchFamily="34" charset="0"/>
              </a:rPr>
              <a:t>, </a:t>
            </a:r>
            <a:r>
              <a:rPr lang="vi-VN" smtClean="0">
                <a:latin typeface="Arial" pitchFamily="34" charset="0"/>
                <a:cs typeface="Arial" pitchFamily="34" charset="0"/>
              </a:rPr>
              <a:t>tạo </a:t>
            </a:r>
            <a:r>
              <a:rPr lang="vi-VN">
                <a:latin typeface="Arial" pitchFamily="34" charset="0"/>
                <a:cs typeface="Arial" pitchFamily="34" charset="0"/>
              </a:rPr>
              <a:t>thành </a:t>
            </a:r>
            <a:r>
              <a:rPr lang="vi-VN">
                <a:latin typeface="Arial" pitchFamily="34" charset="0"/>
                <a:cs typeface="Arial" pitchFamily="34" charset="0"/>
              </a:rPr>
              <a:t>1 </a:t>
            </a:r>
            <a:r>
              <a:rPr lang="vi-VN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smtClean="0">
                <a:latin typeface="Arial" pitchFamily="34" charset="0"/>
                <a:cs typeface="Arial" pitchFamily="34" charset="0"/>
              </a:rPr>
              <a:t>.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Bao gồm các </a:t>
            </a:r>
            <a:r>
              <a:rPr lang="vi-VN" b="1">
                <a:latin typeface="Arial" pitchFamily="34" charset="0"/>
                <a:cs typeface="Arial" pitchFamily="34" charset="0"/>
              </a:rPr>
              <a:t>input</a:t>
            </a:r>
            <a:r>
              <a:rPr lang="vi-VN">
                <a:latin typeface="Arial" pitchFamily="34" charset="0"/>
                <a:cs typeface="Arial" pitchFamily="34" charset="0"/>
              </a:rPr>
              <a:t> - debits, và các </a:t>
            </a:r>
            <a:r>
              <a:rPr lang="vi-VN" b="1">
                <a:latin typeface="Arial" pitchFamily="34" charset="0"/>
                <a:cs typeface="Arial" pitchFamily="34" charset="0"/>
              </a:rPr>
              <a:t>output</a:t>
            </a:r>
            <a:r>
              <a:rPr lang="vi-VN">
                <a:latin typeface="Arial" pitchFamily="34" charset="0"/>
                <a:cs typeface="Arial" pitchFamily="34" charset="0"/>
              </a:rPr>
              <a:t> </a:t>
            </a:r>
            <a:r>
              <a:rPr lang="vi-VN" smtClean="0">
                <a:latin typeface="Arial" pitchFamily="34" charset="0"/>
                <a:cs typeface="Arial" pitchFamily="34" charset="0"/>
              </a:rPr>
              <a:t>– credits</a:t>
            </a:r>
            <a:r>
              <a:rPr lang="en-US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b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vi-VN" smtClean="0">
                <a:latin typeface="Arial" pitchFamily="34" charset="0"/>
                <a:cs typeface="Arial" pitchFamily="34" charset="0"/>
              </a:rPr>
              <a:t> </a:t>
            </a:r>
            <a:r>
              <a:rPr lang="vi-VN">
                <a:latin typeface="Arial" pitchFamily="34" charset="0"/>
                <a:cs typeface="Arial" pitchFamily="34" charset="0"/>
              </a:rPr>
              <a:t>thực chất chính là các </a:t>
            </a:r>
            <a:r>
              <a:rPr lang="vi-VN" b="1">
                <a:latin typeface="Arial" pitchFamily="34" charset="0"/>
                <a:cs typeface="Arial" pitchFamily="34" charset="0"/>
              </a:rPr>
              <a:t>output</a:t>
            </a:r>
            <a:r>
              <a:rPr lang="vi-VN">
                <a:latin typeface="Arial" pitchFamily="34" charset="0"/>
                <a:cs typeface="Arial" pitchFamily="34" charset="0"/>
              </a:rPr>
              <a:t> từ những tx trước </a:t>
            </a:r>
            <a:r>
              <a:rPr lang="vi-VN">
                <a:latin typeface="Arial" pitchFamily="34" charset="0"/>
                <a:cs typeface="Arial" pitchFamily="34" charset="0"/>
              </a:rPr>
              <a:t>đó</a:t>
            </a:r>
            <a:r>
              <a:rPr lang="vi-VN" smtClean="0">
                <a:latin typeface="Arial" pitchFamily="34" charset="0"/>
                <a:cs typeface="Arial" pitchFamily="34" charset="0"/>
              </a:rPr>
              <a:t>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>
                <a:latin typeface="Arial" pitchFamily="34" charset="0"/>
                <a:cs typeface="Arial" pitchFamily="34" charset="0"/>
              </a:rPr>
              <a:t>1/100_000_000 BTC = 1 Satoshi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ffectLst/>
                <a:latin typeface="Arial" pitchFamily="34" charset="0"/>
                <a:cs typeface="Arial" pitchFamily="34" charset="0"/>
              </a:rPr>
              <a:t>2. How bitcoin Works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Các ứng dụng ví thường có 1 database </a:t>
            </a:r>
            <a:r>
              <a:rPr lang="vi-VN" b="1">
                <a:latin typeface="Arial" pitchFamily="34" charset="0"/>
                <a:cs typeface="Arial" pitchFamily="34" charset="0"/>
              </a:rPr>
              <a:t>unspent tx</a:t>
            </a:r>
            <a:r>
              <a:rPr lang="vi-VN">
                <a:latin typeface="Arial" pitchFamily="34" charset="0"/>
                <a:cs typeface="Arial" pitchFamily="34" charset="0"/>
              </a:rPr>
              <a:t> của key phù hợp (</a:t>
            </a:r>
            <a:r>
              <a:rPr lang="vi-VN">
                <a:latin typeface="Arial" pitchFamily="34" charset="0"/>
                <a:cs typeface="Arial" pitchFamily="34" charset="0"/>
              </a:rPr>
              <a:t>lightweight </a:t>
            </a:r>
            <a:r>
              <a:rPr lang="vi-VN" smtClean="0">
                <a:latin typeface="Arial" pitchFamily="34" charset="0"/>
                <a:cs typeface="Arial" pitchFamily="34" charset="0"/>
              </a:rPr>
              <a:t>clients).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vi-VN">
                <a:latin typeface="Arial" pitchFamily="34" charset="0"/>
                <a:cs typeface="Arial" pitchFamily="34" charset="0"/>
              </a:rPr>
              <a:t>Output sẽ chứa 1 script để </a:t>
            </a:r>
            <a:r>
              <a:rPr lang="vi-VN">
                <a:latin typeface="Arial" pitchFamily="34" charset="0"/>
                <a:cs typeface="Arial" pitchFamily="34" charset="0"/>
              </a:rPr>
              <a:t>thể </a:t>
            </a:r>
            <a:r>
              <a:rPr lang="vi-VN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mtClean="0">
                <a:latin typeface="Arial" pitchFamily="34" charset="0"/>
                <a:cs typeface="Arial" pitchFamily="34" charset="0"/>
              </a:rPr>
              <a:t> người nhận. 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Input &gt; Output =&gt; output chứa số dư sẽ được tạo.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Phí </a:t>
            </a:r>
            <a:r>
              <a:rPr lang="en-US">
                <a:latin typeface="Arial" pitchFamily="34" charset="0"/>
                <a:cs typeface="Arial" pitchFamily="34" charset="0"/>
              </a:rPr>
              <a:t>giao </a:t>
            </a:r>
            <a:r>
              <a:rPr lang="en-US" smtClean="0">
                <a:latin typeface="Arial" pitchFamily="34" charset="0"/>
                <a:cs typeface="Arial" pitchFamily="34" charset="0"/>
              </a:rPr>
              <a:t>dịch: ngầm định qua S(in) – S(out)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1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2. Mining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Một tx sẽ không được thêm vào sổ cái nếu như nó chưa được xác thực và đào (</a:t>
            </a:r>
            <a:r>
              <a:rPr lang="vi-VN">
                <a:latin typeface="Arial" pitchFamily="34" charset="0"/>
                <a:cs typeface="Arial" pitchFamily="34" charset="0"/>
              </a:rPr>
              <a:t>mining</a:t>
            </a:r>
            <a:r>
              <a:rPr lang="vi-VN" smtClean="0">
                <a:latin typeface="Arial" pitchFamily="34" charset="0"/>
                <a:cs typeface="Arial" pitchFamily="34" charset="0"/>
              </a:rPr>
              <a:t>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vi-VN">
                <a:latin typeface="Arial" pitchFamily="34" charset="0"/>
                <a:cs typeface="Arial" pitchFamily="34" charset="0"/>
              </a:rPr>
              <a:t>Mining - đồng thuận: minh chứng cho việc block đã được </a:t>
            </a:r>
            <a:r>
              <a:rPr lang="vi-VN">
                <a:latin typeface="Arial" pitchFamily="34" charset="0"/>
                <a:cs typeface="Arial" pitchFamily="34" charset="0"/>
              </a:rPr>
              <a:t>tính </a:t>
            </a:r>
            <a:r>
              <a:rPr lang="vi-VN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Proof </a:t>
            </a:r>
            <a:r>
              <a:rPr lang="en-US">
                <a:latin typeface="Arial" pitchFamily="34" charset="0"/>
                <a:cs typeface="Arial" pitchFamily="34" charset="0"/>
              </a:rPr>
              <a:t>Of </a:t>
            </a:r>
            <a:r>
              <a:rPr lang="en-US" smtClean="0">
                <a:latin typeface="Arial" pitchFamily="34" charset="0"/>
                <a:cs typeface="Arial" pitchFamily="34" charset="0"/>
              </a:rPr>
              <a:t>Work, Proof Of Stake, …</a:t>
            </a:r>
          </a:p>
          <a:p>
            <a:r>
              <a:rPr lang="vi-VN">
                <a:latin typeface="Arial" pitchFamily="34" charset="0"/>
                <a:cs typeface="Arial" pitchFamily="34" charset="0"/>
              </a:rPr>
              <a:t>Càng nhiều người đào, độ </a:t>
            </a:r>
            <a:r>
              <a:rPr lang="vi-VN">
                <a:latin typeface="Arial" pitchFamily="34" charset="0"/>
                <a:cs typeface="Arial" pitchFamily="34" charset="0"/>
              </a:rPr>
              <a:t>khó </a:t>
            </a:r>
            <a:r>
              <a:rPr lang="vi-VN" smtClean="0">
                <a:latin typeface="Arial" pitchFamily="34" charset="0"/>
                <a:cs typeface="Arial" pitchFamily="34" charset="0"/>
              </a:rPr>
              <a:t>càng cao</a:t>
            </a:r>
            <a:r>
              <a:rPr lang="en-US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Phần thưởng: hiện tại 12.5BTC.</a:t>
            </a:r>
          </a:p>
        </p:txBody>
      </p:sp>
    </p:spTree>
    <p:extLst>
      <p:ext uri="{BB962C8B-B14F-4D97-AF65-F5344CB8AC3E}">
        <p14:creationId xmlns:p14="http://schemas.microsoft.com/office/powerpoint/2010/main" val="233638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2. Mining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 pitchFamily="34" charset="0"/>
                <a:cs typeface="Arial" pitchFamily="34" charset="0"/>
              </a:rPr>
              <a:t>Đối với 1 tx trong block, cứ một block được thêm vào sau block ấy sẽ gọi là </a:t>
            </a:r>
            <a:r>
              <a:rPr lang="vi-VN">
                <a:latin typeface="Arial" pitchFamily="34" charset="0"/>
                <a:cs typeface="Arial" pitchFamily="34" charset="0"/>
              </a:rPr>
              <a:t>một </a:t>
            </a:r>
            <a:r>
              <a:rPr lang="vi-VN" b="1" smtClean="0">
                <a:latin typeface="Arial" pitchFamily="34" charset="0"/>
                <a:cs typeface="Arial" pitchFamily="34" charset="0"/>
              </a:rPr>
              <a:t>confirmation</a:t>
            </a:r>
            <a:endParaRPr lang="en-US" b="1" smtClean="0">
              <a:latin typeface="Arial" pitchFamily="34" charset="0"/>
              <a:cs typeface="Arial" pitchFamily="34" charset="0"/>
            </a:endParaRPr>
          </a:p>
          <a:p>
            <a:r>
              <a:rPr lang="vi-VN">
                <a:latin typeface="Arial" pitchFamily="34" charset="0"/>
                <a:cs typeface="Arial" pitchFamily="34" charset="0"/>
              </a:rPr>
              <a:t>Hiện tại với BTC, nếu có 6 </a:t>
            </a:r>
            <a:r>
              <a:rPr lang="vi-VN" b="1">
                <a:latin typeface="Arial" pitchFamily="34" charset="0"/>
                <a:cs typeface="Arial" pitchFamily="34" charset="0"/>
              </a:rPr>
              <a:t>confirmation</a:t>
            </a:r>
            <a:r>
              <a:rPr lang="vi-VN">
                <a:latin typeface="Arial" pitchFamily="34" charset="0"/>
                <a:cs typeface="Arial" pitchFamily="34" charset="0"/>
              </a:rPr>
              <a:t> thì tx sẽ được xem như là giao dịch thành công.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5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effectLst/>
                <a:latin typeface="Arial" pitchFamily="34" charset="0"/>
                <a:cs typeface="Arial" pitchFamily="34" charset="0"/>
              </a:rPr>
              <a:t>2. Tiêu transaction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Người có key sẽ có thể tiêu các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unspent output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Xác thực: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Full node lưu đầy đủ blockchain nên có thể truy xuất được nguồn gốc của đồng </a:t>
            </a:r>
            <a:r>
              <a:rPr lang="vi-VN">
                <a:latin typeface="Arial" pitchFamily="34" charset="0"/>
                <a:cs typeface="Arial" pitchFamily="34" charset="0"/>
              </a:rPr>
              <a:t>BTC </a:t>
            </a:r>
            <a:r>
              <a:rPr lang="vi-VN" smtClean="0">
                <a:latin typeface="Arial" pitchFamily="34" charset="0"/>
                <a:cs typeface="Arial" pitchFamily="34" charset="0"/>
              </a:rPr>
              <a:t>đó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>
                <a:latin typeface="Arial" pitchFamily="34" charset="0"/>
                <a:cs typeface="Arial" pitchFamily="34" charset="0"/>
              </a:rPr>
              <a:t>V</a:t>
            </a:r>
            <a:r>
              <a:rPr lang="en-US" smtClean="0">
                <a:latin typeface="Arial" pitchFamily="34" charset="0"/>
                <a:cs typeface="Arial" pitchFamily="34" charset="0"/>
              </a:rPr>
              <a:t>ới </a:t>
            </a:r>
            <a:r>
              <a:rPr lang="en-US">
                <a:latin typeface="Arial" pitchFamily="34" charset="0"/>
                <a:cs typeface="Arial" pitchFamily="34" charset="0"/>
              </a:rPr>
              <a:t>lightweight node, nó sẽ thực hiện Simplified </a:t>
            </a:r>
            <a:r>
              <a:rPr lang="en-US">
                <a:latin typeface="Arial" pitchFamily="34" charset="0"/>
                <a:cs typeface="Arial" pitchFamily="34" charset="0"/>
              </a:rPr>
              <a:t>Payment </a:t>
            </a:r>
            <a:r>
              <a:rPr lang="en-US" smtClean="0">
                <a:latin typeface="Arial" pitchFamily="34" charset="0"/>
                <a:cs typeface="Arial" pitchFamily="34" charset="0"/>
              </a:rPr>
              <a:t>Verification </a:t>
            </a:r>
            <a:r>
              <a:rPr lang="vi-VN" smtClean="0">
                <a:latin typeface="Arial" pitchFamily="34" charset="0"/>
                <a:cs typeface="Arial" pitchFamily="34" charset="0"/>
              </a:rPr>
              <a:t>để </a:t>
            </a:r>
            <a:r>
              <a:rPr lang="vi-VN">
                <a:latin typeface="Arial" pitchFamily="34" charset="0"/>
                <a:cs typeface="Arial" pitchFamily="34" charset="0"/>
              </a:rPr>
              <a:t>xác nhận tx này có trong blockchain và đã có một vài block sau nó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0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</TotalTime>
  <Words>936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Mastering Bitcoin</vt:lpstr>
      <vt:lpstr>1. Introduction</vt:lpstr>
      <vt:lpstr>1. Introduction</vt:lpstr>
      <vt:lpstr>2. How bitcoin Works</vt:lpstr>
      <vt:lpstr>2. How bitcoin Works</vt:lpstr>
      <vt:lpstr>2. How bitcoin Works</vt:lpstr>
      <vt:lpstr>2. Mining</vt:lpstr>
      <vt:lpstr>2. Mining</vt:lpstr>
      <vt:lpstr>2. Tiêu transaction</vt:lpstr>
      <vt:lpstr>3. The Bitcoin Client</vt:lpstr>
      <vt:lpstr>4. Keys, Addresses, Wallets</vt:lpstr>
      <vt:lpstr>4. Introduction</vt:lpstr>
      <vt:lpstr>4. Public key cryptography and crypto-currency</vt:lpstr>
      <vt:lpstr>4. Private and Public Keys</vt:lpstr>
      <vt:lpstr>4. Private Keys</vt:lpstr>
      <vt:lpstr>4. Bitcoin Addresses</vt:lpstr>
      <vt:lpstr>4. Wallets</vt:lpstr>
      <vt:lpstr>4. Encrypted Private Keys</vt:lpstr>
      <vt:lpstr>4. Pay to Script hash (P2SH) and Multi-Sig Addresses.</vt:lpstr>
      <vt:lpstr>4. Vanity Addresses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_MoonLight_</dc:creator>
  <cp:lastModifiedBy>_MoonLight_</cp:lastModifiedBy>
  <cp:revision>56</cp:revision>
  <dcterms:created xsi:type="dcterms:W3CDTF">2018-06-14T11:52:37Z</dcterms:created>
  <dcterms:modified xsi:type="dcterms:W3CDTF">2018-06-14T14:00:01Z</dcterms:modified>
</cp:coreProperties>
</file>