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Shape 4"/>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Shape 7"/>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Shape 8"/>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0" name="Shape 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58" name="Shape 1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66" name="Shape 1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76" name="Shape 1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84" name="Shape 1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94" name="Shape 1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00" name="Shape 2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08" name="Shape 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16" name="Shape 2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25" name="Shape 2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33" name="Shape 2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9" name="Shape 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41" name="Shape 2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49" name="Shape 2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57" name="Shape 2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65" name="Shape 2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73" name="Shape 2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81" name="Shape 2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90" name="Shape 2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98" name="Shape 2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06" name="Shape 3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15" name="Shape 3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99" name="Shape 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24" name="Shape 3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32" name="Shape 3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40" name="Shape 3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48" name="Shape 3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57" name="Shape 3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67" name="Shape 3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07" name="Shape 1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16" name="Shape 1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24" name="Shape 1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32" name="Shape 1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40" name="Shape 1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50" name="Shape 1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Shape 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7" name="Shape 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2" name="Shape 72"/>
        <p:cNvGrpSpPr/>
        <p:nvPr/>
      </p:nvGrpSpPr>
      <p:grpSpPr>
        <a:xfrm>
          <a:off x="0" y="0"/>
          <a:ext cx="0" cy="0"/>
          <a:chOff x="0" y="0"/>
          <a:chExt cx="0" cy="0"/>
        </a:xfrm>
      </p:grpSpPr>
      <p:sp>
        <p:nvSpPr>
          <p:cNvPr id="73" name="Shape 7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i="0" sz="4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4" name="Shape 7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8C8A89"/>
              </a:buClr>
              <a:buSzPts val="2000"/>
              <a:buFont typeface="Arial"/>
              <a:buNone/>
              <a:defRPr sz="2000">
                <a:solidFill>
                  <a:srgbClr val="8C8A89"/>
                </a:solidFill>
                <a:latin typeface="Calibri"/>
                <a:ea typeface="Calibri"/>
                <a:cs typeface="Calibri"/>
                <a:sym typeface="Calibri"/>
              </a:defRPr>
            </a:lvl1pPr>
            <a:lvl2pPr indent="-228600" lvl="1" marL="914400" marR="0" rtl="0" algn="l">
              <a:spcBef>
                <a:spcPts val="360"/>
              </a:spcBef>
              <a:spcAft>
                <a:spcPts val="0"/>
              </a:spcAft>
              <a:buClr>
                <a:srgbClr val="8C8A89"/>
              </a:buClr>
              <a:buSzPts val="1800"/>
              <a:buFont typeface="Arial"/>
              <a:buNone/>
              <a:defRPr b="0" i="0" sz="1800" u="none" cap="none" strike="noStrike">
                <a:solidFill>
                  <a:srgbClr val="8C8A89"/>
                </a:solidFill>
                <a:latin typeface="Calibri"/>
                <a:ea typeface="Calibri"/>
                <a:cs typeface="Calibri"/>
                <a:sym typeface="Calibri"/>
              </a:defRPr>
            </a:lvl2pPr>
            <a:lvl3pPr indent="-228600" lvl="2" marL="1371600" marR="0" rtl="0" algn="l">
              <a:spcBef>
                <a:spcPts val="320"/>
              </a:spcBef>
              <a:spcAft>
                <a:spcPts val="0"/>
              </a:spcAft>
              <a:buClr>
                <a:srgbClr val="8C8A89"/>
              </a:buClr>
              <a:buSzPts val="1600"/>
              <a:buFont typeface="Arial"/>
              <a:buNone/>
              <a:defRPr b="0" i="0" sz="1600" u="none" cap="none" strike="noStrike">
                <a:solidFill>
                  <a:srgbClr val="8C8A89"/>
                </a:solidFill>
                <a:latin typeface="Calibri"/>
                <a:ea typeface="Calibri"/>
                <a:cs typeface="Calibri"/>
                <a:sym typeface="Calibri"/>
              </a:defRPr>
            </a:lvl3pPr>
            <a:lvl4pPr indent="-228600" lvl="3" marL="1828800" marR="0" rtl="0" algn="l">
              <a:spcBef>
                <a:spcPts val="280"/>
              </a:spcBef>
              <a:spcAft>
                <a:spcPts val="0"/>
              </a:spcAft>
              <a:buClr>
                <a:srgbClr val="8C8A89"/>
              </a:buClr>
              <a:buSzPts val="1400"/>
              <a:buFont typeface="Arial"/>
              <a:buNone/>
              <a:defRPr b="0" i="0" sz="1400" u="none" cap="none" strike="noStrike">
                <a:solidFill>
                  <a:srgbClr val="8C8A89"/>
                </a:solidFill>
                <a:latin typeface="Calibri"/>
                <a:ea typeface="Calibri"/>
                <a:cs typeface="Calibri"/>
                <a:sym typeface="Calibri"/>
              </a:defRPr>
            </a:lvl4pPr>
            <a:lvl5pPr indent="-228600" lvl="4" marL="2286000" marR="0" rtl="0" algn="l">
              <a:spcBef>
                <a:spcPts val="280"/>
              </a:spcBef>
              <a:spcAft>
                <a:spcPts val="0"/>
              </a:spcAft>
              <a:buClr>
                <a:srgbClr val="8C8A89"/>
              </a:buClr>
              <a:buSzPts val="1400"/>
              <a:buFont typeface="Arial"/>
              <a:buNone/>
              <a:defRPr b="0" i="0" sz="1400" u="none" cap="none" strike="noStrike">
                <a:solidFill>
                  <a:srgbClr val="8C8A89"/>
                </a:solidFill>
                <a:latin typeface="Calibri"/>
                <a:ea typeface="Calibri"/>
                <a:cs typeface="Calibri"/>
                <a:sym typeface="Calibri"/>
              </a:defRPr>
            </a:lvl5pPr>
            <a:lvl6pPr indent="-228600" lvl="5" marL="2743200" marR="0" rtl="0" algn="l">
              <a:spcBef>
                <a:spcPts val="280"/>
              </a:spcBef>
              <a:spcAft>
                <a:spcPts val="0"/>
              </a:spcAft>
              <a:buClr>
                <a:srgbClr val="8C8A89"/>
              </a:buClr>
              <a:buSzPts val="1400"/>
              <a:buFont typeface="Arial"/>
              <a:buNone/>
              <a:defRPr b="0" i="0" sz="1400" u="none" cap="none" strike="noStrike">
                <a:solidFill>
                  <a:srgbClr val="8C8A89"/>
                </a:solidFill>
                <a:latin typeface="Calibri"/>
                <a:ea typeface="Calibri"/>
                <a:cs typeface="Calibri"/>
                <a:sym typeface="Calibri"/>
              </a:defRPr>
            </a:lvl6pPr>
            <a:lvl7pPr indent="-228600" lvl="6" marL="3200400" marR="0" rtl="0" algn="l">
              <a:spcBef>
                <a:spcPts val="280"/>
              </a:spcBef>
              <a:spcAft>
                <a:spcPts val="0"/>
              </a:spcAft>
              <a:buClr>
                <a:srgbClr val="8C8A89"/>
              </a:buClr>
              <a:buSzPts val="1400"/>
              <a:buFont typeface="Arial"/>
              <a:buNone/>
              <a:defRPr b="0" i="0" sz="1400" u="none" cap="none" strike="noStrike">
                <a:solidFill>
                  <a:srgbClr val="8C8A89"/>
                </a:solidFill>
                <a:latin typeface="Calibri"/>
                <a:ea typeface="Calibri"/>
                <a:cs typeface="Calibri"/>
                <a:sym typeface="Calibri"/>
              </a:defRPr>
            </a:lvl7pPr>
            <a:lvl8pPr indent="-228600" lvl="7" marL="3657600" marR="0" rtl="0" algn="l">
              <a:spcBef>
                <a:spcPts val="280"/>
              </a:spcBef>
              <a:spcAft>
                <a:spcPts val="0"/>
              </a:spcAft>
              <a:buClr>
                <a:srgbClr val="8C8A89"/>
              </a:buClr>
              <a:buSzPts val="1400"/>
              <a:buFont typeface="Arial"/>
              <a:buNone/>
              <a:defRPr b="0" i="0" sz="1400" u="none" cap="none" strike="noStrike">
                <a:solidFill>
                  <a:srgbClr val="8C8A89"/>
                </a:solidFill>
                <a:latin typeface="Calibri"/>
                <a:ea typeface="Calibri"/>
                <a:cs typeface="Calibri"/>
                <a:sym typeface="Calibri"/>
              </a:defRPr>
            </a:lvl8pPr>
            <a:lvl9pPr indent="-228600" lvl="8" marL="4114800" marR="0" rtl="0" algn="l">
              <a:spcBef>
                <a:spcPts val="280"/>
              </a:spcBef>
              <a:spcAft>
                <a:spcPts val="0"/>
              </a:spcAft>
              <a:buClr>
                <a:srgbClr val="8C8A89"/>
              </a:buClr>
              <a:buSzPts val="1400"/>
              <a:buFont typeface="Arial"/>
              <a:buNone/>
              <a:defRPr b="0" i="0" sz="1400" u="none" cap="none" strike="noStrike">
                <a:solidFill>
                  <a:srgbClr val="8C8A89"/>
                </a:solidFill>
                <a:latin typeface="Calibri"/>
                <a:ea typeface="Calibri"/>
                <a:cs typeface="Calibri"/>
                <a:sym typeface="Calibri"/>
              </a:defRPr>
            </a:lvl9pPr>
          </a:lstStyle>
          <a:p/>
        </p:txBody>
      </p:sp>
      <p:sp>
        <p:nvSpPr>
          <p:cNvPr id="75" name="Shape 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1" name="Shape 21"/>
        <p:cNvGrpSpPr/>
        <p:nvPr/>
      </p:nvGrpSpPr>
      <p:grpSpPr>
        <a:xfrm>
          <a:off x="0" y="0"/>
          <a:ext cx="0" cy="0"/>
          <a:chOff x="0" y="0"/>
          <a:chExt cx="0" cy="0"/>
        </a:xfrm>
      </p:grpSpPr>
      <p:sp>
        <p:nvSpPr>
          <p:cNvPr id="22" name="Shape 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3" name="Shape 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24" name="Shape 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5" name="Shape 2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26" name="Shape 2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7" name="Shape 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0" name="Shape 30"/>
        <p:cNvGrpSpPr/>
        <p:nvPr/>
      </p:nvGrpSpPr>
      <p:grpSpPr>
        <a:xfrm>
          <a:off x="0" y="0"/>
          <a:ext cx="0" cy="0"/>
          <a:chOff x="0" y="0"/>
          <a:chExt cx="0" cy="0"/>
        </a:xfrm>
      </p:grpSpPr>
      <p:sp>
        <p:nvSpPr>
          <p:cNvPr id="31" name="Shape 31"/>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2" name="Shape 3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8" name="Shape 38"/>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Shape 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2" name="Shape 42"/>
        <p:cNvGrpSpPr/>
        <p:nvPr/>
      </p:nvGrpSpPr>
      <p:grpSpPr>
        <a:xfrm>
          <a:off x="0" y="0"/>
          <a:ext cx="0" cy="0"/>
          <a:chOff x="0" y="0"/>
          <a:chExt cx="0" cy="0"/>
        </a:xfrm>
      </p:grpSpPr>
      <p:sp>
        <p:nvSpPr>
          <p:cNvPr id="43" name="Shape 4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4" name="Shape 4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5" name="Shape 4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9" name="Shape 49"/>
        <p:cNvGrpSpPr/>
        <p:nvPr/>
      </p:nvGrpSpPr>
      <p:grpSpPr>
        <a:xfrm>
          <a:off x="0" y="0"/>
          <a:ext cx="0" cy="0"/>
          <a:chOff x="0" y="0"/>
          <a:chExt cx="0" cy="0"/>
        </a:xfrm>
      </p:grpSpPr>
      <p:sp>
        <p:nvSpPr>
          <p:cNvPr id="50" name="Shape 5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1" name="Shape 5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2" name="Shape 5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sp>
        <p:nvSpPr>
          <p:cNvPr id="61" name="Shape 6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5" name="Shape 65"/>
        <p:cNvGrpSpPr/>
        <p:nvPr/>
      </p:nvGrpSpPr>
      <p:grpSpPr>
        <a:xfrm>
          <a:off x="0" y="0"/>
          <a:ext cx="0" cy="0"/>
          <a:chOff x="0" y="0"/>
          <a:chExt cx="0" cy="0"/>
        </a:xfrm>
      </p:grpSpPr>
      <p:sp>
        <p:nvSpPr>
          <p:cNvPr id="66" name="Shape 6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7" name="Shape 6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Shape 1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3.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nvSpPr>
        <p:spPr>
          <a:xfrm>
            <a:off x="838200" y="273050"/>
            <a:ext cx="7467600" cy="15081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Times New Roman"/>
              <a:buNone/>
            </a:pPr>
            <a:r>
              <a:rPr b="1" i="0" lang="en-US" sz="2800" u="none" cap="none" strike="noStrike">
                <a:solidFill>
                  <a:srgbClr val="000000"/>
                </a:solidFill>
                <a:latin typeface="Times New Roman"/>
                <a:ea typeface="Times New Roman"/>
                <a:cs typeface="Times New Roman"/>
                <a:sym typeface="Times New Roman"/>
              </a:rPr>
              <a:t>Trường Đại Học Bách Khoa Hà Nội</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800"/>
              <a:buFont typeface="Times New Roman"/>
              <a:buNone/>
            </a:pPr>
            <a:r>
              <a:rPr b="1" i="0" lang="en-US" sz="2800" u="none" cap="none" strike="noStrike">
                <a:solidFill>
                  <a:srgbClr val="000000"/>
                </a:solidFill>
                <a:latin typeface="Times New Roman"/>
                <a:ea typeface="Times New Roman"/>
                <a:cs typeface="Times New Roman"/>
                <a:sym typeface="Times New Roman"/>
              </a:rPr>
              <a:t>Viện Công Nghệ Thông Tin Và Truyền Thông</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br>
              <a:rPr b="0" i="0" lang="en-US" sz="1800" u="none" cap="none" strike="noStrike">
                <a:solidFill>
                  <a:schemeClr val="dk1"/>
                </a:solidFill>
                <a:latin typeface="Calibri"/>
                <a:ea typeface="Calibri"/>
                <a:cs typeface="Calibri"/>
                <a:sym typeface="Calibri"/>
              </a:rPr>
            </a:br>
            <a:endParaRPr/>
          </a:p>
        </p:txBody>
      </p:sp>
      <p:sp>
        <p:nvSpPr>
          <p:cNvPr id="83" name="Shape 83"/>
          <p:cNvSpPr txBox="1"/>
          <p:nvPr/>
        </p:nvSpPr>
        <p:spPr>
          <a:xfrm>
            <a:off x="2286000" y="2044700"/>
            <a:ext cx="4572000" cy="7381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BÁO CÁO</a:t>
            </a:r>
            <a:endParaRPr b="0"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Times New Roman"/>
              <a:buNone/>
            </a:pPr>
            <a:r>
              <a:rPr lang="en-US" sz="2400">
                <a:latin typeface="Times New Roman"/>
                <a:ea typeface="Times New Roman"/>
                <a:cs typeface="Times New Roman"/>
                <a:sym typeface="Times New Roman"/>
              </a:rPr>
              <a:t>TÌM HIỂU VỀ BITCOIN</a:t>
            </a:r>
            <a:endParaRPr sz="24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a:solidFill>
                <a:schemeClr val="dk1"/>
              </a:solidFill>
              <a:latin typeface="Calibri"/>
              <a:ea typeface="Calibri"/>
              <a:cs typeface="Calibri"/>
              <a:sym typeface="Calibri"/>
            </a:endParaRPr>
          </a:p>
        </p:txBody>
      </p:sp>
      <p:sp>
        <p:nvSpPr>
          <p:cNvPr id="84" name="Shape 84"/>
          <p:cNvSpPr txBox="1"/>
          <p:nvPr/>
        </p:nvSpPr>
        <p:spPr>
          <a:xfrm>
            <a:off x="3200400" y="4162425"/>
            <a:ext cx="5105400" cy="132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Sinh viên thực hiện:  Trương Văn Luật</a:t>
            </a:r>
            <a:endParaRPr b="0" i="0" sz="1800" u="none">
              <a:solidFill>
                <a:schemeClr val="dk1"/>
              </a:solidFill>
              <a:latin typeface="Calibri"/>
              <a:ea typeface="Calibri"/>
              <a:cs typeface="Calibri"/>
              <a:sym typeface="Calibri"/>
            </a:endParaRPr>
          </a:p>
          <a:p>
            <a:pPr indent="0" lvl="0" marL="1828800" marR="0" rtl="0" algn="l">
              <a:lnSpc>
                <a:spcPct val="100000"/>
              </a:lnSpc>
              <a:spcBef>
                <a:spcPts val="800"/>
              </a:spcBef>
              <a:spcAft>
                <a:spcPts val="0"/>
              </a:spcAft>
              <a:buClr>
                <a:srgbClr val="000000"/>
              </a:buClr>
              <a:buSzPts val="1800"/>
              <a:buFont typeface="Times New Roman"/>
              <a:buNone/>
            </a:pPr>
            <a:r>
              <a:rPr lang="en-US" sz="1800">
                <a:latin typeface="Times New Roman"/>
                <a:ea typeface="Times New Roman"/>
                <a:cs typeface="Times New Roman"/>
                <a:sym typeface="Times New Roman"/>
              </a:rPr>
              <a:t>  Nguyễn Quang Huy</a:t>
            </a:r>
            <a:r>
              <a:rPr b="0" i="0" lang="en-US" sz="1800" u="none">
                <a:solidFill>
                  <a:srgbClr val="000000"/>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    </a:t>
            </a:r>
            <a:br>
              <a:rPr b="0" i="0" lang="en-US" sz="1800" u="none">
                <a:solidFill>
                  <a:schemeClr val="dk1"/>
                </a:solidFill>
                <a:latin typeface="Calibri"/>
                <a:ea typeface="Calibri"/>
                <a:cs typeface="Calibri"/>
                <a:sym typeface="Calibri"/>
              </a:rPr>
            </a:br>
            <a:endParaRPr/>
          </a:p>
        </p:txBody>
      </p:sp>
      <p:pic>
        <p:nvPicPr>
          <p:cNvPr descr="https://lh5.googleusercontent.com/nCD6oA90FFogMTovfLqfv4lRSyQx-2-CTN6myrNfNBY51j8yN_P9ZGS7TYbfNvn0J_wFloF9-l3AFHGrfJXR4Zwv1GfBrMUepu7k4_A5CboWqjgjY5ZFapdJTDqbyT_rRoMxOsEaeVo" id="85" name="Shape 85"/>
          <p:cNvPicPr preferRelativeResize="0"/>
          <p:nvPr/>
        </p:nvPicPr>
        <p:blipFill rotWithShape="1">
          <a:blip r:embed="rId3">
            <a:alphaModFix/>
          </a:blip>
          <a:srcRect b="0" l="0" r="0" t="0"/>
          <a:stretch/>
        </p:blipFill>
        <p:spPr>
          <a:xfrm>
            <a:off x="0" y="0"/>
            <a:ext cx="685800" cy="957262"/>
          </a:xfrm>
          <a:prstGeom prst="rect">
            <a:avLst/>
          </a:prstGeom>
          <a:noFill/>
          <a:ln>
            <a:noFill/>
          </a:ln>
        </p:spPr>
      </p:pic>
      <p:sp>
        <p:nvSpPr>
          <p:cNvPr id="86" name="Shape 8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p:nvPr/>
        </p:nvSpPr>
        <p:spPr>
          <a:xfrm>
            <a:off x="0" y="0"/>
            <a:ext cx="84195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2: How Bitcoin Works</a:t>
            </a:r>
            <a:endParaRPr/>
          </a:p>
        </p:txBody>
      </p:sp>
      <p:sp>
        <p:nvSpPr>
          <p:cNvPr id="161" name="Shape 161"/>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62" name="Shape 162"/>
          <p:cNvSpPr txBox="1"/>
          <p:nvPr/>
        </p:nvSpPr>
        <p:spPr>
          <a:xfrm>
            <a:off x="193175" y="923537"/>
            <a:ext cx="40419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2D2015"/>
                </a:solidFill>
                <a:latin typeface="Times New Roman"/>
                <a:ea typeface="Times New Roman"/>
                <a:cs typeface="Times New Roman"/>
                <a:sym typeface="Times New Roman"/>
              </a:rPr>
              <a:t>Getting the right inputs</a:t>
            </a:r>
            <a:endParaRPr/>
          </a:p>
        </p:txBody>
      </p:sp>
      <p:pic>
        <p:nvPicPr>
          <p:cNvPr id="163" name="Shape 163"/>
          <p:cNvPicPr preferRelativeResize="0"/>
          <p:nvPr/>
        </p:nvPicPr>
        <p:blipFill>
          <a:blip r:embed="rId3">
            <a:alphaModFix/>
          </a:blip>
          <a:stretch>
            <a:fillRect/>
          </a:stretch>
        </p:blipFill>
        <p:spPr>
          <a:xfrm>
            <a:off x="764687" y="1918850"/>
            <a:ext cx="7614625" cy="4082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p:nvPr/>
        </p:nvSpPr>
        <p:spPr>
          <a:xfrm>
            <a:off x="0" y="0"/>
            <a:ext cx="84195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2: How Bitcoin Works</a:t>
            </a:r>
            <a:endParaRPr/>
          </a:p>
        </p:txBody>
      </p:sp>
      <p:sp>
        <p:nvSpPr>
          <p:cNvPr id="169" name="Shape 169"/>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70" name="Shape 170"/>
          <p:cNvSpPr txBox="1"/>
          <p:nvPr/>
        </p:nvSpPr>
        <p:spPr>
          <a:xfrm>
            <a:off x="193175" y="923537"/>
            <a:ext cx="40419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2D2015"/>
                </a:solidFill>
                <a:latin typeface="Times New Roman"/>
                <a:ea typeface="Times New Roman"/>
                <a:cs typeface="Times New Roman"/>
                <a:sym typeface="Times New Roman"/>
              </a:rPr>
              <a:t>Creating the outputs</a:t>
            </a:r>
            <a:endParaRPr/>
          </a:p>
        </p:txBody>
      </p:sp>
      <p:sp>
        <p:nvSpPr>
          <p:cNvPr id="171" name="Shape 171"/>
          <p:cNvSpPr txBox="1"/>
          <p:nvPr>
            <p:ph idx="1" type="body"/>
          </p:nvPr>
        </p:nvSpPr>
        <p:spPr>
          <a:xfrm>
            <a:off x="800100" y="1563425"/>
            <a:ext cx="7543800" cy="2187600"/>
          </a:xfrm>
          <a:prstGeom prst="rect">
            <a:avLst/>
          </a:prstGeom>
          <a:noFill/>
          <a:ln>
            <a:noFill/>
          </a:ln>
        </p:spPr>
        <p:txBody>
          <a:bodyPr anchorCtr="0" anchor="t" bIns="45700" lIns="91425" spcFirstLastPara="1" rIns="91425" wrap="square" tIns="45700">
            <a:noAutofit/>
          </a:bodyPr>
          <a:lstStyle/>
          <a:p>
            <a:pPr indent="-330200" lvl="0" marL="342900" rtl="0">
              <a:lnSpc>
                <a:spcPct val="115000"/>
              </a:lnSpc>
              <a:spcBef>
                <a:spcPts val="1900"/>
              </a:spcBef>
              <a:spcAft>
                <a:spcPts val="0"/>
              </a:spcAft>
              <a:buClr>
                <a:srgbClr val="333333"/>
              </a:buClr>
              <a:buSzPts val="1800"/>
              <a:buFont typeface="Arial"/>
              <a:buChar char="•"/>
            </a:pPr>
            <a:r>
              <a:rPr b="0" lang="en-US" sz="1800">
                <a:solidFill>
                  <a:srgbClr val="2D2015"/>
                </a:solidFill>
                <a:latin typeface="Arial"/>
                <a:ea typeface="Arial"/>
                <a:cs typeface="Arial"/>
                <a:sym typeface="Arial"/>
              </a:rPr>
              <a:t>Output cho 1 giao dịch được tạo ra dưới dạng script mà tạo ra trở ngại trên 1 giá trị và chỉ có thể thực hiện bằng việc đưa ra lời giải cho script đó.(Script: Output có thể đc sử dụng bởi ai đưa ra được chữ ký  từ khóa tương đương với địa chỉ public đó tức là chỉ người sở hữu ví có địa chỉ ví như thế mới sử dụng được)</a:t>
            </a:r>
            <a:endParaRPr sz="1800">
              <a:solidFill>
                <a:srgbClr val="333333"/>
              </a:solidFill>
              <a:latin typeface="Arial"/>
              <a:ea typeface="Arial"/>
              <a:cs typeface="Arial"/>
              <a:sym typeface="Arial"/>
            </a:endParaRPr>
          </a:p>
        </p:txBody>
      </p:sp>
      <p:sp>
        <p:nvSpPr>
          <p:cNvPr id="172" name="Shape 172"/>
          <p:cNvSpPr txBox="1"/>
          <p:nvPr/>
        </p:nvSpPr>
        <p:spPr>
          <a:xfrm>
            <a:off x="193175" y="3329725"/>
            <a:ext cx="53769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2D2015"/>
                </a:solidFill>
                <a:latin typeface="Times New Roman"/>
                <a:ea typeface="Times New Roman"/>
                <a:cs typeface="Times New Roman"/>
                <a:sym typeface="Times New Roman"/>
              </a:rPr>
              <a:t>Adding the transaction to the ledger</a:t>
            </a:r>
            <a:endParaRPr/>
          </a:p>
        </p:txBody>
      </p:sp>
      <p:sp>
        <p:nvSpPr>
          <p:cNvPr id="173" name="Shape 173"/>
          <p:cNvSpPr txBox="1"/>
          <p:nvPr>
            <p:ph idx="1" type="body"/>
          </p:nvPr>
        </p:nvSpPr>
        <p:spPr>
          <a:xfrm>
            <a:off x="662725" y="3959887"/>
            <a:ext cx="7543800" cy="2187600"/>
          </a:xfrm>
          <a:prstGeom prst="rect">
            <a:avLst/>
          </a:prstGeom>
          <a:noFill/>
          <a:ln>
            <a:noFill/>
          </a:ln>
        </p:spPr>
        <p:txBody>
          <a:bodyPr anchorCtr="0" anchor="t" bIns="45700" lIns="91425" spcFirstLastPara="1" rIns="91425" wrap="square" tIns="45700">
            <a:noAutofit/>
          </a:bodyPr>
          <a:lstStyle/>
          <a:p>
            <a:pPr indent="-330200" lvl="0" marL="342900" rtl="0">
              <a:lnSpc>
                <a:spcPct val="115000"/>
              </a:lnSpc>
              <a:spcBef>
                <a:spcPts val="1900"/>
              </a:spcBef>
              <a:spcAft>
                <a:spcPts val="0"/>
              </a:spcAft>
              <a:buClr>
                <a:srgbClr val="333333"/>
              </a:buClr>
              <a:buSzPts val="1800"/>
              <a:buFont typeface="Arial"/>
              <a:buChar char="•"/>
            </a:pPr>
            <a:r>
              <a:rPr lang="en-US" sz="1800">
                <a:solidFill>
                  <a:srgbClr val="333333"/>
                </a:solidFill>
                <a:latin typeface="Arial"/>
                <a:ea typeface="Arial"/>
                <a:cs typeface="Arial"/>
                <a:sym typeface="Arial"/>
              </a:rPr>
              <a:t>Truyền một giao dịch</a:t>
            </a:r>
            <a:r>
              <a:rPr b="0" lang="en-US" sz="1800">
                <a:solidFill>
                  <a:srgbClr val="333333"/>
                </a:solidFill>
                <a:latin typeface="Arial"/>
                <a:ea typeface="Arial"/>
                <a:cs typeface="Arial"/>
                <a:sym typeface="Arial"/>
              </a:rPr>
              <a:t>: Mục đích của </a:t>
            </a:r>
            <a:r>
              <a:rPr b="0" i="1" lang="en-US" sz="1800">
                <a:solidFill>
                  <a:srgbClr val="333333"/>
                </a:solidFill>
                <a:latin typeface="Arial"/>
                <a:ea typeface="Arial"/>
                <a:cs typeface="Arial"/>
                <a:sym typeface="Arial"/>
              </a:rPr>
              <a:t>bitcoin network</a:t>
            </a:r>
            <a:r>
              <a:rPr b="0" lang="en-US" sz="1800">
                <a:solidFill>
                  <a:srgbClr val="333333"/>
                </a:solidFill>
                <a:latin typeface="Arial"/>
                <a:ea typeface="Arial"/>
                <a:cs typeface="Arial"/>
                <a:sym typeface="Arial"/>
              </a:rPr>
              <a:t> là để truyền đi các giao dịch và block tới những người tham gia.</a:t>
            </a:r>
            <a:endParaRPr b="0" sz="1800">
              <a:solidFill>
                <a:srgbClr val="333333"/>
              </a:solidFill>
              <a:latin typeface="Arial"/>
              <a:ea typeface="Arial"/>
              <a:cs typeface="Arial"/>
              <a:sym typeface="Arial"/>
            </a:endParaRPr>
          </a:p>
          <a:p>
            <a:pPr indent="-330200" lvl="0" marL="342900" rtl="0">
              <a:lnSpc>
                <a:spcPct val="115000"/>
              </a:lnSpc>
              <a:spcBef>
                <a:spcPts val="0"/>
              </a:spcBef>
              <a:spcAft>
                <a:spcPts val="0"/>
              </a:spcAft>
              <a:buClr>
                <a:srgbClr val="333333"/>
              </a:buClr>
              <a:buSzPts val="1800"/>
              <a:buFont typeface="Arial"/>
              <a:buChar char="•"/>
            </a:pPr>
            <a:r>
              <a:rPr lang="en-US" sz="1800">
                <a:solidFill>
                  <a:srgbClr val="333333"/>
                </a:solidFill>
                <a:latin typeface="Arial"/>
                <a:ea typeface="Arial"/>
                <a:cs typeface="Arial"/>
                <a:sym typeface="Arial"/>
              </a:rPr>
              <a:t>Làm thế nào để truyền đi</a:t>
            </a:r>
            <a:r>
              <a:rPr b="0" lang="en-US" sz="1800">
                <a:solidFill>
                  <a:srgbClr val="333333"/>
                </a:solidFill>
                <a:latin typeface="Arial"/>
                <a:ea typeface="Arial"/>
                <a:cs typeface="Arial"/>
                <a:sym typeface="Arial"/>
              </a:rPr>
              <a:t>:</a:t>
            </a:r>
            <a:endParaRPr b="0" sz="1800">
              <a:solidFill>
                <a:srgbClr val="333333"/>
              </a:solidFill>
              <a:latin typeface="Arial"/>
              <a:ea typeface="Arial"/>
              <a:cs typeface="Arial"/>
              <a:sym typeface="Arial"/>
            </a:endParaRPr>
          </a:p>
          <a:p>
            <a:pPr indent="0" lvl="1" marL="457200" rtl="0">
              <a:lnSpc>
                <a:spcPct val="115000"/>
              </a:lnSpc>
              <a:spcBef>
                <a:spcPts val="0"/>
              </a:spcBef>
              <a:spcAft>
                <a:spcPts val="0"/>
              </a:spcAft>
              <a:buClr>
                <a:srgbClr val="333333"/>
              </a:buClr>
              <a:buSzPts val="1800"/>
              <a:buNone/>
            </a:pPr>
            <a:r>
              <a:rPr lang="en-US" sz="1800">
                <a:solidFill>
                  <a:srgbClr val="333333"/>
                </a:solidFill>
                <a:latin typeface="Arial"/>
                <a:ea typeface="Arial"/>
                <a:cs typeface="Arial"/>
                <a:sym typeface="Arial"/>
              </a:rPr>
              <a:t>flooding</a:t>
            </a:r>
            <a:r>
              <a:rPr b="0" lang="en-US" sz="1800">
                <a:solidFill>
                  <a:srgbClr val="333333"/>
                </a:solidFill>
                <a:latin typeface="Arial"/>
                <a:ea typeface="Arial"/>
                <a:cs typeface="Arial"/>
                <a:sym typeface="Arial"/>
              </a:rPr>
              <a:t>: bất kỳ 1 node nào nhận được 1 giao dịch hợp lệ mà nó chưa từng thấy trước đó sẽ lập tức </a:t>
            </a:r>
            <a:r>
              <a:rPr b="0" i="1" lang="en-US" sz="1800">
                <a:solidFill>
                  <a:srgbClr val="333333"/>
                </a:solidFill>
                <a:latin typeface="Arial"/>
                <a:ea typeface="Arial"/>
                <a:cs typeface="Arial"/>
                <a:sym typeface="Arial"/>
              </a:rPr>
              <a:t>forward</a:t>
            </a:r>
            <a:r>
              <a:rPr b="0" lang="en-US" sz="1800">
                <a:solidFill>
                  <a:srgbClr val="333333"/>
                </a:solidFill>
                <a:latin typeface="Arial"/>
                <a:ea typeface="Arial"/>
                <a:cs typeface="Arial"/>
                <a:sym typeface="Arial"/>
              </a:rPr>
              <a:t> tới các node khác mà nó kết nối.</a:t>
            </a:r>
            <a:endParaRPr b="0" sz="1800">
              <a:solidFill>
                <a:srgbClr val="2D2015"/>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p:nvPr/>
        </p:nvSpPr>
        <p:spPr>
          <a:xfrm>
            <a:off x="0" y="0"/>
            <a:ext cx="84195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2: How Bitcoin Works</a:t>
            </a:r>
            <a:endParaRPr/>
          </a:p>
        </p:txBody>
      </p:sp>
      <p:sp>
        <p:nvSpPr>
          <p:cNvPr id="179" name="Shape 179"/>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80" name="Shape 180"/>
          <p:cNvSpPr txBox="1"/>
          <p:nvPr/>
        </p:nvSpPr>
        <p:spPr>
          <a:xfrm>
            <a:off x="193175" y="923537"/>
            <a:ext cx="40419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2D2015"/>
                </a:solidFill>
                <a:latin typeface="Times New Roman"/>
                <a:ea typeface="Times New Roman"/>
                <a:cs typeface="Times New Roman"/>
                <a:sym typeface="Times New Roman"/>
              </a:rPr>
              <a:t>Bitcoin Mining</a:t>
            </a:r>
            <a:endParaRPr/>
          </a:p>
        </p:txBody>
      </p:sp>
      <p:sp>
        <p:nvSpPr>
          <p:cNvPr id="181" name="Shape 181"/>
          <p:cNvSpPr txBox="1"/>
          <p:nvPr>
            <p:ph idx="1" type="body"/>
          </p:nvPr>
        </p:nvSpPr>
        <p:spPr>
          <a:xfrm>
            <a:off x="800100" y="1563425"/>
            <a:ext cx="7543800" cy="4666800"/>
          </a:xfrm>
          <a:prstGeom prst="rect">
            <a:avLst/>
          </a:prstGeom>
          <a:noFill/>
          <a:ln>
            <a:noFill/>
          </a:ln>
        </p:spPr>
        <p:txBody>
          <a:bodyPr anchorCtr="0" anchor="t" bIns="45700" lIns="91425" spcFirstLastPara="1" rIns="91425" wrap="square" tIns="45700">
            <a:noAutofit/>
          </a:bodyPr>
          <a:lstStyle/>
          <a:p>
            <a:pPr indent="-330200" lvl="0" marL="342900" rtl="0">
              <a:lnSpc>
                <a:spcPct val="115000"/>
              </a:lnSpc>
              <a:spcBef>
                <a:spcPts val="190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Sự tin tưởng trong hệ thống </a:t>
            </a:r>
            <a:r>
              <a:rPr b="0" i="1" lang="en-US" sz="1800">
                <a:solidFill>
                  <a:srgbClr val="333333"/>
                </a:solidFill>
                <a:latin typeface="Arial"/>
                <a:ea typeface="Arial"/>
                <a:cs typeface="Arial"/>
                <a:sym typeface="Arial"/>
              </a:rPr>
              <a:t>bitcoin</a:t>
            </a:r>
            <a:r>
              <a:rPr b="0" lang="en-US" sz="1800">
                <a:solidFill>
                  <a:srgbClr val="333333"/>
                </a:solidFill>
                <a:latin typeface="Arial"/>
                <a:ea typeface="Arial"/>
                <a:cs typeface="Arial"/>
                <a:sym typeface="Arial"/>
              </a:rPr>
              <a:t> dựa trên tính toán máy tính, giao dịch được gói lại trong các block cần 1 lượng tính toán để chứng minh.</a:t>
            </a:r>
            <a:endParaRPr b="0" sz="1800">
              <a:solidFill>
                <a:srgbClr val="333333"/>
              </a:solidFill>
              <a:latin typeface="Arial"/>
              <a:ea typeface="Arial"/>
              <a:cs typeface="Arial"/>
              <a:sym typeface="Arial"/>
            </a:endParaRPr>
          </a:p>
          <a:p>
            <a:pPr indent="-330200" lvl="0" marL="342900" rtl="0">
              <a:lnSpc>
                <a:spcPct val="115000"/>
              </a:lnSpc>
              <a:spcBef>
                <a:spcPts val="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Quá trình mining có 2 mục đích:</a:t>
            </a:r>
            <a:endParaRPr b="0" sz="1800">
              <a:solidFill>
                <a:srgbClr val="333333"/>
              </a:solidFill>
              <a:latin typeface="Arial"/>
              <a:ea typeface="Arial"/>
              <a:cs typeface="Arial"/>
              <a:sym typeface="Arial"/>
            </a:endParaRPr>
          </a:p>
          <a:p>
            <a:pPr indent="0" lvl="1" marL="457200" rtl="0">
              <a:lnSpc>
                <a:spcPct val="115000"/>
              </a:lnSpc>
              <a:spcBef>
                <a:spcPts val="0"/>
              </a:spcBef>
              <a:spcAft>
                <a:spcPts val="0"/>
              </a:spcAft>
              <a:buClr>
                <a:srgbClr val="333333"/>
              </a:buClr>
              <a:buSzPts val="1800"/>
              <a:buNone/>
            </a:pPr>
            <a:r>
              <a:rPr b="0" lang="en-US" sz="1800">
                <a:solidFill>
                  <a:srgbClr val="333333"/>
                </a:solidFill>
                <a:latin typeface="Arial"/>
                <a:ea typeface="Arial"/>
                <a:cs typeface="Arial"/>
                <a:sym typeface="Arial"/>
              </a:rPr>
              <a:t>- Mining node xác nhận tất cả giao dịch bằng cách tham chiếu tới những luật nhất trí, do đó mining cung cấp độ bảo mật cho giao dịch bitcoin và đồng thời loại bỏ những giao dịch bị lỗi hoặc không hợp lệ</a:t>
            </a:r>
            <a:endParaRPr b="0" sz="1800">
              <a:solidFill>
                <a:srgbClr val="333333"/>
              </a:solidFill>
              <a:latin typeface="Arial"/>
              <a:ea typeface="Arial"/>
              <a:cs typeface="Arial"/>
              <a:sym typeface="Arial"/>
            </a:endParaRPr>
          </a:p>
          <a:p>
            <a:pPr indent="0" lvl="1" marL="457200" rtl="0">
              <a:lnSpc>
                <a:spcPct val="115000"/>
              </a:lnSpc>
              <a:spcBef>
                <a:spcPts val="0"/>
              </a:spcBef>
              <a:spcAft>
                <a:spcPts val="0"/>
              </a:spcAft>
              <a:buClr>
                <a:srgbClr val="333333"/>
              </a:buClr>
              <a:buSzPts val="1800"/>
              <a:buNone/>
            </a:pPr>
            <a:r>
              <a:rPr b="0" lang="en-US" sz="1800">
                <a:solidFill>
                  <a:srgbClr val="333333"/>
                </a:solidFill>
                <a:latin typeface="Arial"/>
                <a:ea typeface="Arial"/>
                <a:cs typeface="Arial"/>
                <a:sym typeface="Arial"/>
              </a:rPr>
              <a:t>- Mining tạo ra bitcoin mới cho block.</a:t>
            </a:r>
            <a:endParaRPr b="0" sz="1800">
              <a:solidFill>
                <a:srgbClr val="333333"/>
              </a:solidFill>
              <a:latin typeface="Arial"/>
              <a:ea typeface="Arial"/>
              <a:cs typeface="Arial"/>
              <a:sym typeface="Arial"/>
            </a:endParaRPr>
          </a:p>
          <a:p>
            <a:pPr indent="-330200" lvl="0" marL="342900" rtl="0">
              <a:lnSpc>
                <a:spcPct val="115000"/>
              </a:lnSpc>
              <a:spcBef>
                <a:spcPts val="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Mining dùng tài nguyên điện để giải quyết vấn đề toán học ở đấy là một hash mật mã, nó không đối xứng khi mà khó có thể giải được nhưng dễ để xác nhận và độ khó có thể được điểu chỉnh (thuật toán </a:t>
            </a:r>
            <a:r>
              <a:rPr lang="en-US" sz="1800">
                <a:solidFill>
                  <a:srgbClr val="333333"/>
                </a:solidFill>
                <a:latin typeface="Arial"/>
                <a:ea typeface="Arial"/>
                <a:cs typeface="Arial"/>
                <a:sym typeface="Arial"/>
              </a:rPr>
              <a:t>PoW</a:t>
            </a:r>
            <a:r>
              <a:rPr b="0" lang="en-US" sz="1800">
                <a:solidFill>
                  <a:srgbClr val="333333"/>
                </a:solidFill>
                <a:latin typeface="Arial"/>
                <a:ea typeface="Arial"/>
                <a:cs typeface="Arial"/>
                <a:sym typeface="Arial"/>
              </a:rPr>
              <a:t>)</a:t>
            </a:r>
            <a:endParaRPr b="0" sz="1800">
              <a:solidFill>
                <a:srgbClr val="2D2015"/>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p:nvPr/>
        </p:nvSpPr>
        <p:spPr>
          <a:xfrm>
            <a:off x="0" y="0"/>
            <a:ext cx="84195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2: How Bitcoin Works</a:t>
            </a:r>
            <a:endParaRPr/>
          </a:p>
        </p:txBody>
      </p:sp>
      <p:sp>
        <p:nvSpPr>
          <p:cNvPr id="187" name="Shape 18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88" name="Shape 188"/>
          <p:cNvSpPr txBox="1"/>
          <p:nvPr/>
        </p:nvSpPr>
        <p:spPr>
          <a:xfrm>
            <a:off x="193175" y="923525"/>
            <a:ext cx="52644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2D2015"/>
                </a:solidFill>
                <a:latin typeface="Times New Roman"/>
                <a:ea typeface="Times New Roman"/>
                <a:cs typeface="Times New Roman"/>
                <a:sym typeface="Times New Roman"/>
              </a:rPr>
              <a:t>Mining transactions in blocks</a:t>
            </a:r>
            <a:endParaRPr/>
          </a:p>
        </p:txBody>
      </p:sp>
      <p:sp>
        <p:nvSpPr>
          <p:cNvPr id="189" name="Shape 189"/>
          <p:cNvSpPr txBox="1"/>
          <p:nvPr>
            <p:ph idx="1" type="body"/>
          </p:nvPr>
        </p:nvSpPr>
        <p:spPr>
          <a:xfrm>
            <a:off x="800100" y="1563425"/>
            <a:ext cx="7543800" cy="2445000"/>
          </a:xfrm>
          <a:prstGeom prst="rect">
            <a:avLst/>
          </a:prstGeom>
          <a:noFill/>
          <a:ln>
            <a:noFill/>
          </a:ln>
        </p:spPr>
        <p:txBody>
          <a:bodyPr anchorCtr="0" anchor="t" bIns="45700" lIns="91425" spcFirstLastPara="1" rIns="91425" wrap="square" tIns="45700">
            <a:noAutofit/>
          </a:bodyPr>
          <a:lstStyle/>
          <a:p>
            <a:pPr indent="-330200" lvl="0" marL="342900" rtl="0">
              <a:lnSpc>
                <a:spcPct val="115000"/>
              </a:lnSpc>
              <a:spcBef>
                <a:spcPts val="1900"/>
              </a:spcBef>
              <a:spcAft>
                <a:spcPts val="0"/>
              </a:spcAft>
              <a:buClr>
                <a:srgbClr val="333333"/>
              </a:buClr>
              <a:buSzPts val="1800"/>
              <a:buFont typeface="Arial"/>
              <a:buChar char="•"/>
            </a:pPr>
            <a:r>
              <a:rPr b="0" lang="en-US" sz="1800">
                <a:solidFill>
                  <a:srgbClr val="2D2015"/>
                </a:solidFill>
                <a:latin typeface="Arial"/>
                <a:ea typeface="Arial"/>
                <a:cs typeface="Arial"/>
                <a:sym typeface="Arial"/>
              </a:rPr>
              <a:t>Khi miner xây dựng 1 block mới, họ thêm những giao dịch chưa được xác minh này tới 1 block mới và sau đó cố gắng giải quyết xác nhận cho block mới đó , với thuật toán mining (PoW), miner tìm  được kết quả chính xác đầu tiên sẽ nhận được phần thưởng và phí của các giao dịch trong block.</a:t>
            </a:r>
            <a:endParaRPr b="0" sz="1800">
              <a:solidFill>
                <a:srgbClr val="2D2015"/>
              </a:solidFill>
              <a:latin typeface="Arial"/>
              <a:ea typeface="Arial"/>
              <a:cs typeface="Arial"/>
              <a:sym typeface="Arial"/>
            </a:endParaRPr>
          </a:p>
        </p:txBody>
      </p:sp>
      <p:sp>
        <p:nvSpPr>
          <p:cNvPr id="190" name="Shape 190"/>
          <p:cNvSpPr txBox="1"/>
          <p:nvPr/>
        </p:nvSpPr>
        <p:spPr>
          <a:xfrm>
            <a:off x="193175" y="3265350"/>
            <a:ext cx="52644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2D2015"/>
                </a:solidFill>
                <a:latin typeface="Times New Roman"/>
                <a:ea typeface="Times New Roman"/>
                <a:cs typeface="Times New Roman"/>
                <a:sym typeface="Times New Roman"/>
              </a:rPr>
              <a:t>Spending the </a:t>
            </a:r>
            <a:r>
              <a:rPr lang="en-US" sz="2400">
                <a:solidFill>
                  <a:srgbClr val="2D2015"/>
                </a:solidFill>
                <a:latin typeface="Times New Roman"/>
                <a:ea typeface="Times New Roman"/>
                <a:cs typeface="Times New Roman"/>
                <a:sym typeface="Times New Roman"/>
              </a:rPr>
              <a:t>transaction</a:t>
            </a:r>
            <a:endParaRPr/>
          </a:p>
        </p:txBody>
      </p:sp>
      <p:sp>
        <p:nvSpPr>
          <p:cNvPr id="191" name="Shape 191"/>
          <p:cNvSpPr txBox="1"/>
          <p:nvPr>
            <p:ph idx="1" type="body"/>
          </p:nvPr>
        </p:nvSpPr>
        <p:spPr>
          <a:xfrm>
            <a:off x="800100" y="3840825"/>
            <a:ext cx="7543800" cy="2445000"/>
          </a:xfrm>
          <a:prstGeom prst="rect">
            <a:avLst/>
          </a:prstGeom>
          <a:noFill/>
          <a:ln>
            <a:noFill/>
          </a:ln>
        </p:spPr>
        <p:txBody>
          <a:bodyPr anchorCtr="0" anchor="t" bIns="45700" lIns="91425" spcFirstLastPara="1" rIns="91425" wrap="square" tIns="45700">
            <a:noAutofit/>
          </a:bodyPr>
          <a:lstStyle/>
          <a:p>
            <a:pPr indent="-330200" lvl="0" marL="342900" rtl="0">
              <a:lnSpc>
                <a:spcPct val="115000"/>
              </a:lnSpc>
              <a:spcBef>
                <a:spcPts val="190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Mỗi 1 bitcoin client có thể xác thực giao dịch 1 cách độc lập. Full-node client có thể theo dấu vết nguồn của số tiền từ thời điểm bitcoin đc tạo ra tăng dần theo giao dịch cho tới khi đạt được địa chỉ cuối cùng. Lightweight client đơn giản hơn chỉ cần xác nhận giao dịch đó có trong blockchain và có 1 vài block sau đó.</a:t>
            </a:r>
            <a:endParaRPr b="0" sz="1800">
              <a:solidFill>
                <a:srgbClr val="333333"/>
              </a:solidFill>
              <a:latin typeface="Arial"/>
              <a:ea typeface="Arial"/>
              <a:cs typeface="Arial"/>
              <a:sym typeface="Arial"/>
            </a:endParaRPr>
          </a:p>
          <a:p>
            <a:pPr indent="-330200" lvl="0" marL="342900" rtl="0">
              <a:lnSpc>
                <a:spcPct val="115000"/>
              </a:lnSpc>
              <a:spcBef>
                <a:spcPts val="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Khi giao dịch đã được nhúng vào blockchain, chủ sở hữu mới có thể sử dụng </a:t>
            </a:r>
            <a:r>
              <a:rPr b="0" i="1" lang="en-US" sz="1800">
                <a:solidFill>
                  <a:srgbClr val="333333"/>
                </a:solidFill>
                <a:latin typeface="Arial"/>
                <a:ea typeface="Arial"/>
                <a:cs typeface="Arial"/>
                <a:sym typeface="Arial"/>
              </a:rPr>
              <a:t>output</a:t>
            </a:r>
            <a:r>
              <a:rPr b="0" lang="en-US" sz="1800">
                <a:solidFill>
                  <a:srgbClr val="333333"/>
                </a:solidFill>
                <a:latin typeface="Arial"/>
                <a:ea typeface="Arial"/>
                <a:cs typeface="Arial"/>
                <a:sym typeface="Arial"/>
              </a:rPr>
              <a:t> từ giao dịch này và thực hiện các gaio dịch khác.</a:t>
            </a:r>
            <a:endParaRPr b="0" sz="1800">
              <a:solidFill>
                <a:srgbClr val="2D2015"/>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p:nvPr/>
        </p:nvSpPr>
        <p:spPr>
          <a:xfrm>
            <a:off x="0" y="0"/>
            <a:ext cx="84195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3: Th</a:t>
            </a:r>
            <a:r>
              <a:rPr lang="en-US" sz="4400">
                <a:solidFill>
                  <a:srgbClr val="FFFFFF"/>
                </a:solidFill>
                <a:latin typeface="Times New Roman"/>
                <a:ea typeface="Times New Roman"/>
                <a:cs typeface="Times New Roman"/>
                <a:sym typeface="Times New Roman"/>
              </a:rPr>
              <a:t>e Bitcoin Client</a:t>
            </a:r>
            <a:endParaRPr/>
          </a:p>
        </p:txBody>
      </p:sp>
      <p:sp>
        <p:nvSpPr>
          <p:cNvPr id="197" name="Shape 19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p:nvPr/>
        </p:nvSpPr>
        <p:spPr>
          <a:xfrm>
            <a:off x="0" y="0"/>
            <a:ext cx="91440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4:K</a:t>
            </a:r>
            <a:r>
              <a:rPr lang="en-US" sz="4400">
                <a:solidFill>
                  <a:srgbClr val="FFFFFF"/>
                </a:solidFill>
                <a:latin typeface="Times New Roman"/>
                <a:ea typeface="Times New Roman"/>
                <a:cs typeface="Times New Roman"/>
                <a:sym typeface="Times New Roman"/>
              </a:rPr>
              <a:t>eys, Addresses, Wallets</a:t>
            </a:r>
            <a:endParaRPr/>
          </a:p>
        </p:txBody>
      </p:sp>
      <p:sp>
        <p:nvSpPr>
          <p:cNvPr id="203" name="Shape 20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04" name="Shape 204"/>
          <p:cNvSpPr txBox="1"/>
          <p:nvPr/>
        </p:nvSpPr>
        <p:spPr>
          <a:xfrm>
            <a:off x="193175" y="923525"/>
            <a:ext cx="52644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lang="en-US" sz="2400">
                <a:solidFill>
                  <a:srgbClr val="2D2015"/>
                </a:solidFill>
              </a:rPr>
              <a:t>Introducation</a:t>
            </a:r>
            <a:endParaRPr sz="2400"/>
          </a:p>
        </p:txBody>
      </p:sp>
      <p:sp>
        <p:nvSpPr>
          <p:cNvPr id="205" name="Shape 205"/>
          <p:cNvSpPr txBox="1"/>
          <p:nvPr>
            <p:ph idx="1" type="body"/>
          </p:nvPr>
        </p:nvSpPr>
        <p:spPr>
          <a:xfrm>
            <a:off x="800100" y="1563425"/>
            <a:ext cx="7543800" cy="3905700"/>
          </a:xfrm>
          <a:prstGeom prst="rect">
            <a:avLst/>
          </a:prstGeom>
          <a:noFill/>
          <a:ln>
            <a:noFill/>
          </a:ln>
        </p:spPr>
        <p:txBody>
          <a:bodyPr anchorCtr="0" anchor="t" bIns="45700" lIns="91425" spcFirstLastPara="1" rIns="91425" wrap="square" tIns="45700">
            <a:noAutofit/>
          </a:bodyPr>
          <a:lstStyle/>
          <a:p>
            <a:pPr indent="-330200" lvl="0" marL="342900" rtl="0">
              <a:lnSpc>
                <a:spcPct val="115000"/>
              </a:lnSpc>
              <a:spcBef>
                <a:spcPts val="190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Quyền sở hữu của bicoin được thiết lập thông qua các khóa số, địa chỉ bitcoin và chữ ký số. Các khóa số do người dùng tạo ra và lưu giữ trong ví (</a:t>
            </a:r>
            <a:r>
              <a:rPr b="0" i="1" lang="en-US" sz="1800">
                <a:solidFill>
                  <a:srgbClr val="333333"/>
                </a:solidFill>
                <a:latin typeface="Arial"/>
                <a:ea typeface="Arial"/>
                <a:cs typeface="Arial"/>
                <a:sym typeface="Arial"/>
              </a:rPr>
              <a:t>file</a:t>
            </a:r>
            <a:r>
              <a:rPr b="0" lang="en-US" sz="1800">
                <a:solidFill>
                  <a:srgbClr val="333333"/>
                </a:solidFill>
                <a:latin typeface="Arial"/>
                <a:ea typeface="Arial"/>
                <a:cs typeface="Arial"/>
                <a:sym typeface="Arial"/>
              </a:rPr>
              <a:t> hoặc </a:t>
            </a:r>
            <a:r>
              <a:rPr b="0" i="1" lang="en-US" sz="1800">
                <a:solidFill>
                  <a:srgbClr val="333333"/>
                </a:solidFill>
                <a:latin typeface="Arial"/>
                <a:ea typeface="Arial"/>
                <a:cs typeface="Arial"/>
                <a:sym typeface="Arial"/>
              </a:rPr>
              <a:t>cơ sở dữ liệu</a:t>
            </a:r>
            <a:r>
              <a:rPr b="0" lang="en-US" sz="1800">
                <a:solidFill>
                  <a:srgbClr val="333333"/>
                </a:solidFill>
                <a:latin typeface="Arial"/>
                <a:ea typeface="Arial"/>
                <a:cs typeface="Arial"/>
                <a:sym typeface="Arial"/>
              </a:rPr>
              <a:t>). Các khóa số trong ví hoàn toàn độc lập với giao thức bitcoin (Các ví của người dùng có thể tạo và quản lý chung mà ko cần tham chiếu đến blockchain hay kết nối internet).</a:t>
            </a:r>
            <a:endParaRPr b="0" sz="1800">
              <a:solidFill>
                <a:srgbClr val="333333"/>
              </a:solidFill>
              <a:latin typeface="Arial"/>
              <a:ea typeface="Arial"/>
              <a:cs typeface="Arial"/>
              <a:sym typeface="Arial"/>
            </a:endParaRPr>
          </a:p>
          <a:p>
            <a:pPr indent="-330200" lvl="0" marL="342900" rtl="0">
              <a:lnSpc>
                <a:spcPct val="115000"/>
              </a:lnSpc>
              <a:spcBef>
                <a:spcPts val="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Mỗi giao dịch bitcoin đòi hỏi 1 khóa số hợp lệ để đưa vào blockchain, bất kỳ ai có bản sao những khóa này có quyền kiểm soát bitcoin trong tài khoản đó.</a:t>
            </a:r>
            <a:endParaRPr b="0" sz="1800">
              <a:solidFill>
                <a:srgbClr val="2D2015"/>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p:nvPr/>
        </p:nvSpPr>
        <p:spPr>
          <a:xfrm>
            <a:off x="0" y="0"/>
            <a:ext cx="91440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4:Keys, Addresses, Wallets</a:t>
            </a:r>
            <a:endParaRPr/>
          </a:p>
        </p:txBody>
      </p:sp>
      <p:sp>
        <p:nvSpPr>
          <p:cNvPr id="211" name="Shape 211"/>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12" name="Shape 212"/>
          <p:cNvSpPr txBox="1"/>
          <p:nvPr/>
        </p:nvSpPr>
        <p:spPr>
          <a:xfrm>
            <a:off x="193175" y="923525"/>
            <a:ext cx="76629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lang="en-US" sz="2400">
                <a:solidFill>
                  <a:srgbClr val="2D2015"/>
                </a:solidFill>
              </a:rPr>
              <a:t>Public key cryptography and crypto-currency</a:t>
            </a:r>
            <a:endParaRPr sz="2400"/>
          </a:p>
        </p:txBody>
      </p:sp>
      <p:sp>
        <p:nvSpPr>
          <p:cNvPr id="213" name="Shape 213"/>
          <p:cNvSpPr txBox="1"/>
          <p:nvPr>
            <p:ph idx="1" type="body"/>
          </p:nvPr>
        </p:nvSpPr>
        <p:spPr>
          <a:xfrm>
            <a:off x="800100" y="1563425"/>
            <a:ext cx="7543800" cy="3905700"/>
          </a:xfrm>
          <a:prstGeom prst="rect">
            <a:avLst/>
          </a:prstGeom>
          <a:noFill/>
          <a:ln>
            <a:noFill/>
          </a:ln>
        </p:spPr>
        <p:txBody>
          <a:bodyPr anchorCtr="0" anchor="t" bIns="45700" lIns="91425" spcFirstLastPara="1" rIns="91425" wrap="square" tIns="45700">
            <a:noAutofit/>
          </a:bodyPr>
          <a:lstStyle/>
          <a:p>
            <a:pPr indent="-330200" lvl="0" marL="342900" rtl="0">
              <a:lnSpc>
                <a:spcPct val="115000"/>
              </a:lnSpc>
              <a:spcBef>
                <a:spcPts val="190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Bitcoin sử dụng mật mã khóa công khai để tạo cặp khóa kiểm soát quyền truy cập vào bitcoin.</a:t>
            </a:r>
            <a:endParaRPr b="0" sz="1800">
              <a:solidFill>
                <a:srgbClr val="333333"/>
              </a:solidFill>
              <a:latin typeface="Arial"/>
              <a:ea typeface="Arial"/>
              <a:cs typeface="Arial"/>
              <a:sym typeface="Arial"/>
            </a:endParaRPr>
          </a:p>
          <a:p>
            <a:pPr indent="-330200" lvl="0" marL="342900" rtl="0">
              <a:lnSpc>
                <a:spcPct val="115000"/>
              </a:lnSpc>
              <a:spcBef>
                <a:spcPts val="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Cặp khóa:</a:t>
            </a:r>
            <a:endParaRPr b="0" sz="1800">
              <a:solidFill>
                <a:srgbClr val="333333"/>
              </a:solidFill>
              <a:latin typeface="Arial"/>
              <a:ea typeface="Arial"/>
              <a:cs typeface="Arial"/>
              <a:sym typeface="Arial"/>
            </a:endParaRPr>
          </a:p>
          <a:p>
            <a:pPr indent="0" lvl="1" marL="457200" rtl="0">
              <a:lnSpc>
                <a:spcPct val="115000"/>
              </a:lnSpc>
              <a:spcBef>
                <a:spcPts val="0"/>
              </a:spcBef>
              <a:spcAft>
                <a:spcPts val="0"/>
              </a:spcAft>
              <a:buClr>
                <a:srgbClr val="333333"/>
              </a:buClr>
              <a:buSzPts val="1800"/>
              <a:buNone/>
            </a:pPr>
            <a:r>
              <a:rPr b="0" lang="en-US" sz="1800">
                <a:solidFill>
                  <a:srgbClr val="333333"/>
                </a:solidFill>
                <a:latin typeface="Arial"/>
                <a:ea typeface="Arial"/>
                <a:cs typeface="Arial"/>
                <a:sym typeface="Arial"/>
              </a:rPr>
              <a:t>Khóa riêng: Dùng để ký chuyển các bitcoin</a:t>
            </a:r>
            <a:endParaRPr b="0" sz="1800">
              <a:solidFill>
                <a:srgbClr val="333333"/>
              </a:solidFill>
              <a:latin typeface="Arial"/>
              <a:ea typeface="Arial"/>
              <a:cs typeface="Arial"/>
              <a:sym typeface="Arial"/>
            </a:endParaRPr>
          </a:p>
          <a:p>
            <a:pPr indent="0" lvl="1" marL="457200" rtl="0">
              <a:lnSpc>
                <a:spcPct val="115000"/>
              </a:lnSpc>
              <a:spcBef>
                <a:spcPts val="0"/>
              </a:spcBef>
              <a:spcAft>
                <a:spcPts val="0"/>
              </a:spcAft>
              <a:buClr>
                <a:srgbClr val="333333"/>
              </a:buClr>
              <a:buSzPts val="1800"/>
              <a:buNone/>
            </a:pPr>
            <a:r>
              <a:rPr b="0" lang="en-US" sz="1800">
                <a:solidFill>
                  <a:srgbClr val="333333"/>
                </a:solidFill>
                <a:latin typeface="Arial"/>
                <a:ea typeface="Arial"/>
                <a:cs typeface="Arial"/>
                <a:sym typeface="Arial"/>
              </a:rPr>
              <a:t>Khóa công khai(tạo ra từ khóa riêng): Sử dụng để nhận bitcoin.</a:t>
            </a:r>
            <a:endParaRPr b="0" sz="1800">
              <a:solidFill>
                <a:srgbClr val="333333"/>
              </a:solidFill>
              <a:latin typeface="Arial"/>
              <a:ea typeface="Arial"/>
              <a:cs typeface="Arial"/>
              <a:sym typeface="Arial"/>
            </a:endParaRPr>
          </a:p>
          <a:p>
            <a:pPr indent="-330200" lvl="0" marL="342900" rtl="0">
              <a:lnSpc>
                <a:spcPct val="115000"/>
              </a:lnSpc>
              <a:spcBef>
                <a:spcPts val="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Khóa riêng được sử dụng để tạo chữ ký trên giao dịch, được xác thực bởi khóa công khai</a:t>
            </a:r>
            <a:endParaRPr b="0" sz="1800">
              <a:solidFill>
                <a:srgbClr val="333333"/>
              </a:solidFill>
              <a:latin typeface="Arial"/>
              <a:ea typeface="Arial"/>
              <a:cs typeface="Arial"/>
              <a:sym typeface="Arial"/>
            </a:endParaRPr>
          </a:p>
          <a:p>
            <a:pPr indent="-330200" lvl="0" marL="342900" rtl="0">
              <a:lnSpc>
                <a:spcPct val="115000"/>
              </a:lnSpc>
              <a:spcBef>
                <a:spcPts val="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Khi thực hiện giao dịch chỉ cần đưa ra khóa công khai và chữ ký</a:t>
            </a:r>
            <a:endParaRPr b="0" sz="1800">
              <a:solidFill>
                <a:srgbClr val="333333"/>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p:nvPr/>
        </p:nvSpPr>
        <p:spPr>
          <a:xfrm>
            <a:off x="0" y="0"/>
            <a:ext cx="91440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4:Keys, Addresses, Wallets</a:t>
            </a:r>
            <a:endParaRPr/>
          </a:p>
        </p:txBody>
      </p:sp>
      <p:sp>
        <p:nvSpPr>
          <p:cNvPr id="219" name="Shape 219"/>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20" name="Shape 220"/>
          <p:cNvSpPr txBox="1"/>
          <p:nvPr/>
        </p:nvSpPr>
        <p:spPr>
          <a:xfrm>
            <a:off x="193175" y="923525"/>
            <a:ext cx="76629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333333"/>
                </a:solidFill>
              </a:rPr>
              <a:t>Private and Public Keys</a:t>
            </a:r>
            <a:endParaRPr sz="2400"/>
          </a:p>
        </p:txBody>
      </p:sp>
      <p:sp>
        <p:nvSpPr>
          <p:cNvPr id="221" name="Shape 221"/>
          <p:cNvSpPr txBox="1"/>
          <p:nvPr>
            <p:ph idx="1" type="body"/>
          </p:nvPr>
        </p:nvSpPr>
        <p:spPr>
          <a:xfrm>
            <a:off x="800100" y="1563425"/>
            <a:ext cx="7543800" cy="1865700"/>
          </a:xfrm>
          <a:prstGeom prst="rect">
            <a:avLst/>
          </a:prstGeom>
          <a:noFill/>
          <a:ln>
            <a:noFill/>
          </a:ln>
        </p:spPr>
        <p:txBody>
          <a:bodyPr anchorCtr="0" anchor="t" bIns="45700" lIns="91425" spcFirstLastPara="1" rIns="91425" wrap="square" tIns="45700">
            <a:noAutofit/>
          </a:bodyPr>
          <a:lstStyle/>
          <a:p>
            <a:pPr indent="-330200" lvl="0" marL="342900" rtl="0">
              <a:lnSpc>
                <a:spcPct val="115000"/>
              </a:lnSpc>
              <a:spcBef>
                <a:spcPts val="190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Từ khóa riêng (k), sử dụng phép nhân đường cong elliptic với 1 hàm mã hóa 1 chiều tạo ra khóa công khai (K). Từ khóa công khai, sử dụng hàm băm mật mã 1 chiều để tạo ra đại chỉ bitcoin (A)</a:t>
            </a:r>
            <a:endParaRPr b="0" sz="1800">
              <a:solidFill>
                <a:srgbClr val="333333"/>
              </a:solidFill>
              <a:latin typeface="Arial"/>
              <a:ea typeface="Arial"/>
              <a:cs typeface="Arial"/>
              <a:sym typeface="Arial"/>
            </a:endParaRPr>
          </a:p>
        </p:txBody>
      </p:sp>
      <p:pic>
        <p:nvPicPr>
          <p:cNvPr id="222" name="Shape 222"/>
          <p:cNvPicPr preferRelativeResize="0"/>
          <p:nvPr/>
        </p:nvPicPr>
        <p:blipFill>
          <a:blip r:embed="rId3">
            <a:alphaModFix/>
          </a:blip>
          <a:stretch>
            <a:fillRect/>
          </a:stretch>
        </p:blipFill>
        <p:spPr>
          <a:xfrm>
            <a:off x="800100" y="3429125"/>
            <a:ext cx="7543800" cy="206205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p:nvPr/>
        </p:nvSpPr>
        <p:spPr>
          <a:xfrm>
            <a:off x="0" y="0"/>
            <a:ext cx="91440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4:Keys, Addresses, Wallets</a:t>
            </a:r>
            <a:endParaRPr/>
          </a:p>
        </p:txBody>
      </p:sp>
      <p:sp>
        <p:nvSpPr>
          <p:cNvPr id="228" name="Shape 228"/>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29" name="Shape 229"/>
          <p:cNvSpPr txBox="1"/>
          <p:nvPr/>
        </p:nvSpPr>
        <p:spPr>
          <a:xfrm>
            <a:off x="193175" y="923525"/>
            <a:ext cx="76629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333333"/>
                </a:solidFill>
              </a:rPr>
              <a:t>Private Keys</a:t>
            </a:r>
            <a:endParaRPr sz="2400"/>
          </a:p>
        </p:txBody>
      </p:sp>
      <p:sp>
        <p:nvSpPr>
          <p:cNvPr id="230" name="Shape 230"/>
          <p:cNvSpPr txBox="1"/>
          <p:nvPr>
            <p:ph idx="1" type="body"/>
          </p:nvPr>
        </p:nvSpPr>
        <p:spPr>
          <a:xfrm>
            <a:off x="800100" y="1563425"/>
            <a:ext cx="7543800" cy="2815500"/>
          </a:xfrm>
          <a:prstGeom prst="rect">
            <a:avLst/>
          </a:prstGeom>
          <a:noFill/>
          <a:ln>
            <a:noFill/>
          </a:ln>
        </p:spPr>
        <p:txBody>
          <a:bodyPr anchorCtr="0" anchor="t" bIns="45700" lIns="91425" spcFirstLastPara="1" rIns="91425" wrap="square" tIns="45700">
            <a:noAutofit/>
          </a:bodyPr>
          <a:lstStyle/>
          <a:p>
            <a:pPr indent="-330200" lvl="0" marL="342900" rtl="0">
              <a:lnSpc>
                <a:spcPct val="115000"/>
              </a:lnSpc>
              <a:spcBef>
                <a:spcPts val="190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Khóa riêng là 1 số ngâu nhiên, kiểm soát tất cả các quỹ liên kết với địa chỉ bitcoin, phải được giữ bí mật và an toàn.</a:t>
            </a:r>
            <a:endParaRPr b="0" sz="1800">
              <a:solidFill>
                <a:srgbClr val="333333"/>
              </a:solidFill>
              <a:latin typeface="Arial"/>
              <a:ea typeface="Arial"/>
              <a:cs typeface="Arial"/>
              <a:sym typeface="Arial"/>
            </a:endParaRPr>
          </a:p>
          <a:p>
            <a:pPr indent="-330200" lvl="0" marL="342900" rtl="0">
              <a:lnSpc>
                <a:spcPct val="115000"/>
              </a:lnSpc>
              <a:spcBef>
                <a:spcPts val="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Bitcoin sử dụng các trình tạo số ngẫu nhiên của hệ điều hành cơ bản để tạo ra  256 bit entopy ngẫu nhiên. Khóa riêng là 1 số bất kỳ trong khoảng từ (1 đến n - 1, n = 1.158*10^77)</a:t>
            </a:r>
            <a:endParaRPr b="0" sz="1800">
              <a:solidFill>
                <a:srgbClr val="333333"/>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p:nvPr/>
        </p:nvSpPr>
        <p:spPr>
          <a:xfrm>
            <a:off x="0" y="0"/>
            <a:ext cx="91440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4:Keys, Addresses, Wallets</a:t>
            </a:r>
            <a:endParaRPr/>
          </a:p>
        </p:txBody>
      </p:sp>
      <p:sp>
        <p:nvSpPr>
          <p:cNvPr id="236" name="Shape 236"/>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37" name="Shape 237"/>
          <p:cNvSpPr txBox="1"/>
          <p:nvPr/>
        </p:nvSpPr>
        <p:spPr>
          <a:xfrm>
            <a:off x="193175" y="923525"/>
            <a:ext cx="76629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333333"/>
                </a:solidFill>
              </a:rPr>
              <a:t>Public Keys</a:t>
            </a:r>
            <a:endParaRPr sz="2400"/>
          </a:p>
        </p:txBody>
      </p:sp>
      <p:sp>
        <p:nvSpPr>
          <p:cNvPr id="238" name="Shape 238"/>
          <p:cNvSpPr txBox="1"/>
          <p:nvPr>
            <p:ph idx="1" type="body"/>
          </p:nvPr>
        </p:nvSpPr>
        <p:spPr>
          <a:xfrm>
            <a:off x="800100" y="1847350"/>
            <a:ext cx="7543800" cy="28155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rgbClr val="000000"/>
              </a:buClr>
              <a:buSzPts val="1100"/>
              <a:buFont typeface="Arial"/>
              <a:buNone/>
            </a:pPr>
            <a:r>
              <a:rPr b="0" lang="en-US" sz="1800">
                <a:solidFill>
                  <a:srgbClr val="333333"/>
                </a:solidFill>
                <a:latin typeface="Arial"/>
                <a:ea typeface="Arial"/>
                <a:cs typeface="Arial"/>
                <a:sym typeface="Arial"/>
              </a:rPr>
              <a:t>Khóa công khai được tính từ khóa riêng sử dụng phép nhân đường cong elliptic và không thể đảo ngược: </a:t>
            </a:r>
            <a:r>
              <a:rPr lang="en-US" sz="1800">
                <a:solidFill>
                  <a:srgbClr val="333333"/>
                </a:solidFill>
                <a:latin typeface="Arial"/>
                <a:ea typeface="Arial"/>
                <a:cs typeface="Arial"/>
                <a:sym typeface="Arial"/>
              </a:rPr>
              <a:t>K = k * G</a:t>
            </a:r>
            <a:endParaRPr sz="1800">
              <a:solidFill>
                <a:srgbClr val="333333"/>
              </a:solidFill>
              <a:latin typeface="Arial"/>
              <a:ea typeface="Arial"/>
              <a:cs typeface="Arial"/>
              <a:sym typeface="Arial"/>
            </a:endParaRPr>
          </a:p>
          <a:p>
            <a:pPr indent="0" lvl="0" marL="0" rtl="0">
              <a:lnSpc>
                <a:spcPct val="115000"/>
              </a:lnSpc>
              <a:spcBef>
                <a:spcPts val="0"/>
              </a:spcBef>
              <a:spcAft>
                <a:spcPts val="0"/>
              </a:spcAft>
              <a:buClr>
                <a:srgbClr val="000000"/>
              </a:buClr>
              <a:buSzPts val="1100"/>
              <a:buFont typeface="Arial"/>
              <a:buNone/>
            </a:pPr>
            <a:r>
              <a:t/>
            </a:r>
            <a:endParaRPr sz="1800">
              <a:solidFill>
                <a:srgbClr val="333333"/>
              </a:solidFill>
              <a:latin typeface="Arial"/>
              <a:ea typeface="Arial"/>
              <a:cs typeface="Arial"/>
              <a:sym typeface="Arial"/>
            </a:endParaRPr>
          </a:p>
          <a:p>
            <a:pPr indent="0" lvl="0" marL="0" rtl="0">
              <a:lnSpc>
                <a:spcPct val="115000"/>
              </a:lnSpc>
              <a:spcBef>
                <a:spcPts val="0"/>
              </a:spcBef>
              <a:spcAft>
                <a:spcPts val="0"/>
              </a:spcAft>
              <a:buClr>
                <a:srgbClr val="000000"/>
              </a:buClr>
              <a:buSzPts val="1100"/>
              <a:buFont typeface="Arial"/>
              <a:buNone/>
            </a:pPr>
            <a:r>
              <a:rPr lang="en-US" sz="1800">
                <a:solidFill>
                  <a:srgbClr val="333333"/>
                </a:solidFill>
                <a:latin typeface="Arial"/>
                <a:ea typeface="Arial"/>
                <a:cs typeface="Arial"/>
                <a:sym typeface="Arial"/>
              </a:rPr>
              <a:t> </a:t>
            </a:r>
            <a:r>
              <a:rPr b="0" lang="en-US" sz="1800">
                <a:solidFill>
                  <a:srgbClr val="333333"/>
                </a:solidFill>
                <a:latin typeface="Arial"/>
                <a:ea typeface="Arial"/>
                <a:cs typeface="Arial"/>
                <a:sym typeface="Arial"/>
              </a:rPr>
              <a:t>Trong đó: </a:t>
            </a:r>
            <a:endParaRPr b="0" sz="1800">
              <a:solidFill>
                <a:srgbClr val="333333"/>
              </a:solidFill>
              <a:latin typeface="Arial"/>
              <a:ea typeface="Arial"/>
              <a:cs typeface="Arial"/>
              <a:sym typeface="Arial"/>
            </a:endParaRPr>
          </a:p>
          <a:p>
            <a:pPr indent="3162300" lvl="0" marL="457200" rtl="0">
              <a:lnSpc>
                <a:spcPct val="115000"/>
              </a:lnSpc>
              <a:spcBef>
                <a:spcPts val="0"/>
              </a:spcBef>
              <a:spcAft>
                <a:spcPts val="0"/>
              </a:spcAft>
              <a:buClr>
                <a:srgbClr val="333333"/>
              </a:buClr>
              <a:buSzPts val="1800"/>
              <a:buChar char="●"/>
            </a:pPr>
            <a:r>
              <a:rPr lang="en-US" sz="1800">
                <a:solidFill>
                  <a:srgbClr val="333333"/>
                </a:solidFill>
                <a:latin typeface="Arial"/>
                <a:ea typeface="Arial"/>
                <a:cs typeface="Arial"/>
                <a:sym typeface="Arial"/>
              </a:rPr>
              <a:t>k</a:t>
            </a:r>
            <a:r>
              <a:rPr b="0" lang="en-US" sz="1800">
                <a:solidFill>
                  <a:srgbClr val="333333"/>
                </a:solidFill>
                <a:latin typeface="Arial"/>
                <a:ea typeface="Arial"/>
                <a:cs typeface="Arial"/>
                <a:sym typeface="Arial"/>
              </a:rPr>
              <a:t>:  Khóa riêng</a:t>
            </a:r>
            <a:endParaRPr b="0" sz="1800">
              <a:solidFill>
                <a:srgbClr val="333333"/>
              </a:solidFill>
              <a:latin typeface="Arial"/>
              <a:ea typeface="Arial"/>
              <a:cs typeface="Arial"/>
              <a:sym typeface="Arial"/>
            </a:endParaRPr>
          </a:p>
          <a:p>
            <a:pPr indent="3162300" lvl="0" marL="457200" rtl="0">
              <a:lnSpc>
                <a:spcPct val="115000"/>
              </a:lnSpc>
              <a:spcBef>
                <a:spcPts val="0"/>
              </a:spcBef>
              <a:spcAft>
                <a:spcPts val="0"/>
              </a:spcAft>
              <a:buClr>
                <a:srgbClr val="333333"/>
              </a:buClr>
              <a:buSzPts val="1800"/>
              <a:buChar char="●"/>
            </a:pPr>
            <a:r>
              <a:rPr lang="en-US" sz="1800">
                <a:solidFill>
                  <a:srgbClr val="333333"/>
                </a:solidFill>
                <a:latin typeface="Arial"/>
                <a:ea typeface="Arial"/>
                <a:cs typeface="Arial"/>
                <a:sym typeface="Arial"/>
              </a:rPr>
              <a:t>K</a:t>
            </a:r>
            <a:r>
              <a:rPr b="0" lang="en-US" sz="1800">
                <a:solidFill>
                  <a:srgbClr val="333333"/>
                </a:solidFill>
                <a:latin typeface="Arial"/>
                <a:ea typeface="Arial"/>
                <a:cs typeface="Arial"/>
                <a:sym typeface="Arial"/>
              </a:rPr>
              <a:t>:  Khóa công khai</a:t>
            </a:r>
            <a:endParaRPr b="0" sz="1800">
              <a:solidFill>
                <a:srgbClr val="333333"/>
              </a:solidFill>
              <a:latin typeface="Arial"/>
              <a:ea typeface="Arial"/>
              <a:cs typeface="Arial"/>
              <a:sym typeface="Arial"/>
            </a:endParaRPr>
          </a:p>
          <a:p>
            <a:pPr indent="3162300" lvl="0" marL="457200" rtl="0">
              <a:lnSpc>
                <a:spcPct val="115000"/>
              </a:lnSpc>
              <a:spcBef>
                <a:spcPts val="0"/>
              </a:spcBef>
              <a:spcAft>
                <a:spcPts val="0"/>
              </a:spcAft>
              <a:buClr>
                <a:srgbClr val="333333"/>
              </a:buClr>
              <a:buSzPts val="1800"/>
              <a:buChar char="●"/>
            </a:pPr>
            <a:r>
              <a:rPr lang="en-US" sz="1800">
                <a:solidFill>
                  <a:srgbClr val="333333"/>
                </a:solidFill>
                <a:latin typeface="Arial"/>
                <a:ea typeface="Arial"/>
                <a:cs typeface="Arial"/>
                <a:sym typeface="Arial"/>
              </a:rPr>
              <a:t>G</a:t>
            </a:r>
            <a:r>
              <a:rPr b="0" lang="en-US" sz="1800">
                <a:solidFill>
                  <a:srgbClr val="333333"/>
                </a:solidFill>
                <a:latin typeface="Arial"/>
                <a:ea typeface="Arial"/>
                <a:cs typeface="Arial"/>
                <a:sym typeface="Arial"/>
              </a:rPr>
              <a:t>: Điểm cơ sở (điểm phát)</a:t>
            </a:r>
            <a:endParaRPr b="0" sz="1800">
              <a:solidFill>
                <a:srgbClr val="333333"/>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idx="1" type="body"/>
          </p:nvPr>
        </p:nvSpPr>
        <p:spPr>
          <a:xfrm>
            <a:off x="800100" y="1039843"/>
            <a:ext cx="7543800" cy="2921400"/>
          </a:xfrm>
          <a:prstGeom prst="rect">
            <a:avLst/>
          </a:prstGeom>
          <a:noFill/>
          <a:ln>
            <a:noFill/>
          </a:ln>
        </p:spPr>
        <p:txBody>
          <a:bodyPr anchorCtr="0" anchor="t" bIns="45700" lIns="91425" spcFirstLastPara="1" rIns="91425" wrap="square" tIns="45700">
            <a:noAutofit/>
          </a:bodyPr>
          <a:lstStyle/>
          <a:p>
            <a:pPr indent="-330200" lvl="0" marL="342900" rtl="0">
              <a:lnSpc>
                <a:spcPct val="115000"/>
              </a:lnSpc>
              <a:spcBef>
                <a:spcPts val="350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Là một hệ thống P2P không tập trung (giao thức bitcoin)</a:t>
            </a:r>
            <a:endParaRPr b="0" sz="1800">
              <a:solidFill>
                <a:srgbClr val="333333"/>
              </a:solidFill>
              <a:latin typeface="Arial"/>
              <a:ea typeface="Arial"/>
              <a:cs typeface="Arial"/>
              <a:sym typeface="Arial"/>
            </a:endParaRPr>
          </a:p>
          <a:p>
            <a:pPr indent="-330200" lvl="0" marL="342900" rtl="0">
              <a:lnSpc>
                <a:spcPct val="115000"/>
              </a:lnSpc>
              <a:spcBef>
                <a:spcPts val="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Sổ cái giao dịch công khai (blockchain).</a:t>
            </a:r>
            <a:endParaRPr b="0" sz="1800">
              <a:solidFill>
                <a:srgbClr val="333333"/>
              </a:solidFill>
              <a:latin typeface="Arial"/>
              <a:ea typeface="Arial"/>
              <a:cs typeface="Arial"/>
              <a:sym typeface="Arial"/>
            </a:endParaRPr>
          </a:p>
          <a:p>
            <a:pPr indent="-330200" lvl="0" marL="342900" rtl="0">
              <a:lnSpc>
                <a:spcPct val="115000"/>
              </a:lnSpc>
              <a:spcBef>
                <a:spcPts val="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Một bộ tập hợp các luật cho việc xác nhận giao dịch độc lập và cấp phép tiền (luật về thỏa thuận)</a:t>
            </a:r>
            <a:endParaRPr b="0" sz="1800">
              <a:solidFill>
                <a:srgbClr val="333333"/>
              </a:solidFill>
              <a:latin typeface="Arial"/>
              <a:ea typeface="Arial"/>
              <a:cs typeface="Arial"/>
              <a:sym typeface="Arial"/>
            </a:endParaRPr>
          </a:p>
          <a:p>
            <a:pPr indent="-330200" lvl="0" marL="342900" rtl="0">
              <a:lnSpc>
                <a:spcPct val="115000"/>
              </a:lnSpc>
              <a:spcBef>
                <a:spcPts val="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Một cơ chế để đạt được thỏa thuận phi tập trung toàn cầu về blockchain hợp lệ (thuật toán proof-of-work)</a:t>
            </a:r>
            <a:endParaRPr b="0" sz="1800">
              <a:solidFill>
                <a:srgbClr val="333333"/>
              </a:solidFill>
              <a:latin typeface="Arial"/>
              <a:ea typeface="Arial"/>
              <a:cs typeface="Arial"/>
              <a:sym typeface="Arial"/>
            </a:endParaRPr>
          </a:p>
        </p:txBody>
      </p:sp>
      <p:sp>
        <p:nvSpPr>
          <p:cNvPr id="92" name="Shape 92"/>
          <p:cNvSpPr txBox="1"/>
          <p:nvPr>
            <p:ph idx="1" type="body"/>
          </p:nvPr>
        </p:nvSpPr>
        <p:spPr>
          <a:xfrm>
            <a:off x="9538" y="822100"/>
            <a:ext cx="4041900" cy="639900"/>
          </a:xfrm>
          <a:prstGeom prst="rect">
            <a:avLst/>
          </a:prstGeom>
          <a:noFill/>
          <a:ln>
            <a:noFill/>
          </a:ln>
        </p:spPr>
        <p:txBody>
          <a:bodyPr anchorCtr="0" anchor="b" bIns="45700" lIns="91425" spcFirstLastPara="1" rIns="91425" wrap="square" tIns="45700">
            <a:noAutofit/>
          </a:bodyPr>
          <a:lstStyle/>
          <a:p>
            <a:pPr indent="-342900" lvl="0" marL="342900" rtl="0">
              <a:lnSpc>
                <a:spcPct val="122500"/>
              </a:lnSpc>
              <a:spcBef>
                <a:spcPts val="1800"/>
              </a:spcBef>
              <a:spcAft>
                <a:spcPts val="0"/>
              </a:spcAft>
              <a:buClr>
                <a:schemeClr val="dk1"/>
              </a:buClr>
              <a:buSzPts val="2400"/>
              <a:buFont typeface="Noto Sans Symbols"/>
              <a:buChar char="❖"/>
            </a:pPr>
            <a:r>
              <a:rPr lang="en-US">
                <a:solidFill>
                  <a:srgbClr val="333333"/>
                </a:solidFill>
                <a:latin typeface="Arial"/>
                <a:ea typeface="Arial"/>
                <a:cs typeface="Arial"/>
                <a:sym typeface="Arial"/>
              </a:rPr>
              <a:t>What is Bitcoin?</a:t>
            </a:r>
            <a:endParaRPr/>
          </a:p>
        </p:txBody>
      </p:sp>
      <p:sp>
        <p:nvSpPr>
          <p:cNvPr id="93" name="Shape 93"/>
          <p:cNvSpPr/>
          <p:nvPr/>
        </p:nvSpPr>
        <p:spPr>
          <a:xfrm>
            <a:off x="0" y="0"/>
            <a:ext cx="72606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1: Introducation</a:t>
            </a:r>
            <a:endParaRPr/>
          </a:p>
        </p:txBody>
      </p:sp>
      <p:sp>
        <p:nvSpPr>
          <p:cNvPr id="94" name="Shape 9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95" name="Shape 95"/>
          <p:cNvSpPr txBox="1"/>
          <p:nvPr>
            <p:ph idx="1" type="body"/>
          </p:nvPr>
        </p:nvSpPr>
        <p:spPr>
          <a:xfrm>
            <a:off x="9538" y="3525600"/>
            <a:ext cx="4041900" cy="639900"/>
          </a:xfrm>
          <a:prstGeom prst="rect">
            <a:avLst/>
          </a:prstGeom>
          <a:noFill/>
          <a:ln>
            <a:noFill/>
          </a:ln>
        </p:spPr>
        <p:txBody>
          <a:bodyPr anchorCtr="0" anchor="b" bIns="45700" lIns="91425" spcFirstLastPara="1" rIns="91425" wrap="square" tIns="45700">
            <a:noAutofit/>
          </a:bodyPr>
          <a:lstStyle/>
          <a:p>
            <a:pPr indent="-342900" lvl="0" marL="342900" rtl="0">
              <a:lnSpc>
                <a:spcPct val="122500"/>
              </a:lnSpc>
              <a:spcBef>
                <a:spcPts val="1800"/>
              </a:spcBef>
              <a:spcAft>
                <a:spcPts val="0"/>
              </a:spcAft>
              <a:buClr>
                <a:schemeClr val="dk1"/>
              </a:buClr>
              <a:buSzPts val="2400"/>
              <a:buFont typeface="Noto Sans Symbols"/>
              <a:buChar char="❖"/>
            </a:pPr>
            <a:r>
              <a:rPr lang="en-US">
                <a:solidFill>
                  <a:srgbClr val="333333"/>
                </a:solidFill>
                <a:latin typeface="Arial"/>
                <a:ea typeface="Arial"/>
                <a:cs typeface="Arial"/>
                <a:sym typeface="Arial"/>
              </a:rPr>
              <a:t>History of Bitcoin</a:t>
            </a:r>
            <a:endParaRPr/>
          </a:p>
        </p:txBody>
      </p:sp>
      <p:sp>
        <p:nvSpPr>
          <p:cNvPr id="96" name="Shape 96"/>
          <p:cNvSpPr txBox="1"/>
          <p:nvPr>
            <p:ph idx="1" type="body"/>
          </p:nvPr>
        </p:nvSpPr>
        <p:spPr>
          <a:xfrm>
            <a:off x="662725" y="4041700"/>
            <a:ext cx="7543800" cy="2187300"/>
          </a:xfrm>
          <a:prstGeom prst="rect">
            <a:avLst/>
          </a:prstGeom>
          <a:noFill/>
          <a:ln>
            <a:noFill/>
          </a:ln>
        </p:spPr>
        <p:txBody>
          <a:bodyPr anchorCtr="0" anchor="t" bIns="45700" lIns="91425" spcFirstLastPara="1" rIns="91425" wrap="square" tIns="45700">
            <a:noAutofit/>
          </a:bodyPr>
          <a:lstStyle/>
          <a:p>
            <a:pPr indent="-330200" lvl="0" marL="342900" rtl="0">
              <a:lnSpc>
                <a:spcPct val="115000"/>
              </a:lnSpc>
              <a:spcBef>
                <a:spcPts val="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Bitcoin được phát minh vào năm 2008 bắt đầu từ bài paper “Bitcoin: A Peer-to-Peer Electronic Cash System”, được viết bởi tác giả với bí danh là Nakamoto Satoshi.</a:t>
            </a:r>
            <a:endParaRPr b="0" sz="1800">
              <a:solidFill>
                <a:srgbClr val="333333"/>
              </a:solidFill>
              <a:latin typeface="Arial"/>
              <a:ea typeface="Arial"/>
              <a:cs typeface="Arial"/>
              <a:sym typeface="Arial"/>
            </a:endParaRPr>
          </a:p>
          <a:p>
            <a:pPr indent="-330200" lvl="0" marL="342900" rtl="0">
              <a:lnSpc>
                <a:spcPct val="115000"/>
              </a:lnSpc>
              <a:spcBef>
                <a:spcPts val="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Mạng lưới bitcoin được bắt đầu từ năm 2009, dựa trên implement của Nakamoto và được kiểm chứng bởi nhiều lập trình viên khác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p:nvPr/>
        </p:nvSpPr>
        <p:spPr>
          <a:xfrm>
            <a:off x="0" y="0"/>
            <a:ext cx="91440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4:Keys, Addresses, Wallets</a:t>
            </a:r>
            <a:endParaRPr/>
          </a:p>
        </p:txBody>
      </p:sp>
      <p:sp>
        <p:nvSpPr>
          <p:cNvPr id="244" name="Shape 24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45" name="Shape 245"/>
          <p:cNvSpPr txBox="1"/>
          <p:nvPr/>
        </p:nvSpPr>
        <p:spPr>
          <a:xfrm>
            <a:off x="193175" y="923525"/>
            <a:ext cx="76629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333333"/>
                </a:solidFill>
              </a:rPr>
              <a:t>Bitcoin Addresses</a:t>
            </a:r>
            <a:endParaRPr sz="2400"/>
          </a:p>
        </p:txBody>
      </p:sp>
      <p:sp>
        <p:nvSpPr>
          <p:cNvPr id="246" name="Shape 246"/>
          <p:cNvSpPr txBox="1"/>
          <p:nvPr>
            <p:ph idx="1" type="body"/>
          </p:nvPr>
        </p:nvSpPr>
        <p:spPr>
          <a:xfrm>
            <a:off x="800100" y="1563425"/>
            <a:ext cx="7543800" cy="4287900"/>
          </a:xfrm>
          <a:prstGeom prst="rect">
            <a:avLst/>
          </a:prstGeom>
          <a:noFill/>
          <a:ln>
            <a:noFill/>
          </a:ln>
        </p:spPr>
        <p:txBody>
          <a:bodyPr anchorCtr="0" anchor="t" bIns="45700" lIns="91425" spcFirstLastPara="1" rIns="91425" wrap="square" tIns="45700">
            <a:noAutofit/>
          </a:bodyPr>
          <a:lstStyle/>
          <a:p>
            <a:pPr indent="-342900" lvl="0" marL="457200" rtl="0">
              <a:lnSpc>
                <a:spcPct val="115000"/>
              </a:lnSpc>
              <a:spcBef>
                <a:spcPts val="1400"/>
              </a:spcBef>
              <a:spcAft>
                <a:spcPts val="0"/>
              </a:spcAft>
              <a:buClr>
                <a:srgbClr val="333333"/>
              </a:buClr>
              <a:buSzPts val="1800"/>
              <a:buChar char="●"/>
            </a:pPr>
            <a:r>
              <a:rPr b="0" lang="en-US" sz="1800">
                <a:solidFill>
                  <a:srgbClr val="333333"/>
                </a:solidFill>
                <a:latin typeface="Arial"/>
                <a:ea typeface="Arial"/>
                <a:cs typeface="Arial"/>
                <a:sym typeface="Arial"/>
              </a:rPr>
              <a:t>Địa chỉ bitcoin là một chuổi các chữ số và ký tự, được chia sẻ với tất cả mọi người</a:t>
            </a:r>
            <a:endParaRPr b="0" sz="1800">
              <a:solidFill>
                <a:srgbClr val="333333"/>
              </a:solidFill>
              <a:latin typeface="Arial"/>
              <a:ea typeface="Arial"/>
              <a:cs typeface="Arial"/>
              <a:sym typeface="Arial"/>
            </a:endParaRPr>
          </a:p>
          <a:p>
            <a:pPr indent="-342900" lvl="0" marL="457200" rtl="0">
              <a:lnSpc>
                <a:spcPct val="115000"/>
              </a:lnSpc>
              <a:spcBef>
                <a:spcPts val="0"/>
              </a:spcBef>
              <a:spcAft>
                <a:spcPts val="0"/>
              </a:spcAft>
              <a:buClr>
                <a:srgbClr val="333333"/>
              </a:buClr>
              <a:buSzPts val="1800"/>
              <a:buChar char="●"/>
            </a:pPr>
            <a:r>
              <a:rPr b="0" lang="en-US" sz="1800">
                <a:solidFill>
                  <a:srgbClr val="333333"/>
                </a:solidFill>
                <a:latin typeface="Arial"/>
                <a:ea typeface="Arial"/>
                <a:cs typeface="Arial"/>
                <a:sym typeface="Arial"/>
              </a:rPr>
              <a:t>Được tạo ra từ khóa công khai thông qua việc sử dụng băm mã hóa 1 chiều (</a:t>
            </a:r>
            <a:r>
              <a:rPr lang="en-US" sz="1800">
                <a:solidFill>
                  <a:srgbClr val="333333"/>
                </a:solidFill>
                <a:latin typeface="Arial"/>
                <a:ea typeface="Arial"/>
                <a:cs typeface="Arial"/>
                <a:sym typeface="Arial"/>
              </a:rPr>
              <a:t>hash algorithm)</a:t>
            </a:r>
            <a:endParaRPr b="0" sz="1800">
              <a:solidFill>
                <a:srgbClr val="333333"/>
              </a:solidFill>
              <a:latin typeface="Arial"/>
              <a:ea typeface="Arial"/>
              <a:cs typeface="Arial"/>
              <a:sym typeface="Arial"/>
            </a:endParaRPr>
          </a:p>
          <a:p>
            <a:pPr indent="-342900" lvl="0" marL="457200" rtl="0">
              <a:lnSpc>
                <a:spcPct val="115000"/>
              </a:lnSpc>
              <a:spcBef>
                <a:spcPts val="0"/>
              </a:spcBef>
              <a:spcAft>
                <a:spcPts val="0"/>
              </a:spcAft>
              <a:buClr>
                <a:srgbClr val="333333"/>
              </a:buClr>
              <a:buSzPts val="1800"/>
              <a:buChar char="●"/>
            </a:pPr>
            <a:r>
              <a:rPr b="0" lang="en-US" sz="1800">
                <a:solidFill>
                  <a:srgbClr val="333333"/>
                </a:solidFill>
                <a:latin typeface="Arial"/>
                <a:ea typeface="Arial"/>
                <a:cs typeface="Arial"/>
                <a:sym typeface="Arial"/>
              </a:rPr>
              <a:t>Các hàm băm mật mã được sử dụng rộng rãi trong bitcoin:</a:t>
            </a:r>
            <a:endParaRPr b="0" sz="1800">
              <a:solidFill>
                <a:srgbClr val="333333"/>
              </a:solidFill>
              <a:latin typeface="Arial"/>
              <a:ea typeface="Arial"/>
              <a:cs typeface="Arial"/>
              <a:sym typeface="Arial"/>
            </a:endParaRPr>
          </a:p>
          <a:p>
            <a:pPr indent="-342900" lvl="1" marL="914400" rtl="0">
              <a:lnSpc>
                <a:spcPct val="115000"/>
              </a:lnSpc>
              <a:spcBef>
                <a:spcPts val="0"/>
              </a:spcBef>
              <a:spcAft>
                <a:spcPts val="0"/>
              </a:spcAft>
              <a:buClr>
                <a:srgbClr val="333333"/>
              </a:buClr>
              <a:buSzPts val="1800"/>
              <a:buAutoNum type="alphaLcPeriod"/>
            </a:pPr>
            <a:r>
              <a:rPr b="0" lang="en-US" sz="1800">
                <a:solidFill>
                  <a:srgbClr val="333333"/>
                </a:solidFill>
                <a:latin typeface="Arial"/>
                <a:ea typeface="Arial"/>
                <a:cs typeface="Arial"/>
                <a:sym typeface="Arial"/>
              </a:rPr>
              <a:t>Tạo địa chỉ bitcoin</a:t>
            </a:r>
            <a:endParaRPr b="0" sz="1800">
              <a:solidFill>
                <a:srgbClr val="333333"/>
              </a:solidFill>
              <a:latin typeface="Arial"/>
              <a:ea typeface="Arial"/>
              <a:cs typeface="Arial"/>
              <a:sym typeface="Arial"/>
            </a:endParaRPr>
          </a:p>
          <a:p>
            <a:pPr indent="-342900" lvl="1" marL="914400" rtl="0">
              <a:lnSpc>
                <a:spcPct val="115000"/>
              </a:lnSpc>
              <a:spcBef>
                <a:spcPts val="0"/>
              </a:spcBef>
              <a:spcAft>
                <a:spcPts val="0"/>
              </a:spcAft>
              <a:buClr>
                <a:srgbClr val="333333"/>
              </a:buClr>
              <a:buSzPts val="1800"/>
              <a:buAutoNum type="alphaLcPeriod"/>
            </a:pPr>
            <a:r>
              <a:rPr b="0" lang="en-US" sz="1800">
                <a:solidFill>
                  <a:srgbClr val="333333"/>
                </a:solidFill>
                <a:latin typeface="Arial"/>
                <a:ea typeface="Arial"/>
                <a:cs typeface="Arial"/>
                <a:sym typeface="Arial"/>
              </a:rPr>
              <a:t>Tạo địa chỉ script</a:t>
            </a:r>
            <a:endParaRPr b="0" sz="1800">
              <a:solidFill>
                <a:srgbClr val="333333"/>
              </a:solidFill>
              <a:latin typeface="Arial"/>
              <a:ea typeface="Arial"/>
              <a:cs typeface="Arial"/>
              <a:sym typeface="Arial"/>
            </a:endParaRPr>
          </a:p>
          <a:p>
            <a:pPr indent="-342900" lvl="1" marL="914400" rtl="0">
              <a:lnSpc>
                <a:spcPct val="115000"/>
              </a:lnSpc>
              <a:spcBef>
                <a:spcPts val="0"/>
              </a:spcBef>
              <a:spcAft>
                <a:spcPts val="0"/>
              </a:spcAft>
              <a:buClr>
                <a:srgbClr val="333333"/>
              </a:buClr>
              <a:buSzPts val="1800"/>
              <a:buAutoNum type="alphaLcPeriod"/>
            </a:pPr>
            <a:r>
              <a:rPr b="0" lang="en-US" sz="1800">
                <a:solidFill>
                  <a:srgbClr val="333333"/>
                </a:solidFill>
                <a:latin typeface="Arial"/>
                <a:ea typeface="Arial"/>
                <a:cs typeface="Arial"/>
                <a:sym typeface="Arial"/>
              </a:rPr>
              <a:t>Trong thuật toán </a:t>
            </a:r>
            <a:r>
              <a:rPr lang="en-US" sz="1800">
                <a:solidFill>
                  <a:srgbClr val="333333"/>
                </a:solidFill>
                <a:latin typeface="Arial"/>
                <a:ea typeface="Arial"/>
                <a:cs typeface="Arial"/>
                <a:sym typeface="Arial"/>
              </a:rPr>
              <a:t>PoW</a:t>
            </a:r>
            <a:endParaRPr sz="1800">
              <a:solidFill>
                <a:srgbClr val="333333"/>
              </a:solidFill>
              <a:latin typeface="Arial"/>
              <a:ea typeface="Arial"/>
              <a:cs typeface="Arial"/>
              <a:sym typeface="Arial"/>
            </a:endParaRPr>
          </a:p>
          <a:p>
            <a:pPr indent="-342900" lvl="0" marL="457200" rtl="0">
              <a:lnSpc>
                <a:spcPct val="115000"/>
              </a:lnSpc>
              <a:spcBef>
                <a:spcPts val="0"/>
              </a:spcBef>
              <a:spcAft>
                <a:spcPts val="0"/>
              </a:spcAft>
              <a:buClr>
                <a:srgbClr val="333333"/>
              </a:buClr>
              <a:buSzPts val="1800"/>
              <a:buChar char="●"/>
            </a:pPr>
            <a:r>
              <a:rPr b="0" lang="en-US" sz="1800">
                <a:solidFill>
                  <a:srgbClr val="333333"/>
                </a:solidFill>
                <a:latin typeface="Arial"/>
                <a:ea typeface="Arial"/>
                <a:cs typeface="Arial"/>
                <a:sym typeface="Arial"/>
              </a:rPr>
              <a:t>Cách tạo ra địa chỉ bitcoin </a:t>
            </a:r>
            <a:r>
              <a:rPr lang="en-US" sz="1800">
                <a:solidFill>
                  <a:srgbClr val="333333"/>
                </a:solidFill>
                <a:latin typeface="Arial"/>
                <a:ea typeface="Arial"/>
                <a:cs typeface="Arial"/>
                <a:sym typeface="Arial"/>
              </a:rPr>
              <a:t>A</a:t>
            </a:r>
            <a:r>
              <a:rPr b="0" lang="en-US" sz="1800">
                <a:solidFill>
                  <a:srgbClr val="333333"/>
                </a:solidFill>
                <a:latin typeface="Arial"/>
                <a:ea typeface="Arial"/>
                <a:cs typeface="Arial"/>
                <a:sym typeface="Arial"/>
              </a:rPr>
              <a:t>: </a:t>
            </a:r>
            <a:r>
              <a:rPr lang="en-US" sz="1800">
                <a:solidFill>
                  <a:srgbClr val="333333"/>
                </a:solidFill>
                <a:latin typeface="Arial"/>
                <a:ea typeface="Arial"/>
                <a:cs typeface="Arial"/>
                <a:sym typeface="Arial"/>
              </a:rPr>
              <a:t>A = RIPEMD160 (SHA256(K))</a:t>
            </a:r>
            <a:r>
              <a:rPr b="0" lang="en-US" sz="1800">
                <a:solidFill>
                  <a:srgbClr val="333333"/>
                </a:solidFill>
                <a:latin typeface="Arial"/>
                <a:ea typeface="Arial"/>
                <a:cs typeface="Arial"/>
                <a:sym typeface="Arial"/>
              </a:rPr>
              <a:t> (Bắt đầu với khóa công khai </a:t>
            </a:r>
            <a:r>
              <a:rPr lang="en-US" sz="1800">
                <a:solidFill>
                  <a:srgbClr val="333333"/>
                </a:solidFill>
                <a:latin typeface="Arial"/>
                <a:ea typeface="Arial"/>
                <a:cs typeface="Arial"/>
                <a:sym typeface="Arial"/>
              </a:rPr>
              <a:t>K</a:t>
            </a:r>
            <a:r>
              <a:rPr b="0" lang="en-US" sz="1800">
                <a:solidFill>
                  <a:srgbClr val="333333"/>
                </a:solidFill>
                <a:latin typeface="Arial"/>
                <a:ea typeface="Arial"/>
                <a:cs typeface="Arial"/>
                <a:sym typeface="Arial"/>
              </a:rPr>
              <a:t> tính toán hàm băm SHA256 và sau đó tính giá trị băm RIPEMD160 của kết quả tạo ra số 160 bit, cuối cùng đc encode theo </a:t>
            </a:r>
            <a:r>
              <a:rPr b="0" i="1" lang="en-US" sz="1800">
                <a:solidFill>
                  <a:srgbClr val="333333"/>
                </a:solidFill>
                <a:latin typeface="Arial"/>
                <a:ea typeface="Arial"/>
                <a:cs typeface="Arial"/>
                <a:sym typeface="Arial"/>
              </a:rPr>
              <a:t>Base58Check</a:t>
            </a:r>
            <a:r>
              <a:rPr b="0" lang="en-US" sz="1800">
                <a:solidFill>
                  <a:srgbClr val="333333"/>
                </a:solidFill>
                <a:latin typeface="Arial"/>
                <a:ea typeface="Arial"/>
                <a:cs typeface="Arial"/>
                <a:sym typeface="Arial"/>
              </a:rPr>
              <a:t> )</a:t>
            </a:r>
            <a:endParaRPr b="0" sz="1800">
              <a:solidFill>
                <a:srgbClr val="333333"/>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p:nvPr/>
        </p:nvSpPr>
        <p:spPr>
          <a:xfrm>
            <a:off x="0" y="0"/>
            <a:ext cx="91440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4:Keys, Addresses, Wallets</a:t>
            </a:r>
            <a:endParaRPr/>
          </a:p>
        </p:txBody>
      </p:sp>
      <p:sp>
        <p:nvSpPr>
          <p:cNvPr id="252" name="Shape 252"/>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53" name="Shape 253"/>
          <p:cNvSpPr txBox="1"/>
          <p:nvPr/>
        </p:nvSpPr>
        <p:spPr>
          <a:xfrm>
            <a:off x="193175" y="923525"/>
            <a:ext cx="76629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333333"/>
                </a:solidFill>
              </a:rPr>
              <a:t>Bitcoin Addresses</a:t>
            </a:r>
            <a:endParaRPr sz="2400"/>
          </a:p>
        </p:txBody>
      </p:sp>
      <p:pic>
        <p:nvPicPr>
          <p:cNvPr id="254" name="Shape 254"/>
          <p:cNvPicPr preferRelativeResize="0"/>
          <p:nvPr/>
        </p:nvPicPr>
        <p:blipFill>
          <a:blip r:embed="rId3">
            <a:alphaModFix/>
          </a:blip>
          <a:stretch>
            <a:fillRect/>
          </a:stretch>
        </p:blipFill>
        <p:spPr>
          <a:xfrm>
            <a:off x="2018775" y="1563425"/>
            <a:ext cx="5106442" cy="4989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p:nvPr/>
        </p:nvSpPr>
        <p:spPr>
          <a:xfrm>
            <a:off x="0" y="0"/>
            <a:ext cx="91440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4:Keys, Addresses, Wallets</a:t>
            </a:r>
            <a:endParaRPr/>
          </a:p>
        </p:txBody>
      </p:sp>
      <p:sp>
        <p:nvSpPr>
          <p:cNvPr id="260" name="Shape 260"/>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61" name="Shape 261"/>
          <p:cNvSpPr txBox="1"/>
          <p:nvPr/>
        </p:nvSpPr>
        <p:spPr>
          <a:xfrm>
            <a:off x="193175" y="923525"/>
            <a:ext cx="76629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333333"/>
                </a:solidFill>
              </a:rPr>
              <a:t>Base58 and Base58Check Encoding</a:t>
            </a:r>
            <a:endParaRPr sz="2400"/>
          </a:p>
        </p:txBody>
      </p:sp>
      <p:sp>
        <p:nvSpPr>
          <p:cNvPr id="262" name="Shape 262"/>
          <p:cNvSpPr txBox="1"/>
          <p:nvPr>
            <p:ph idx="1" type="body"/>
          </p:nvPr>
        </p:nvSpPr>
        <p:spPr>
          <a:xfrm>
            <a:off x="800100" y="1563425"/>
            <a:ext cx="7543800" cy="4287900"/>
          </a:xfrm>
          <a:prstGeom prst="rect">
            <a:avLst/>
          </a:prstGeom>
          <a:noFill/>
          <a:ln>
            <a:noFill/>
          </a:ln>
        </p:spPr>
        <p:txBody>
          <a:bodyPr anchorCtr="0" anchor="t" bIns="45700" lIns="91425" spcFirstLastPara="1" rIns="91425" wrap="square" tIns="45700">
            <a:noAutofit/>
          </a:bodyPr>
          <a:lstStyle/>
          <a:p>
            <a:pPr indent="-342900" lvl="0" marL="457200" rtl="0">
              <a:lnSpc>
                <a:spcPct val="115000"/>
              </a:lnSpc>
              <a:spcBef>
                <a:spcPts val="1400"/>
              </a:spcBef>
              <a:spcAft>
                <a:spcPts val="0"/>
              </a:spcAft>
              <a:buClr>
                <a:srgbClr val="333333"/>
              </a:buClr>
              <a:buSzPts val="1800"/>
              <a:buChar char="●"/>
            </a:pPr>
            <a:r>
              <a:rPr lang="en-US" sz="1800">
                <a:solidFill>
                  <a:srgbClr val="333333"/>
                </a:solidFill>
                <a:latin typeface="Arial"/>
                <a:ea typeface="Arial"/>
                <a:cs typeface="Arial"/>
                <a:sym typeface="Arial"/>
              </a:rPr>
              <a:t>Base58</a:t>
            </a:r>
            <a:r>
              <a:rPr b="0" lang="en-US" sz="1800">
                <a:solidFill>
                  <a:srgbClr val="333333"/>
                </a:solidFill>
                <a:latin typeface="Arial"/>
                <a:ea typeface="Arial"/>
                <a:cs typeface="Arial"/>
                <a:sym typeface="Arial"/>
              </a:rPr>
              <a:t>: Là 1 tập hợp các chữ cái (hoa và thường) và các chữ số mà ko có (0,O,I,I).</a:t>
            </a:r>
            <a:endParaRPr b="0" sz="1800">
              <a:solidFill>
                <a:srgbClr val="333333"/>
              </a:solidFill>
              <a:latin typeface="Arial"/>
              <a:ea typeface="Arial"/>
              <a:cs typeface="Arial"/>
              <a:sym typeface="Arial"/>
            </a:endParaRPr>
          </a:p>
          <a:p>
            <a:pPr indent="-342900" lvl="0" marL="457200" rtl="0">
              <a:lnSpc>
                <a:spcPct val="115000"/>
              </a:lnSpc>
              <a:spcBef>
                <a:spcPts val="0"/>
              </a:spcBef>
              <a:spcAft>
                <a:spcPts val="0"/>
              </a:spcAft>
              <a:buClr>
                <a:srgbClr val="333333"/>
              </a:buClr>
              <a:buSzPts val="1800"/>
              <a:buChar char="●"/>
            </a:pPr>
            <a:r>
              <a:rPr lang="en-US" sz="1800">
                <a:solidFill>
                  <a:srgbClr val="333333"/>
                </a:solidFill>
                <a:latin typeface="Arial"/>
                <a:ea typeface="Arial"/>
                <a:cs typeface="Arial"/>
                <a:sym typeface="Arial"/>
              </a:rPr>
              <a:t>Base58Check</a:t>
            </a:r>
            <a:r>
              <a:rPr b="0" lang="en-US" sz="1800">
                <a:solidFill>
                  <a:srgbClr val="333333"/>
                </a:solidFill>
                <a:latin typeface="Arial"/>
                <a:ea typeface="Arial"/>
                <a:cs typeface="Arial"/>
                <a:sym typeface="Arial"/>
              </a:rPr>
              <a:t>:</a:t>
            </a:r>
            <a:endParaRPr b="0" sz="1800">
              <a:solidFill>
                <a:srgbClr val="333333"/>
              </a:solidFill>
              <a:latin typeface="Arial"/>
              <a:ea typeface="Arial"/>
              <a:cs typeface="Arial"/>
              <a:sym typeface="Arial"/>
            </a:endParaRPr>
          </a:p>
          <a:p>
            <a:pPr indent="-342900" lvl="1" marL="914400" rtl="0">
              <a:lnSpc>
                <a:spcPct val="115000"/>
              </a:lnSpc>
              <a:spcBef>
                <a:spcPts val="0"/>
              </a:spcBef>
              <a:spcAft>
                <a:spcPts val="0"/>
              </a:spcAft>
              <a:buClr>
                <a:srgbClr val="333333"/>
              </a:buClr>
              <a:buSzPts val="1800"/>
              <a:buAutoNum type="alphaLcPeriod"/>
            </a:pPr>
            <a:r>
              <a:rPr b="0" lang="en-US" sz="1800">
                <a:solidFill>
                  <a:srgbClr val="333333"/>
                </a:solidFill>
                <a:latin typeface="Arial"/>
                <a:ea typeface="Arial"/>
                <a:cs typeface="Arial"/>
                <a:sym typeface="Arial"/>
              </a:rPr>
              <a:t>Là 1 định dạng mã hóa </a:t>
            </a:r>
            <a:r>
              <a:rPr lang="en-US" sz="1800">
                <a:solidFill>
                  <a:srgbClr val="333333"/>
                </a:solidFill>
                <a:latin typeface="Arial"/>
                <a:ea typeface="Arial"/>
                <a:cs typeface="Arial"/>
                <a:sym typeface="Arial"/>
              </a:rPr>
              <a:t>Base58</a:t>
            </a:r>
            <a:r>
              <a:rPr b="0" lang="en-US" sz="1800">
                <a:solidFill>
                  <a:srgbClr val="333333"/>
                </a:solidFill>
                <a:latin typeface="Arial"/>
                <a:ea typeface="Arial"/>
                <a:cs typeface="Arial"/>
                <a:sym typeface="Arial"/>
              </a:rPr>
              <a:t>, để tăng tính bảo mật chống lại lỗi chính tả hoặc lỗi mã phiên.</a:t>
            </a:r>
            <a:endParaRPr b="0" sz="1800">
              <a:solidFill>
                <a:srgbClr val="333333"/>
              </a:solidFill>
              <a:latin typeface="Arial"/>
              <a:ea typeface="Arial"/>
              <a:cs typeface="Arial"/>
              <a:sym typeface="Arial"/>
            </a:endParaRPr>
          </a:p>
          <a:p>
            <a:pPr indent="-342900" lvl="1" marL="914400" rtl="0">
              <a:lnSpc>
                <a:spcPct val="115000"/>
              </a:lnSpc>
              <a:spcBef>
                <a:spcPts val="0"/>
              </a:spcBef>
              <a:spcAft>
                <a:spcPts val="0"/>
              </a:spcAft>
              <a:buClr>
                <a:srgbClr val="333333"/>
              </a:buClr>
              <a:buSzPts val="1800"/>
              <a:buAutoNum type="alphaLcPeriod"/>
            </a:pPr>
            <a:r>
              <a:rPr b="0" lang="en-US" sz="1800">
                <a:solidFill>
                  <a:srgbClr val="333333"/>
                </a:solidFill>
                <a:latin typeface="Arial"/>
                <a:ea typeface="Arial"/>
                <a:cs typeface="Arial"/>
                <a:sym typeface="Arial"/>
              </a:rPr>
              <a:t>Cách chuyển đổi dữ liệu sang </a:t>
            </a:r>
            <a:r>
              <a:rPr lang="en-US" sz="1800">
                <a:solidFill>
                  <a:srgbClr val="333333"/>
                </a:solidFill>
                <a:latin typeface="Arial"/>
                <a:ea typeface="Arial"/>
                <a:cs typeface="Arial"/>
                <a:sym typeface="Arial"/>
              </a:rPr>
              <a:t>Base58Check</a:t>
            </a:r>
            <a:r>
              <a:rPr b="0" lang="en-US" sz="1800">
                <a:solidFill>
                  <a:srgbClr val="333333"/>
                </a:solidFill>
                <a:latin typeface="Arial"/>
                <a:ea typeface="Arial"/>
                <a:cs typeface="Arial"/>
                <a:sym typeface="Arial"/>
              </a:rPr>
              <a:t>: Thêm tiền tố "</a:t>
            </a:r>
            <a:r>
              <a:rPr b="0" i="1" lang="en-US" sz="1800">
                <a:solidFill>
                  <a:srgbClr val="333333"/>
                </a:solidFill>
                <a:latin typeface="Arial"/>
                <a:ea typeface="Arial"/>
                <a:cs typeface="Arial"/>
                <a:sym typeface="Arial"/>
              </a:rPr>
              <a:t>version byte</a:t>
            </a:r>
            <a:r>
              <a:rPr b="0" lang="en-US" sz="1800">
                <a:solidFill>
                  <a:srgbClr val="333333"/>
                </a:solidFill>
                <a:latin typeface="Arial"/>
                <a:ea typeface="Arial"/>
                <a:cs typeface="Arial"/>
                <a:sym typeface="Arial"/>
              </a:rPr>
              <a:t>" để phân biệt loại dữ liệu, tiếp theo sử dụng hàm băm SHA256 2 lần cho (tiền tố + dữ liệu)</a:t>
            </a:r>
            <a:endParaRPr b="0" sz="1800">
              <a:solidFill>
                <a:srgbClr val="333333"/>
              </a:solidFill>
              <a:latin typeface="Arial"/>
              <a:ea typeface="Arial"/>
              <a:cs typeface="Arial"/>
              <a:sym typeface="Arial"/>
            </a:endParaRPr>
          </a:p>
          <a:p>
            <a:pPr indent="-342900" lvl="1" marL="914400" rtl="0">
              <a:lnSpc>
                <a:spcPct val="115000"/>
              </a:lnSpc>
              <a:spcBef>
                <a:spcPts val="0"/>
              </a:spcBef>
              <a:spcAft>
                <a:spcPts val="0"/>
              </a:spcAft>
              <a:buClr>
                <a:srgbClr val="333333"/>
              </a:buClr>
              <a:buSzPts val="1800"/>
              <a:buAutoNum type="alphaLcPeriod"/>
            </a:pPr>
            <a:r>
              <a:rPr b="0" lang="en-US" sz="1800">
                <a:solidFill>
                  <a:srgbClr val="333333"/>
                </a:solidFill>
                <a:latin typeface="Arial"/>
                <a:ea typeface="Arial"/>
                <a:cs typeface="Arial"/>
                <a:sym typeface="Arial"/>
              </a:rPr>
              <a:t>checksum = SHA256(SHA256(tiền tố + dữ liệu))</a:t>
            </a:r>
            <a:endParaRPr b="0" sz="1800">
              <a:solidFill>
                <a:srgbClr val="333333"/>
              </a:solidFill>
              <a:latin typeface="Arial"/>
              <a:ea typeface="Arial"/>
              <a:cs typeface="Arial"/>
              <a:sym typeface="Arial"/>
            </a:endParaRPr>
          </a:p>
          <a:p>
            <a:pPr indent="-342900" lvl="1" marL="914400" rtl="0">
              <a:lnSpc>
                <a:spcPct val="115000"/>
              </a:lnSpc>
              <a:spcBef>
                <a:spcPts val="0"/>
              </a:spcBef>
              <a:spcAft>
                <a:spcPts val="0"/>
              </a:spcAft>
              <a:buClr>
                <a:srgbClr val="333333"/>
              </a:buClr>
              <a:buSzPts val="1800"/>
              <a:buAutoNum type="alphaLcPeriod"/>
            </a:pPr>
            <a:r>
              <a:rPr b="0" lang="en-US" sz="1800">
                <a:solidFill>
                  <a:srgbClr val="333333"/>
                </a:solidFill>
                <a:latin typeface="Arial"/>
                <a:ea typeface="Arial"/>
                <a:cs typeface="Arial"/>
                <a:sym typeface="Arial"/>
              </a:rPr>
              <a:t>Lấy 4 byte đàu tiên của kết quả nối vào cuối dữ liệu làm mã kiểm tra lỗi.</a:t>
            </a:r>
            <a:endParaRPr b="0" sz="1800">
              <a:solidFill>
                <a:srgbClr val="333333"/>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p:nvPr/>
        </p:nvSpPr>
        <p:spPr>
          <a:xfrm>
            <a:off x="0" y="0"/>
            <a:ext cx="91440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4:Keys, Addresses, Wallets</a:t>
            </a:r>
            <a:endParaRPr/>
          </a:p>
        </p:txBody>
      </p:sp>
      <p:sp>
        <p:nvSpPr>
          <p:cNvPr id="268" name="Shape 268"/>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69" name="Shape 269"/>
          <p:cNvSpPr txBox="1"/>
          <p:nvPr/>
        </p:nvSpPr>
        <p:spPr>
          <a:xfrm>
            <a:off x="193175" y="923525"/>
            <a:ext cx="76629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333333"/>
                </a:solidFill>
              </a:rPr>
              <a:t>Base58 and Base58Check Encoding</a:t>
            </a:r>
            <a:endParaRPr sz="2400"/>
          </a:p>
        </p:txBody>
      </p:sp>
      <p:pic>
        <p:nvPicPr>
          <p:cNvPr id="270" name="Shape 270"/>
          <p:cNvPicPr preferRelativeResize="0"/>
          <p:nvPr/>
        </p:nvPicPr>
        <p:blipFill>
          <a:blip r:embed="rId3">
            <a:alphaModFix/>
          </a:blip>
          <a:stretch>
            <a:fillRect/>
          </a:stretch>
        </p:blipFill>
        <p:spPr>
          <a:xfrm>
            <a:off x="1401300" y="1748025"/>
            <a:ext cx="6341400" cy="4691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p:nvPr/>
        </p:nvSpPr>
        <p:spPr>
          <a:xfrm>
            <a:off x="0" y="0"/>
            <a:ext cx="91440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4:Keys, Addresses, Wallets</a:t>
            </a:r>
            <a:endParaRPr/>
          </a:p>
        </p:txBody>
      </p:sp>
      <p:sp>
        <p:nvSpPr>
          <p:cNvPr id="276" name="Shape 276"/>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77" name="Shape 277"/>
          <p:cNvSpPr txBox="1"/>
          <p:nvPr/>
        </p:nvSpPr>
        <p:spPr>
          <a:xfrm>
            <a:off x="193175" y="923525"/>
            <a:ext cx="76629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333333"/>
                </a:solidFill>
              </a:rPr>
              <a:t>Wallets</a:t>
            </a:r>
            <a:endParaRPr sz="2400"/>
          </a:p>
        </p:txBody>
      </p:sp>
      <p:sp>
        <p:nvSpPr>
          <p:cNvPr id="278" name="Shape 278"/>
          <p:cNvSpPr txBox="1"/>
          <p:nvPr>
            <p:ph idx="1" type="body"/>
          </p:nvPr>
        </p:nvSpPr>
        <p:spPr>
          <a:xfrm>
            <a:off x="800100" y="1563425"/>
            <a:ext cx="7543800" cy="15114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140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Ví là nơi chứa khóa bí mật, và được lưu trong 1 file hay 1 csdl đơn giản.</a:t>
            </a:r>
            <a:endParaRPr b="0" sz="1800">
              <a:solidFill>
                <a:srgbClr val="333333"/>
              </a:solidFill>
              <a:latin typeface="Arial"/>
              <a:ea typeface="Arial"/>
              <a:cs typeface="Arial"/>
              <a:sym typeface="Arial"/>
            </a:endParaRPr>
          </a:p>
          <a:p>
            <a:pPr indent="-342900" lvl="0" marL="457200" marR="0" rtl="0" algn="l">
              <a:lnSpc>
                <a:spcPct val="115000"/>
              </a:lnSpc>
              <a:spcBef>
                <a:spcPts val="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Có : Ví xác định và ví không xác định</a:t>
            </a:r>
            <a:endParaRPr b="0" sz="1800">
              <a:solidFill>
                <a:srgbClr val="333333"/>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p:nvPr/>
        </p:nvSpPr>
        <p:spPr>
          <a:xfrm>
            <a:off x="0" y="0"/>
            <a:ext cx="91440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4:Keys, Addresses, Wallets</a:t>
            </a:r>
            <a:endParaRPr/>
          </a:p>
        </p:txBody>
      </p:sp>
      <p:sp>
        <p:nvSpPr>
          <p:cNvPr id="284" name="Shape 28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85" name="Shape 285"/>
          <p:cNvSpPr txBox="1"/>
          <p:nvPr/>
        </p:nvSpPr>
        <p:spPr>
          <a:xfrm>
            <a:off x="193175" y="923525"/>
            <a:ext cx="76629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333333"/>
                </a:solidFill>
              </a:rPr>
              <a:t>Non-Deterministic (Random) Wallets</a:t>
            </a:r>
            <a:endParaRPr sz="2400"/>
          </a:p>
        </p:txBody>
      </p:sp>
      <p:sp>
        <p:nvSpPr>
          <p:cNvPr id="286" name="Shape 286"/>
          <p:cNvSpPr txBox="1"/>
          <p:nvPr>
            <p:ph idx="1" type="body"/>
          </p:nvPr>
        </p:nvSpPr>
        <p:spPr>
          <a:xfrm>
            <a:off x="800100" y="1563425"/>
            <a:ext cx="7543800" cy="2348400"/>
          </a:xfrm>
          <a:prstGeom prst="rect">
            <a:avLst/>
          </a:prstGeom>
          <a:noFill/>
          <a:ln>
            <a:noFill/>
          </a:ln>
        </p:spPr>
        <p:txBody>
          <a:bodyPr anchorCtr="0" anchor="t" bIns="45700" lIns="91425" spcFirstLastPara="1" rIns="91425" wrap="square" tIns="45700">
            <a:noAutofit/>
          </a:bodyPr>
          <a:lstStyle/>
          <a:p>
            <a:pPr indent="-342900" lvl="0" marL="457200" rtl="0">
              <a:lnSpc>
                <a:spcPct val="115000"/>
              </a:lnSpc>
              <a:spcBef>
                <a:spcPts val="1400"/>
              </a:spcBef>
              <a:spcAft>
                <a:spcPts val="0"/>
              </a:spcAft>
              <a:buClr>
                <a:srgbClr val="333333"/>
              </a:buClr>
              <a:buSzPts val="1800"/>
              <a:buChar char="●"/>
            </a:pPr>
            <a:r>
              <a:rPr b="0" lang="en-US" sz="1800">
                <a:solidFill>
                  <a:srgbClr val="333333"/>
                </a:solidFill>
                <a:latin typeface="Arial"/>
                <a:ea typeface="Arial"/>
                <a:cs typeface="Arial"/>
                <a:sym typeface="Arial"/>
              </a:rPr>
              <a:t>Ví </a:t>
            </a:r>
            <a:r>
              <a:rPr lang="en-US" sz="1800">
                <a:solidFill>
                  <a:srgbClr val="333333"/>
                </a:solidFill>
                <a:latin typeface="Arial"/>
                <a:ea typeface="Arial"/>
                <a:cs typeface="Arial"/>
                <a:sym typeface="Arial"/>
              </a:rPr>
              <a:t>Non-Deterministic* </a:t>
            </a:r>
            <a:r>
              <a:rPr b="0" lang="en-US" sz="1800">
                <a:solidFill>
                  <a:srgbClr val="333333"/>
                </a:solidFill>
                <a:latin typeface="Arial"/>
                <a:ea typeface="Arial"/>
                <a:cs typeface="Arial"/>
                <a:sym typeface="Arial"/>
              </a:rPr>
              <a:t>(Type-0) là bộ sưu tập các khóa bí mật được tạo ngẫu nhiên, biệt danh là </a:t>
            </a:r>
            <a:r>
              <a:rPr lang="en-US" sz="1800">
                <a:solidFill>
                  <a:srgbClr val="333333"/>
                </a:solidFill>
                <a:latin typeface="Arial"/>
                <a:ea typeface="Arial"/>
                <a:cs typeface="Arial"/>
                <a:sym typeface="Arial"/>
              </a:rPr>
              <a:t>Just a Bunch Of Keys (JBOK)</a:t>
            </a:r>
            <a:endParaRPr sz="1800">
              <a:solidFill>
                <a:srgbClr val="333333"/>
              </a:solidFill>
              <a:latin typeface="Arial"/>
              <a:ea typeface="Arial"/>
              <a:cs typeface="Arial"/>
              <a:sym typeface="Arial"/>
            </a:endParaRPr>
          </a:p>
          <a:p>
            <a:pPr indent="-342900" lvl="0" marL="457200" rtl="0">
              <a:lnSpc>
                <a:spcPct val="115000"/>
              </a:lnSpc>
              <a:spcBef>
                <a:spcPts val="0"/>
              </a:spcBef>
              <a:spcAft>
                <a:spcPts val="0"/>
              </a:spcAft>
              <a:buClr>
                <a:srgbClr val="333333"/>
              </a:buClr>
              <a:buSzPts val="1800"/>
              <a:buChar char="●"/>
            </a:pPr>
            <a:r>
              <a:rPr b="0" lang="en-US" sz="1800">
                <a:solidFill>
                  <a:srgbClr val="333333"/>
                </a:solidFill>
                <a:latin typeface="Arial"/>
                <a:ea typeface="Arial"/>
                <a:cs typeface="Arial"/>
                <a:sym typeface="Arial"/>
              </a:rPr>
              <a:t>Loại ví này dần đc thay thế bằng ví xác định vì chúng cồng kềnh đê quản lý, sao lưu và thêm.</a:t>
            </a:r>
            <a:endParaRPr b="0" sz="1800">
              <a:solidFill>
                <a:srgbClr val="333333"/>
              </a:solidFill>
              <a:latin typeface="Arial"/>
              <a:ea typeface="Arial"/>
              <a:cs typeface="Arial"/>
              <a:sym typeface="Arial"/>
            </a:endParaRPr>
          </a:p>
          <a:p>
            <a:pPr indent="-342900" lvl="0" marL="457200" rtl="0">
              <a:lnSpc>
                <a:spcPct val="115000"/>
              </a:lnSpc>
              <a:spcBef>
                <a:spcPts val="0"/>
              </a:spcBef>
              <a:spcAft>
                <a:spcPts val="0"/>
              </a:spcAft>
              <a:buClr>
                <a:srgbClr val="333333"/>
              </a:buClr>
              <a:buSzPts val="1800"/>
              <a:buChar char="●"/>
            </a:pPr>
            <a:r>
              <a:rPr b="0" lang="en-US" sz="1800">
                <a:solidFill>
                  <a:srgbClr val="333333"/>
                </a:solidFill>
                <a:latin typeface="Arial"/>
                <a:ea typeface="Arial"/>
                <a:cs typeface="Arial"/>
                <a:sym typeface="Arial"/>
              </a:rPr>
              <a:t>Đây là sự lựa chọn không thích hợp vì phải sự dụng lại địa chỉ ví có nghĩa là phải quản lý nhiều khóa và yêu cầu phải sao lưu thường xuyên.</a:t>
            </a:r>
            <a:endParaRPr b="0" sz="1800">
              <a:solidFill>
                <a:srgbClr val="333333"/>
              </a:solidFill>
              <a:latin typeface="Arial"/>
              <a:ea typeface="Arial"/>
              <a:cs typeface="Arial"/>
              <a:sym typeface="Arial"/>
            </a:endParaRPr>
          </a:p>
        </p:txBody>
      </p:sp>
      <p:pic>
        <p:nvPicPr>
          <p:cNvPr id="287" name="Shape 287"/>
          <p:cNvPicPr preferRelativeResize="0"/>
          <p:nvPr/>
        </p:nvPicPr>
        <p:blipFill>
          <a:blip r:embed="rId3">
            <a:alphaModFix/>
          </a:blip>
          <a:stretch>
            <a:fillRect/>
          </a:stretch>
        </p:blipFill>
        <p:spPr>
          <a:xfrm>
            <a:off x="2397950" y="4061527"/>
            <a:ext cx="4348100" cy="2442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p:nvPr/>
        </p:nvSpPr>
        <p:spPr>
          <a:xfrm>
            <a:off x="0" y="0"/>
            <a:ext cx="91440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4:Keys, Addresses, Wallets</a:t>
            </a:r>
            <a:endParaRPr/>
          </a:p>
        </p:txBody>
      </p:sp>
      <p:sp>
        <p:nvSpPr>
          <p:cNvPr id="293" name="Shape 29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94" name="Shape 294"/>
          <p:cNvSpPr txBox="1"/>
          <p:nvPr/>
        </p:nvSpPr>
        <p:spPr>
          <a:xfrm>
            <a:off x="193175" y="923525"/>
            <a:ext cx="76629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333333"/>
                </a:solidFill>
              </a:rPr>
              <a:t>Deterministic (Seeded) Wallets</a:t>
            </a:r>
            <a:endParaRPr sz="2400"/>
          </a:p>
        </p:txBody>
      </p:sp>
      <p:sp>
        <p:nvSpPr>
          <p:cNvPr id="295" name="Shape 295"/>
          <p:cNvSpPr txBox="1"/>
          <p:nvPr>
            <p:ph idx="1" type="body"/>
          </p:nvPr>
        </p:nvSpPr>
        <p:spPr>
          <a:xfrm>
            <a:off x="800100" y="1563425"/>
            <a:ext cx="7543800" cy="1558800"/>
          </a:xfrm>
          <a:prstGeom prst="rect">
            <a:avLst/>
          </a:prstGeom>
          <a:noFill/>
          <a:ln>
            <a:noFill/>
          </a:ln>
        </p:spPr>
        <p:txBody>
          <a:bodyPr anchorCtr="0" anchor="t" bIns="45700" lIns="91425" spcFirstLastPara="1" rIns="91425" wrap="square" tIns="45700">
            <a:noAutofit/>
          </a:bodyPr>
          <a:lstStyle/>
          <a:p>
            <a:pPr indent="-342900" lvl="0" marL="457200" rtl="0">
              <a:lnSpc>
                <a:spcPct val="115000"/>
              </a:lnSpc>
              <a:spcBef>
                <a:spcPts val="1400"/>
              </a:spcBef>
              <a:spcAft>
                <a:spcPts val="0"/>
              </a:spcAft>
              <a:buClr>
                <a:srgbClr val="333333"/>
              </a:buClr>
              <a:buSzPts val="1800"/>
              <a:buChar char="●"/>
            </a:pPr>
            <a:r>
              <a:rPr b="0" lang="en-US" sz="1800">
                <a:solidFill>
                  <a:srgbClr val="333333"/>
                </a:solidFill>
                <a:latin typeface="Arial"/>
                <a:ea typeface="Arial"/>
                <a:cs typeface="Arial"/>
                <a:sym typeface="Arial"/>
              </a:rPr>
              <a:t>VÍ Deterministic (ví seed) chứa các khóa riêng từ 1 seed thông qua việc sử dụng hàm băm 1 chiều tạo ra. Seed ở đây là 1 số được tạo ngẫu nhiên kết hợp với các dữ liệu khác để lấy các khóa riêng.</a:t>
            </a:r>
            <a:endParaRPr b="0" sz="1800">
              <a:solidFill>
                <a:srgbClr val="333333"/>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p:nvPr/>
        </p:nvSpPr>
        <p:spPr>
          <a:xfrm>
            <a:off x="0" y="0"/>
            <a:ext cx="91440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4:Keys, Addresses, Wallets</a:t>
            </a:r>
            <a:endParaRPr/>
          </a:p>
        </p:txBody>
      </p:sp>
      <p:sp>
        <p:nvSpPr>
          <p:cNvPr id="301" name="Shape 301"/>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02" name="Shape 302"/>
          <p:cNvSpPr txBox="1"/>
          <p:nvPr/>
        </p:nvSpPr>
        <p:spPr>
          <a:xfrm>
            <a:off x="193175" y="923525"/>
            <a:ext cx="76629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333333"/>
                </a:solidFill>
              </a:rPr>
              <a:t>Mnemonic Code Words</a:t>
            </a:r>
            <a:endParaRPr sz="2400"/>
          </a:p>
        </p:txBody>
      </p:sp>
      <p:sp>
        <p:nvSpPr>
          <p:cNvPr id="303" name="Shape 303"/>
          <p:cNvSpPr txBox="1"/>
          <p:nvPr>
            <p:ph idx="1" type="body"/>
          </p:nvPr>
        </p:nvSpPr>
        <p:spPr>
          <a:xfrm>
            <a:off x="800100" y="1563425"/>
            <a:ext cx="7543800" cy="4521900"/>
          </a:xfrm>
          <a:prstGeom prst="rect">
            <a:avLst/>
          </a:prstGeom>
          <a:noFill/>
          <a:ln>
            <a:noFill/>
          </a:ln>
        </p:spPr>
        <p:txBody>
          <a:bodyPr anchorCtr="0" anchor="t" bIns="45700" lIns="91425" spcFirstLastPara="1" rIns="91425" wrap="square" tIns="45700">
            <a:noAutofit/>
          </a:bodyPr>
          <a:lstStyle/>
          <a:p>
            <a:pPr indent="-342900" lvl="0" marL="457200" rtl="0">
              <a:lnSpc>
                <a:spcPct val="115000"/>
              </a:lnSpc>
              <a:spcBef>
                <a:spcPts val="1400"/>
              </a:spcBef>
              <a:spcAft>
                <a:spcPts val="0"/>
              </a:spcAft>
              <a:buClr>
                <a:srgbClr val="333333"/>
              </a:buClr>
              <a:buSzPts val="1800"/>
              <a:buChar char="●"/>
            </a:pPr>
            <a:r>
              <a:rPr lang="en-US" sz="1800">
                <a:solidFill>
                  <a:srgbClr val="333333"/>
                </a:solidFill>
                <a:latin typeface="Arial"/>
                <a:ea typeface="Arial"/>
                <a:cs typeface="Arial"/>
                <a:sym typeface="Arial"/>
              </a:rPr>
              <a:t>Mnemonic Code</a:t>
            </a:r>
            <a:r>
              <a:rPr b="0" lang="en-US" sz="1800">
                <a:solidFill>
                  <a:srgbClr val="333333"/>
                </a:solidFill>
                <a:latin typeface="Arial"/>
                <a:ea typeface="Arial"/>
                <a:cs typeface="Arial"/>
                <a:sym typeface="Arial"/>
              </a:rPr>
              <a:t> là các chuỗi từ Tiếng Anh đại diện cho mã hóa 1 số ngẫu nhiên được sử dụng như là 1 </a:t>
            </a:r>
            <a:r>
              <a:rPr lang="en-US" sz="1800">
                <a:solidFill>
                  <a:srgbClr val="333333"/>
                </a:solidFill>
                <a:latin typeface="Arial"/>
                <a:ea typeface="Arial"/>
                <a:cs typeface="Arial"/>
                <a:sym typeface="Arial"/>
              </a:rPr>
              <a:t>seed</a:t>
            </a:r>
            <a:r>
              <a:rPr b="0" lang="en-US" sz="1800">
                <a:solidFill>
                  <a:srgbClr val="333333"/>
                </a:solidFill>
                <a:latin typeface="Arial"/>
                <a:ea typeface="Arial"/>
                <a:cs typeface="Arial"/>
                <a:sym typeface="Arial"/>
              </a:rPr>
              <a:t> để tìm ra 1 ví xác định. Trình tự các từ đủ để tạo lại </a:t>
            </a:r>
            <a:r>
              <a:rPr lang="en-US" sz="1800">
                <a:solidFill>
                  <a:srgbClr val="333333"/>
                </a:solidFill>
                <a:latin typeface="Arial"/>
                <a:ea typeface="Arial"/>
                <a:cs typeface="Arial"/>
                <a:sym typeface="Arial"/>
              </a:rPr>
              <a:t>seed</a:t>
            </a:r>
            <a:r>
              <a:rPr b="0" lang="en-US" sz="1800">
                <a:solidFill>
                  <a:srgbClr val="333333"/>
                </a:solidFill>
                <a:latin typeface="Arial"/>
                <a:ea typeface="Arial"/>
                <a:cs typeface="Arial"/>
                <a:sym typeface="Arial"/>
              </a:rPr>
              <a:t> và từ đó tạo lại ví và tất cả các khóa</a:t>
            </a:r>
            <a:endParaRPr b="0" sz="1800">
              <a:solidFill>
                <a:srgbClr val="333333"/>
              </a:solidFill>
              <a:latin typeface="Arial"/>
              <a:ea typeface="Arial"/>
              <a:cs typeface="Arial"/>
              <a:sym typeface="Arial"/>
            </a:endParaRPr>
          </a:p>
          <a:p>
            <a:pPr indent="-342900" lvl="0" marL="457200" rtl="0">
              <a:lnSpc>
                <a:spcPct val="115000"/>
              </a:lnSpc>
              <a:spcBef>
                <a:spcPts val="0"/>
              </a:spcBef>
              <a:spcAft>
                <a:spcPts val="0"/>
              </a:spcAft>
              <a:buClr>
                <a:srgbClr val="333333"/>
              </a:buClr>
              <a:buSzPts val="1800"/>
              <a:buChar char="●"/>
            </a:pPr>
            <a:r>
              <a:rPr lang="en-US" sz="1800">
                <a:solidFill>
                  <a:srgbClr val="333333"/>
                </a:solidFill>
                <a:latin typeface="Arial"/>
                <a:ea typeface="Arial"/>
                <a:cs typeface="Arial"/>
                <a:sym typeface="Arial"/>
              </a:rPr>
              <a:t>Mnemonic Code</a:t>
            </a:r>
            <a:r>
              <a:rPr b="0" lang="en-US" sz="1800">
                <a:solidFill>
                  <a:srgbClr val="333333"/>
                </a:solidFill>
                <a:latin typeface="Arial"/>
                <a:ea typeface="Arial"/>
                <a:cs typeface="Arial"/>
                <a:sym typeface="Arial"/>
              </a:rPr>
              <a:t> hiển thị 1 chuổi 12-24 từ khi lần đầu tiên tạo ví.</a:t>
            </a:r>
            <a:endParaRPr b="0" sz="1800">
              <a:solidFill>
                <a:srgbClr val="333333"/>
              </a:solidFill>
              <a:latin typeface="Arial"/>
              <a:ea typeface="Arial"/>
              <a:cs typeface="Arial"/>
              <a:sym typeface="Arial"/>
            </a:endParaRPr>
          </a:p>
          <a:p>
            <a:pPr indent="-342900" lvl="0" marL="457200" rtl="0">
              <a:lnSpc>
                <a:spcPct val="115000"/>
              </a:lnSpc>
              <a:spcBef>
                <a:spcPts val="0"/>
              </a:spcBef>
              <a:spcAft>
                <a:spcPts val="0"/>
              </a:spcAft>
              <a:buClr>
                <a:srgbClr val="333333"/>
              </a:buClr>
              <a:buSzPts val="1800"/>
              <a:buChar char="●"/>
            </a:pPr>
            <a:r>
              <a:rPr b="0" lang="en-US" sz="1800">
                <a:solidFill>
                  <a:srgbClr val="333333"/>
                </a:solidFill>
                <a:latin typeface="Arial"/>
                <a:ea typeface="Arial"/>
                <a:cs typeface="Arial"/>
                <a:sym typeface="Arial"/>
              </a:rPr>
              <a:t>BIP0039 định nghĩa tạo </a:t>
            </a:r>
            <a:r>
              <a:rPr lang="en-US" sz="1800">
                <a:solidFill>
                  <a:srgbClr val="333333"/>
                </a:solidFill>
                <a:latin typeface="Arial"/>
                <a:ea typeface="Arial"/>
                <a:cs typeface="Arial"/>
                <a:sym typeface="Arial"/>
              </a:rPr>
              <a:t>mnemonic code</a:t>
            </a:r>
            <a:r>
              <a:rPr b="0" lang="en-US" sz="1800">
                <a:solidFill>
                  <a:srgbClr val="333333"/>
                </a:solidFill>
                <a:latin typeface="Arial"/>
                <a:ea typeface="Arial"/>
                <a:cs typeface="Arial"/>
                <a:sym typeface="Arial"/>
              </a:rPr>
              <a:t> và nguồn:</a:t>
            </a:r>
            <a:endParaRPr b="0" sz="1800">
              <a:solidFill>
                <a:srgbClr val="333333"/>
              </a:solidFill>
              <a:latin typeface="Arial"/>
              <a:ea typeface="Arial"/>
              <a:cs typeface="Arial"/>
              <a:sym typeface="Arial"/>
            </a:endParaRPr>
          </a:p>
          <a:p>
            <a:pPr indent="-342900" lvl="1" marL="914400" rtl="0">
              <a:lnSpc>
                <a:spcPct val="115000"/>
              </a:lnSpc>
              <a:spcBef>
                <a:spcPts val="0"/>
              </a:spcBef>
              <a:spcAft>
                <a:spcPts val="0"/>
              </a:spcAft>
              <a:buClr>
                <a:srgbClr val="333333"/>
              </a:buClr>
              <a:buSzPts val="1800"/>
              <a:buAutoNum type="alphaLcPeriod"/>
            </a:pPr>
            <a:r>
              <a:rPr b="0" lang="en-US" sz="1800">
                <a:solidFill>
                  <a:srgbClr val="333333"/>
                </a:solidFill>
                <a:latin typeface="Arial"/>
                <a:ea typeface="Arial"/>
                <a:cs typeface="Arial"/>
                <a:sym typeface="Arial"/>
              </a:rPr>
              <a:t>Tạo 1 chuỗi ngẫu nhiên từ 128-256 bits.</a:t>
            </a:r>
            <a:endParaRPr b="0" sz="1800">
              <a:solidFill>
                <a:srgbClr val="333333"/>
              </a:solidFill>
              <a:latin typeface="Arial"/>
              <a:ea typeface="Arial"/>
              <a:cs typeface="Arial"/>
              <a:sym typeface="Arial"/>
            </a:endParaRPr>
          </a:p>
          <a:p>
            <a:pPr indent="-342900" lvl="1" marL="914400" rtl="0">
              <a:lnSpc>
                <a:spcPct val="115000"/>
              </a:lnSpc>
              <a:spcBef>
                <a:spcPts val="0"/>
              </a:spcBef>
              <a:spcAft>
                <a:spcPts val="0"/>
              </a:spcAft>
              <a:buClr>
                <a:srgbClr val="333333"/>
              </a:buClr>
              <a:buSzPts val="1800"/>
              <a:buAutoNum type="alphaLcPeriod"/>
            </a:pPr>
            <a:r>
              <a:rPr b="0" lang="en-US" sz="1800">
                <a:solidFill>
                  <a:srgbClr val="333333"/>
                </a:solidFill>
                <a:latin typeface="Arial"/>
                <a:ea typeface="Arial"/>
                <a:cs typeface="Arial"/>
                <a:sym typeface="Arial"/>
              </a:rPr>
              <a:t>Tạo 1 </a:t>
            </a:r>
            <a:r>
              <a:rPr lang="en-US" sz="1800">
                <a:solidFill>
                  <a:srgbClr val="333333"/>
                </a:solidFill>
                <a:latin typeface="Arial"/>
                <a:ea typeface="Arial"/>
                <a:cs typeface="Arial"/>
                <a:sym typeface="Arial"/>
              </a:rPr>
              <a:t>checksum</a:t>
            </a:r>
            <a:r>
              <a:rPr b="0" lang="en-US" sz="1800">
                <a:solidFill>
                  <a:srgbClr val="333333"/>
                </a:solidFill>
                <a:latin typeface="Arial"/>
                <a:ea typeface="Arial"/>
                <a:cs typeface="Arial"/>
                <a:sym typeface="Arial"/>
              </a:rPr>
              <a:t> chuỗi ngẫu nhiên bằng cách lấy 1 vài bit đầu tiên của hàm băm SHA256 của nó.</a:t>
            </a:r>
            <a:endParaRPr b="0" sz="1800">
              <a:solidFill>
                <a:srgbClr val="333333"/>
              </a:solidFill>
              <a:latin typeface="Arial"/>
              <a:ea typeface="Arial"/>
              <a:cs typeface="Arial"/>
              <a:sym typeface="Arial"/>
            </a:endParaRPr>
          </a:p>
          <a:p>
            <a:pPr indent="-342900" lvl="1" marL="914400" rtl="0">
              <a:lnSpc>
                <a:spcPct val="115000"/>
              </a:lnSpc>
              <a:spcBef>
                <a:spcPts val="0"/>
              </a:spcBef>
              <a:spcAft>
                <a:spcPts val="0"/>
              </a:spcAft>
              <a:buClr>
                <a:srgbClr val="333333"/>
              </a:buClr>
              <a:buSzPts val="1800"/>
              <a:buAutoNum type="alphaLcPeriod"/>
            </a:pPr>
            <a:r>
              <a:rPr b="0" lang="en-US" sz="1800">
                <a:solidFill>
                  <a:srgbClr val="333333"/>
                </a:solidFill>
                <a:latin typeface="Arial"/>
                <a:ea typeface="Arial"/>
                <a:cs typeface="Arial"/>
                <a:sym typeface="Arial"/>
              </a:rPr>
              <a:t>Thêm </a:t>
            </a:r>
            <a:r>
              <a:rPr lang="en-US" sz="1800">
                <a:solidFill>
                  <a:srgbClr val="333333"/>
                </a:solidFill>
                <a:latin typeface="Arial"/>
                <a:ea typeface="Arial"/>
                <a:cs typeface="Arial"/>
                <a:sym typeface="Arial"/>
              </a:rPr>
              <a:t>checksum</a:t>
            </a:r>
            <a:r>
              <a:rPr b="0" lang="en-US" sz="1800">
                <a:solidFill>
                  <a:srgbClr val="333333"/>
                </a:solidFill>
                <a:latin typeface="Arial"/>
                <a:ea typeface="Arial"/>
                <a:cs typeface="Arial"/>
                <a:sym typeface="Arial"/>
              </a:rPr>
              <a:t> vào cuối chuỗi của nó</a:t>
            </a:r>
            <a:endParaRPr b="0" sz="1800">
              <a:solidFill>
                <a:srgbClr val="333333"/>
              </a:solidFill>
              <a:latin typeface="Arial"/>
              <a:ea typeface="Arial"/>
              <a:cs typeface="Arial"/>
              <a:sym typeface="Arial"/>
            </a:endParaRPr>
          </a:p>
          <a:p>
            <a:pPr indent="-342900" lvl="1" marL="914400" rtl="0">
              <a:lnSpc>
                <a:spcPct val="115000"/>
              </a:lnSpc>
              <a:spcBef>
                <a:spcPts val="0"/>
              </a:spcBef>
              <a:spcAft>
                <a:spcPts val="0"/>
              </a:spcAft>
              <a:buClr>
                <a:srgbClr val="333333"/>
              </a:buClr>
              <a:buSzPts val="1800"/>
              <a:buAutoNum type="alphaLcPeriod"/>
            </a:pPr>
            <a:r>
              <a:rPr b="0" lang="en-US" sz="1800">
                <a:solidFill>
                  <a:srgbClr val="333333"/>
                </a:solidFill>
                <a:latin typeface="Arial"/>
                <a:ea typeface="Arial"/>
                <a:cs typeface="Arial"/>
                <a:sym typeface="Arial"/>
              </a:rPr>
              <a:t>Chia chuỗi </a:t>
            </a:r>
            <a:r>
              <a:rPr b="0" lang="en-US" sz="1800">
                <a:solidFill>
                  <a:srgbClr val="333333"/>
                </a:solidFill>
                <a:latin typeface="Arial"/>
                <a:ea typeface="Arial"/>
                <a:cs typeface="Arial"/>
                <a:sym typeface="Arial"/>
              </a:rPr>
              <a:t>thành các phần</a:t>
            </a:r>
            <a:r>
              <a:rPr b="0" lang="en-US" sz="1800">
                <a:solidFill>
                  <a:srgbClr val="333333"/>
                </a:solidFill>
                <a:latin typeface="Arial"/>
                <a:ea typeface="Arial"/>
                <a:cs typeface="Arial"/>
                <a:sym typeface="Arial"/>
              </a:rPr>
              <a:t> 11 bit, sử dụng chúng để lập chỉ mục 1 từ điển gồm 2048 từ được xác định trước</a:t>
            </a:r>
            <a:endParaRPr b="0" sz="1800">
              <a:solidFill>
                <a:srgbClr val="333333"/>
              </a:solidFill>
              <a:latin typeface="Arial"/>
              <a:ea typeface="Arial"/>
              <a:cs typeface="Arial"/>
              <a:sym typeface="Arial"/>
            </a:endParaRPr>
          </a:p>
          <a:p>
            <a:pPr indent="-342900" lvl="1" marL="914400" rtl="0">
              <a:lnSpc>
                <a:spcPct val="115000"/>
              </a:lnSpc>
              <a:spcBef>
                <a:spcPts val="0"/>
              </a:spcBef>
              <a:spcAft>
                <a:spcPts val="0"/>
              </a:spcAft>
              <a:buClr>
                <a:srgbClr val="333333"/>
              </a:buClr>
              <a:buSzPts val="1800"/>
              <a:buAutoNum type="alphaLcPeriod"/>
            </a:pPr>
            <a:r>
              <a:rPr b="0" lang="en-US" sz="1800">
                <a:solidFill>
                  <a:srgbClr val="333333"/>
                </a:solidFill>
                <a:latin typeface="Arial"/>
                <a:ea typeface="Arial"/>
                <a:cs typeface="Arial"/>
                <a:sym typeface="Arial"/>
              </a:rPr>
              <a:t>Đưa ra 12-24 đại diện cho </a:t>
            </a:r>
            <a:r>
              <a:rPr lang="en-US" sz="1800">
                <a:solidFill>
                  <a:srgbClr val="333333"/>
                </a:solidFill>
                <a:latin typeface="Arial"/>
                <a:ea typeface="Arial"/>
                <a:cs typeface="Arial"/>
                <a:sym typeface="Arial"/>
              </a:rPr>
              <a:t>mnemonic code</a:t>
            </a:r>
            <a:endParaRPr b="0" sz="1800">
              <a:solidFill>
                <a:srgbClr val="333333"/>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p:nvPr/>
        </p:nvSpPr>
        <p:spPr>
          <a:xfrm>
            <a:off x="0" y="0"/>
            <a:ext cx="91440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4:Keys, Addresses, Wallets</a:t>
            </a:r>
            <a:endParaRPr/>
          </a:p>
        </p:txBody>
      </p:sp>
      <p:sp>
        <p:nvSpPr>
          <p:cNvPr id="309" name="Shape 309"/>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10" name="Shape 310"/>
          <p:cNvSpPr txBox="1"/>
          <p:nvPr/>
        </p:nvSpPr>
        <p:spPr>
          <a:xfrm>
            <a:off x="193175" y="923525"/>
            <a:ext cx="76629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333333"/>
                </a:solidFill>
              </a:rPr>
              <a:t>Mnemonic Code Words</a:t>
            </a:r>
            <a:endParaRPr sz="2400"/>
          </a:p>
        </p:txBody>
      </p:sp>
      <p:pic>
        <p:nvPicPr>
          <p:cNvPr id="311" name="Shape 311"/>
          <p:cNvPicPr preferRelativeResize="0"/>
          <p:nvPr/>
        </p:nvPicPr>
        <p:blipFill>
          <a:blip r:embed="rId3">
            <a:alphaModFix/>
          </a:blip>
          <a:stretch>
            <a:fillRect/>
          </a:stretch>
        </p:blipFill>
        <p:spPr>
          <a:xfrm>
            <a:off x="943130" y="4342463"/>
            <a:ext cx="7257725" cy="1877687"/>
          </a:xfrm>
          <a:prstGeom prst="rect">
            <a:avLst/>
          </a:prstGeom>
          <a:noFill/>
          <a:ln>
            <a:noFill/>
          </a:ln>
        </p:spPr>
      </p:pic>
      <p:pic>
        <p:nvPicPr>
          <p:cNvPr id="312" name="Shape 312"/>
          <p:cNvPicPr preferRelativeResize="0"/>
          <p:nvPr/>
        </p:nvPicPr>
        <p:blipFill>
          <a:blip r:embed="rId4">
            <a:alphaModFix/>
          </a:blip>
          <a:stretch>
            <a:fillRect/>
          </a:stretch>
        </p:blipFill>
        <p:spPr>
          <a:xfrm>
            <a:off x="1808645" y="1563425"/>
            <a:ext cx="5526725" cy="231486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p:nvPr/>
        </p:nvSpPr>
        <p:spPr>
          <a:xfrm>
            <a:off x="0" y="0"/>
            <a:ext cx="91440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4:Keys, Addresses, Wallets</a:t>
            </a:r>
            <a:endParaRPr/>
          </a:p>
        </p:txBody>
      </p:sp>
      <p:sp>
        <p:nvSpPr>
          <p:cNvPr id="318" name="Shape 318"/>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19" name="Shape 319"/>
          <p:cNvSpPr txBox="1"/>
          <p:nvPr/>
        </p:nvSpPr>
        <p:spPr>
          <a:xfrm>
            <a:off x="193175" y="923525"/>
            <a:ext cx="87417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333333"/>
                </a:solidFill>
              </a:rPr>
              <a:t>Hierarchical Deterministic Wallets (BIP0032/BIP0044)</a:t>
            </a:r>
            <a:endParaRPr sz="2400"/>
          </a:p>
        </p:txBody>
      </p:sp>
      <p:sp>
        <p:nvSpPr>
          <p:cNvPr id="320" name="Shape 320"/>
          <p:cNvSpPr txBox="1"/>
          <p:nvPr>
            <p:ph idx="1" type="body"/>
          </p:nvPr>
        </p:nvSpPr>
        <p:spPr>
          <a:xfrm>
            <a:off x="687425" y="1441725"/>
            <a:ext cx="7543800" cy="3307200"/>
          </a:xfrm>
          <a:prstGeom prst="rect">
            <a:avLst/>
          </a:prstGeom>
          <a:noFill/>
          <a:ln>
            <a:noFill/>
          </a:ln>
        </p:spPr>
        <p:txBody>
          <a:bodyPr anchorCtr="0" anchor="t" bIns="45700" lIns="91425" spcFirstLastPara="1" rIns="91425" wrap="square" tIns="45700">
            <a:noAutofit/>
          </a:bodyPr>
          <a:lstStyle/>
          <a:p>
            <a:pPr indent="-342900" lvl="0" marL="457200" rtl="0">
              <a:lnSpc>
                <a:spcPct val="115000"/>
              </a:lnSpc>
              <a:spcBef>
                <a:spcPts val="1400"/>
              </a:spcBef>
              <a:spcAft>
                <a:spcPts val="0"/>
              </a:spcAft>
              <a:buClr>
                <a:srgbClr val="333333"/>
              </a:buClr>
              <a:buSzPts val="1800"/>
              <a:buChar char="●"/>
            </a:pPr>
            <a:r>
              <a:rPr b="0" lang="en-US" sz="1800">
                <a:solidFill>
                  <a:srgbClr val="333333"/>
                </a:solidFill>
                <a:latin typeface="Arial"/>
                <a:ea typeface="Arial"/>
                <a:cs typeface="Arial"/>
                <a:sym typeface="Arial"/>
              </a:rPr>
              <a:t>Ví </a:t>
            </a:r>
            <a:r>
              <a:rPr lang="en-US" sz="1800">
                <a:solidFill>
                  <a:srgbClr val="333333"/>
                </a:solidFill>
                <a:latin typeface="Arial"/>
                <a:ea typeface="Arial"/>
                <a:cs typeface="Arial"/>
                <a:sym typeface="Arial"/>
              </a:rPr>
              <a:t>Deterministic</a:t>
            </a:r>
            <a:r>
              <a:rPr b="0" lang="en-US" sz="1800">
                <a:solidFill>
                  <a:srgbClr val="333333"/>
                </a:solidFill>
                <a:latin typeface="Arial"/>
                <a:ea typeface="Arial"/>
                <a:cs typeface="Arial"/>
                <a:sym typeface="Arial"/>
              </a:rPr>
              <a:t> phát triển để giúp dễ dàng lấy được nhiều khóa từ 1 </a:t>
            </a:r>
            <a:r>
              <a:rPr lang="en-US" sz="1800">
                <a:solidFill>
                  <a:srgbClr val="333333"/>
                </a:solidFill>
                <a:latin typeface="Arial"/>
                <a:ea typeface="Arial"/>
                <a:cs typeface="Arial"/>
                <a:sym typeface="Arial"/>
              </a:rPr>
              <a:t>seed</a:t>
            </a:r>
            <a:r>
              <a:rPr b="0" lang="en-US" sz="1800">
                <a:solidFill>
                  <a:srgbClr val="333333"/>
                </a:solidFill>
                <a:latin typeface="Arial"/>
                <a:ea typeface="Arial"/>
                <a:cs typeface="Arial"/>
                <a:sym typeface="Arial"/>
              </a:rPr>
              <a:t> duy nhất và hình thức tiên tiến của ví </a:t>
            </a:r>
            <a:r>
              <a:rPr lang="en-US" sz="1800">
                <a:solidFill>
                  <a:srgbClr val="333333"/>
                </a:solidFill>
                <a:latin typeface="Arial"/>
                <a:ea typeface="Arial"/>
                <a:cs typeface="Arial"/>
                <a:sym typeface="Arial"/>
              </a:rPr>
              <a:t>Deterministic</a:t>
            </a:r>
            <a:r>
              <a:rPr b="0" lang="en-US" sz="1800">
                <a:solidFill>
                  <a:srgbClr val="333333"/>
                </a:solidFill>
                <a:latin typeface="Arial"/>
                <a:ea typeface="Arial"/>
                <a:cs typeface="Arial"/>
                <a:sym typeface="Arial"/>
              </a:rPr>
              <a:t> là ví </a:t>
            </a:r>
            <a:r>
              <a:rPr lang="en-US" sz="1800">
                <a:solidFill>
                  <a:srgbClr val="333333"/>
                </a:solidFill>
                <a:latin typeface="Arial"/>
                <a:ea typeface="Arial"/>
                <a:cs typeface="Arial"/>
                <a:sym typeface="Arial"/>
              </a:rPr>
              <a:t>Hierarchical Deterministic</a:t>
            </a:r>
            <a:r>
              <a:rPr b="0" lang="en-US" sz="1800">
                <a:solidFill>
                  <a:srgbClr val="333333"/>
                </a:solidFill>
                <a:latin typeface="Arial"/>
                <a:ea typeface="Arial"/>
                <a:cs typeface="Arial"/>
                <a:sym typeface="Arial"/>
              </a:rPr>
              <a:t> (ví </a:t>
            </a:r>
            <a:r>
              <a:rPr lang="en-US" sz="1800">
                <a:solidFill>
                  <a:srgbClr val="333333"/>
                </a:solidFill>
                <a:latin typeface="Arial"/>
                <a:ea typeface="Arial"/>
                <a:cs typeface="Arial"/>
                <a:sym typeface="Arial"/>
              </a:rPr>
              <a:t>HD</a:t>
            </a:r>
            <a:r>
              <a:rPr b="0" lang="en-US" sz="1800">
                <a:solidFill>
                  <a:srgbClr val="333333"/>
                </a:solidFill>
                <a:latin typeface="Arial"/>
                <a:ea typeface="Arial"/>
                <a:cs typeface="Arial"/>
                <a:sym typeface="Arial"/>
              </a:rPr>
              <a:t>)</a:t>
            </a:r>
            <a:endParaRPr b="0" sz="1800">
              <a:solidFill>
                <a:srgbClr val="333333"/>
              </a:solidFill>
              <a:latin typeface="Arial"/>
              <a:ea typeface="Arial"/>
              <a:cs typeface="Arial"/>
              <a:sym typeface="Arial"/>
            </a:endParaRPr>
          </a:p>
          <a:p>
            <a:pPr indent="-342900" lvl="0" marL="457200" rtl="0">
              <a:lnSpc>
                <a:spcPct val="115000"/>
              </a:lnSpc>
              <a:spcBef>
                <a:spcPts val="0"/>
              </a:spcBef>
              <a:spcAft>
                <a:spcPts val="0"/>
              </a:spcAft>
              <a:buClr>
                <a:srgbClr val="333333"/>
              </a:buClr>
              <a:buSzPts val="1800"/>
              <a:buChar char="●"/>
            </a:pPr>
            <a:r>
              <a:rPr b="0" lang="en-US" sz="1800">
                <a:solidFill>
                  <a:srgbClr val="333333"/>
                </a:solidFill>
                <a:latin typeface="Arial"/>
                <a:ea typeface="Arial"/>
                <a:cs typeface="Arial"/>
                <a:sym typeface="Arial"/>
              </a:rPr>
              <a:t>Ưu điểm:</a:t>
            </a:r>
            <a:endParaRPr b="0" sz="1800">
              <a:solidFill>
                <a:srgbClr val="333333"/>
              </a:solidFill>
              <a:latin typeface="Arial"/>
              <a:ea typeface="Arial"/>
              <a:cs typeface="Arial"/>
              <a:sym typeface="Arial"/>
            </a:endParaRPr>
          </a:p>
          <a:p>
            <a:pPr indent="-342900" lvl="1" marL="914400" rtl="0">
              <a:lnSpc>
                <a:spcPct val="115000"/>
              </a:lnSpc>
              <a:spcBef>
                <a:spcPts val="0"/>
              </a:spcBef>
              <a:spcAft>
                <a:spcPts val="0"/>
              </a:spcAft>
              <a:buClr>
                <a:srgbClr val="333333"/>
              </a:buClr>
              <a:buSzPts val="1800"/>
              <a:buAutoNum type="alphaLcPeriod"/>
            </a:pPr>
            <a:r>
              <a:rPr b="0" lang="en-US" sz="1800">
                <a:solidFill>
                  <a:srgbClr val="333333"/>
                </a:solidFill>
                <a:latin typeface="Arial"/>
                <a:ea typeface="Arial"/>
                <a:cs typeface="Arial"/>
                <a:sym typeface="Arial"/>
              </a:rPr>
              <a:t>Cấu trúc cây được sử dụng để thể hiện ý nghĩa tổ chức bổ sung (các nhánh thực hiện các công việc khác nhau)</a:t>
            </a:r>
            <a:endParaRPr b="0" sz="1800">
              <a:solidFill>
                <a:srgbClr val="333333"/>
              </a:solidFill>
              <a:latin typeface="Arial"/>
              <a:ea typeface="Arial"/>
              <a:cs typeface="Arial"/>
              <a:sym typeface="Arial"/>
            </a:endParaRPr>
          </a:p>
          <a:p>
            <a:pPr indent="-342900" lvl="1" marL="914400" rtl="0">
              <a:lnSpc>
                <a:spcPct val="115000"/>
              </a:lnSpc>
              <a:spcBef>
                <a:spcPts val="0"/>
              </a:spcBef>
              <a:spcAft>
                <a:spcPts val="0"/>
              </a:spcAft>
              <a:buClr>
                <a:srgbClr val="333333"/>
              </a:buClr>
              <a:buSzPts val="1800"/>
              <a:buAutoNum type="alphaLcPeriod"/>
            </a:pPr>
            <a:r>
              <a:rPr b="0" lang="en-US" sz="1800">
                <a:solidFill>
                  <a:srgbClr val="333333"/>
                </a:solidFill>
                <a:latin typeface="Arial"/>
                <a:ea typeface="Arial"/>
                <a:cs typeface="Arial"/>
                <a:sym typeface="Arial"/>
              </a:rPr>
              <a:t>Tạo các khóa công khai mà ko cần truy cập vào các khóa riêng tương ứng</a:t>
            </a:r>
            <a:endParaRPr sz="1800">
              <a:solidFill>
                <a:srgbClr val="333333"/>
              </a:solidFill>
              <a:latin typeface="Arial"/>
              <a:ea typeface="Arial"/>
              <a:cs typeface="Arial"/>
              <a:sym typeface="Arial"/>
            </a:endParaRPr>
          </a:p>
        </p:txBody>
      </p:sp>
      <p:pic>
        <p:nvPicPr>
          <p:cNvPr id="321" name="Shape 321"/>
          <p:cNvPicPr preferRelativeResize="0"/>
          <p:nvPr/>
        </p:nvPicPr>
        <p:blipFill>
          <a:blip r:embed="rId3">
            <a:alphaModFix/>
          </a:blip>
          <a:stretch>
            <a:fillRect/>
          </a:stretch>
        </p:blipFill>
        <p:spPr>
          <a:xfrm>
            <a:off x="2758850" y="4089050"/>
            <a:ext cx="3400951" cy="226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idx="1" type="body"/>
          </p:nvPr>
        </p:nvSpPr>
        <p:spPr>
          <a:xfrm>
            <a:off x="944975" y="1461991"/>
            <a:ext cx="7543800" cy="3355200"/>
          </a:xfrm>
          <a:prstGeom prst="rect">
            <a:avLst/>
          </a:prstGeom>
          <a:noFill/>
          <a:ln>
            <a:noFill/>
          </a:ln>
        </p:spPr>
        <p:txBody>
          <a:bodyPr anchorCtr="0" anchor="t" bIns="45700" lIns="91425" spcFirstLastPara="1" rIns="91425" wrap="square" tIns="45700">
            <a:noAutofit/>
          </a:bodyPr>
          <a:lstStyle/>
          <a:p>
            <a:pPr indent="-330200" lvl="0" marL="342900" rtl="0">
              <a:lnSpc>
                <a:spcPct val="115000"/>
              </a:lnSpc>
              <a:spcBef>
                <a:spcPts val="1400"/>
              </a:spcBef>
              <a:spcAft>
                <a:spcPts val="0"/>
              </a:spcAft>
              <a:buClr>
                <a:srgbClr val="333333"/>
              </a:buClr>
              <a:buSzPts val="1800"/>
              <a:buFont typeface="Arial"/>
              <a:buChar char="•"/>
            </a:pPr>
            <a:r>
              <a:rPr lang="en-US" sz="1800">
                <a:solidFill>
                  <a:srgbClr val="333333"/>
                </a:solidFill>
                <a:latin typeface="Arial"/>
                <a:ea typeface="Arial"/>
                <a:cs typeface="Arial"/>
                <a:sym typeface="Arial"/>
              </a:rPr>
              <a:t>Bitcoin</a:t>
            </a:r>
            <a:r>
              <a:rPr b="0" lang="en-US" sz="1800">
                <a:solidFill>
                  <a:srgbClr val="333333"/>
                </a:solidFill>
                <a:latin typeface="Arial"/>
                <a:ea typeface="Arial"/>
                <a:cs typeface="Arial"/>
                <a:sym typeface="Arial"/>
              </a:rPr>
              <a:t> là một giao thức mà có thể được truy cập sử dụng ứng dụng client nói được ngôn ngữ của giao thức (ví bitcoin)</a:t>
            </a:r>
            <a:endParaRPr sz="1800">
              <a:solidFill>
                <a:srgbClr val="333333"/>
              </a:solidFill>
              <a:latin typeface="Arial"/>
              <a:ea typeface="Arial"/>
              <a:cs typeface="Arial"/>
              <a:sym typeface="Arial"/>
            </a:endParaRPr>
          </a:p>
          <a:p>
            <a:pPr indent="-330200" lvl="0" marL="342900" rtl="0">
              <a:lnSpc>
                <a:spcPct val="115000"/>
              </a:lnSpc>
              <a:spcBef>
                <a:spcPts val="0"/>
              </a:spcBef>
              <a:spcAft>
                <a:spcPts val="0"/>
              </a:spcAft>
              <a:buClr>
                <a:srgbClr val="333333"/>
              </a:buClr>
              <a:buSzPts val="1800"/>
              <a:buFont typeface="Arial"/>
              <a:buChar char="•"/>
            </a:pPr>
            <a:r>
              <a:rPr lang="en-US" sz="1800">
                <a:solidFill>
                  <a:srgbClr val="333333"/>
                </a:solidFill>
                <a:latin typeface="Arial"/>
                <a:ea typeface="Arial"/>
                <a:cs typeface="Arial"/>
                <a:sym typeface="Arial"/>
              </a:rPr>
              <a:t>Full Node Client</a:t>
            </a:r>
            <a:r>
              <a:rPr b="0" lang="en-US" sz="1800">
                <a:solidFill>
                  <a:srgbClr val="333333"/>
                </a:solidFill>
                <a:latin typeface="Arial"/>
                <a:ea typeface="Arial"/>
                <a:cs typeface="Arial"/>
                <a:sym typeface="Arial"/>
              </a:rPr>
              <a:t>: Lưu trữ toàn bộ giao dịch của người dùng và có thể bắt đầu giao dịch trực tiếp trên mạng bitcoin.</a:t>
            </a:r>
            <a:endParaRPr b="0" sz="1800">
              <a:solidFill>
                <a:srgbClr val="333333"/>
              </a:solidFill>
              <a:latin typeface="Arial"/>
              <a:ea typeface="Arial"/>
              <a:cs typeface="Arial"/>
              <a:sym typeface="Arial"/>
            </a:endParaRPr>
          </a:p>
          <a:p>
            <a:pPr indent="-330200" lvl="0" marL="342900" rtl="0">
              <a:lnSpc>
                <a:spcPct val="115000"/>
              </a:lnSpc>
              <a:spcBef>
                <a:spcPts val="0"/>
              </a:spcBef>
              <a:spcAft>
                <a:spcPts val="0"/>
              </a:spcAft>
              <a:buClr>
                <a:srgbClr val="333333"/>
              </a:buClr>
              <a:buSzPts val="1800"/>
              <a:buFont typeface="Arial"/>
              <a:buChar char="•"/>
            </a:pPr>
            <a:r>
              <a:rPr lang="en-US" sz="1800">
                <a:solidFill>
                  <a:srgbClr val="333333"/>
                </a:solidFill>
                <a:latin typeface="Arial"/>
                <a:ea typeface="Arial"/>
                <a:cs typeface="Arial"/>
                <a:sym typeface="Arial"/>
              </a:rPr>
              <a:t>Lightweight Client</a:t>
            </a:r>
            <a:r>
              <a:rPr b="0" lang="en-US" sz="1800">
                <a:solidFill>
                  <a:srgbClr val="333333"/>
                </a:solidFill>
                <a:latin typeface="Arial"/>
                <a:ea typeface="Arial"/>
                <a:cs typeface="Arial"/>
                <a:sym typeface="Arial"/>
              </a:rPr>
              <a:t>: Kết nối đến full-node bitcoin để truy cập tới thông tin giao dịch, để sử dụng cần 1 máy chủ thứ 3 để sử dụng</a:t>
            </a:r>
            <a:endParaRPr b="0" sz="1800">
              <a:solidFill>
                <a:srgbClr val="333333"/>
              </a:solidFill>
              <a:latin typeface="Arial"/>
              <a:ea typeface="Arial"/>
              <a:cs typeface="Arial"/>
              <a:sym typeface="Arial"/>
            </a:endParaRPr>
          </a:p>
          <a:p>
            <a:pPr indent="-330200" lvl="0" marL="342900" rtl="0">
              <a:lnSpc>
                <a:spcPct val="115000"/>
              </a:lnSpc>
              <a:spcBef>
                <a:spcPts val="0"/>
              </a:spcBef>
              <a:spcAft>
                <a:spcPts val="0"/>
              </a:spcAft>
              <a:buClr>
                <a:srgbClr val="333333"/>
              </a:buClr>
              <a:buSzPts val="1800"/>
              <a:buFont typeface="Arial"/>
              <a:buChar char="•"/>
            </a:pPr>
            <a:r>
              <a:rPr lang="en-US" sz="1800">
                <a:solidFill>
                  <a:srgbClr val="333333"/>
                </a:solidFill>
                <a:latin typeface="Arial"/>
                <a:ea typeface="Arial"/>
                <a:cs typeface="Arial"/>
                <a:sym typeface="Arial"/>
              </a:rPr>
              <a:t>Web Client</a:t>
            </a:r>
            <a:r>
              <a:rPr b="0" lang="en-US" sz="1800">
                <a:solidFill>
                  <a:srgbClr val="333333"/>
                </a:solidFill>
                <a:latin typeface="Arial"/>
                <a:ea typeface="Arial"/>
                <a:cs typeface="Arial"/>
                <a:sym typeface="Arial"/>
              </a:rPr>
              <a:t>: Khách hàng được truy cập thông qua trình duyệt web và lưu trữ ví của người dùng trên máy chủ sở hữu của bên thứ 3.</a:t>
            </a:r>
            <a:endParaRPr b="0" sz="1800">
              <a:solidFill>
                <a:srgbClr val="333333"/>
              </a:solidFill>
              <a:latin typeface="Arial"/>
              <a:ea typeface="Arial"/>
              <a:cs typeface="Arial"/>
              <a:sym typeface="Arial"/>
            </a:endParaRPr>
          </a:p>
        </p:txBody>
      </p:sp>
      <p:sp>
        <p:nvSpPr>
          <p:cNvPr id="102" name="Shape 102"/>
          <p:cNvSpPr txBox="1"/>
          <p:nvPr>
            <p:ph idx="1" type="body"/>
          </p:nvPr>
        </p:nvSpPr>
        <p:spPr>
          <a:xfrm>
            <a:off x="9563" y="822100"/>
            <a:ext cx="8136300" cy="639900"/>
          </a:xfrm>
          <a:prstGeom prst="rect">
            <a:avLst/>
          </a:prstGeom>
          <a:noFill/>
          <a:ln>
            <a:noFill/>
          </a:ln>
        </p:spPr>
        <p:txBody>
          <a:bodyPr anchorCtr="0" anchor="b" bIns="45700" lIns="91425" spcFirstLastPara="1" rIns="91425" wrap="square" tIns="45700">
            <a:noAutofit/>
          </a:bodyPr>
          <a:lstStyle/>
          <a:p>
            <a:pPr indent="-342900" lvl="0" marL="342900" rtl="0">
              <a:lnSpc>
                <a:spcPct val="122500"/>
              </a:lnSpc>
              <a:spcBef>
                <a:spcPts val="1800"/>
              </a:spcBef>
              <a:spcAft>
                <a:spcPts val="0"/>
              </a:spcAft>
              <a:buClr>
                <a:schemeClr val="dk1"/>
              </a:buClr>
              <a:buSzPts val="2400"/>
              <a:buFont typeface="Noto Sans Symbols"/>
              <a:buChar char="❖"/>
            </a:pPr>
            <a:r>
              <a:rPr lang="en-US">
                <a:solidFill>
                  <a:srgbClr val="333333"/>
                </a:solidFill>
                <a:latin typeface="Arial"/>
                <a:ea typeface="Arial"/>
                <a:cs typeface="Arial"/>
                <a:sym typeface="Arial"/>
              </a:rPr>
              <a:t>Bitcoin Uses, Users</a:t>
            </a:r>
            <a:endParaRPr>
              <a:solidFill>
                <a:srgbClr val="333333"/>
              </a:solidFill>
              <a:latin typeface="Arial"/>
              <a:ea typeface="Arial"/>
              <a:cs typeface="Arial"/>
              <a:sym typeface="Arial"/>
            </a:endParaRPr>
          </a:p>
        </p:txBody>
      </p:sp>
      <p:sp>
        <p:nvSpPr>
          <p:cNvPr id="103" name="Shape 103"/>
          <p:cNvSpPr/>
          <p:nvPr/>
        </p:nvSpPr>
        <p:spPr>
          <a:xfrm>
            <a:off x="0" y="0"/>
            <a:ext cx="72606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a:t>
            </a:r>
            <a:r>
              <a:rPr lang="en-US" sz="4400">
                <a:solidFill>
                  <a:srgbClr val="FFFFFF"/>
                </a:solidFill>
                <a:latin typeface="Times New Roman"/>
                <a:ea typeface="Times New Roman"/>
                <a:cs typeface="Times New Roman"/>
                <a:sym typeface="Times New Roman"/>
              </a:rPr>
              <a:t>1</a:t>
            </a:r>
            <a:r>
              <a:rPr lang="en-US" sz="4400">
                <a:solidFill>
                  <a:srgbClr val="FFFFFF"/>
                </a:solidFill>
                <a:latin typeface="Times New Roman"/>
                <a:ea typeface="Times New Roman"/>
                <a:cs typeface="Times New Roman"/>
                <a:sym typeface="Times New Roman"/>
              </a:rPr>
              <a:t>: </a:t>
            </a:r>
            <a:r>
              <a:rPr lang="en-US" sz="4400">
                <a:solidFill>
                  <a:srgbClr val="FFFFFF"/>
                </a:solidFill>
                <a:latin typeface="Times New Roman"/>
                <a:ea typeface="Times New Roman"/>
                <a:cs typeface="Times New Roman"/>
                <a:sym typeface="Times New Roman"/>
              </a:rPr>
              <a:t>Introducation</a:t>
            </a:r>
            <a:endParaRPr/>
          </a:p>
        </p:txBody>
      </p:sp>
      <p:sp>
        <p:nvSpPr>
          <p:cNvPr id="104" name="Shape 10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p:nvPr/>
        </p:nvSpPr>
        <p:spPr>
          <a:xfrm>
            <a:off x="0" y="0"/>
            <a:ext cx="91440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4:Keys, Addresses, Wallets</a:t>
            </a:r>
            <a:endParaRPr/>
          </a:p>
        </p:txBody>
      </p:sp>
      <p:sp>
        <p:nvSpPr>
          <p:cNvPr id="327" name="Shape 32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28" name="Shape 328"/>
          <p:cNvSpPr txBox="1"/>
          <p:nvPr/>
        </p:nvSpPr>
        <p:spPr>
          <a:xfrm>
            <a:off x="193175" y="923525"/>
            <a:ext cx="87417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333333"/>
                </a:solidFill>
              </a:rPr>
              <a:t>HD wallet creation from a seed</a:t>
            </a:r>
            <a:endParaRPr sz="2400"/>
          </a:p>
        </p:txBody>
      </p:sp>
      <p:pic>
        <p:nvPicPr>
          <p:cNvPr id="329" name="Shape 329"/>
          <p:cNvPicPr preferRelativeResize="0"/>
          <p:nvPr/>
        </p:nvPicPr>
        <p:blipFill>
          <a:blip r:embed="rId3">
            <a:alphaModFix/>
          </a:blip>
          <a:stretch>
            <a:fillRect/>
          </a:stretch>
        </p:blipFill>
        <p:spPr>
          <a:xfrm>
            <a:off x="839413" y="2258125"/>
            <a:ext cx="7449226" cy="3403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p:nvPr/>
        </p:nvSpPr>
        <p:spPr>
          <a:xfrm>
            <a:off x="0" y="0"/>
            <a:ext cx="91440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4:Keys, Addresses, Wallets</a:t>
            </a:r>
            <a:endParaRPr/>
          </a:p>
        </p:txBody>
      </p:sp>
      <p:sp>
        <p:nvSpPr>
          <p:cNvPr id="335" name="Shape 33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36" name="Shape 336"/>
          <p:cNvSpPr txBox="1"/>
          <p:nvPr/>
        </p:nvSpPr>
        <p:spPr>
          <a:xfrm>
            <a:off x="193175" y="923525"/>
            <a:ext cx="87417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333333"/>
                </a:solidFill>
              </a:rPr>
              <a:t>Private child key derivation</a:t>
            </a:r>
            <a:endParaRPr sz="2400"/>
          </a:p>
        </p:txBody>
      </p:sp>
      <p:pic>
        <p:nvPicPr>
          <p:cNvPr id="337" name="Shape 337"/>
          <p:cNvPicPr preferRelativeResize="0"/>
          <p:nvPr/>
        </p:nvPicPr>
        <p:blipFill>
          <a:blip r:embed="rId3">
            <a:alphaModFix/>
          </a:blip>
          <a:stretch>
            <a:fillRect/>
          </a:stretch>
        </p:blipFill>
        <p:spPr>
          <a:xfrm>
            <a:off x="809350" y="1992225"/>
            <a:ext cx="7525302" cy="4432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p:nvPr/>
        </p:nvSpPr>
        <p:spPr>
          <a:xfrm>
            <a:off x="0" y="0"/>
            <a:ext cx="91440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4:Keys, Addresses, Wallets</a:t>
            </a:r>
            <a:endParaRPr/>
          </a:p>
        </p:txBody>
      </p:sp>
      <p:sp>
        <p:nvSpPr>
          <p:cNvPr id="343" name="Shape 34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44" name="Shape 344"/>
          <p:cNvSpPr txBox="1"/>
          <p:nvPr/>
        </p:nvSpPr>
        <p:spPr>
          <a:xfrm>
            <a:off x="193175" y="923525"/>
            <a:ext cx="87417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333333"/>
                </a:solidFill>
              </a:rPr>
              <a:t>Public child key derivation</a:t>
            </a:r>
            <a:endParaRPr sz="2400"/>
          </a:p>
        </p:txBody>
      </p:sp>
      <p:pic>
        <p:nvPicPr>
          <p:cNvPr id="345" name="Shape 345"/>
          <p:cNvPicPr preferRelativeResize="0"/>
          <p:nvPr/>
        </p:nvPicPr>
        <p:blipFill>
          <a:blip r:embed="rId3">
            <a:alphaModFix/>
          </a:blip>
          <a:stretch>
            <a:fillRect/>
          </a:stretch>
        </p:blipFill>
        <p:spPr>
          <a:xfrm>
            <a:off x="736238" y="1927850"/>
            <a:ext cx="7655575" cy="352337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p:nvPr/>
        </p:nvSpPr>
        <p:spPr>
          <a:xfrm>
            <a:off x="0" y="0"/>
            <a:ext cx="91440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4:Keys, Addresses, Wallets</a:t>
            </a:r>
            <a:endParaRPr/>
          </a:p>
        </p:txBody>
      </p:sp>
      <p:sp>
        <p:nvSpPr>
          <p:cNvPr id="351" name="Shape 351"/>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52" name="Shape 352"/>
          <p:cNvSpPr txBox="1"/>
          <p:nvPr/>
        </p:nvSpPr>
        <p:spPr>
          <a:xfrm>
            <a:off x="193175" y="923525"/>
            <a:ext cx="87417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333333"/>
                </a:solidFill>
              </a:rPr>
              <a:t>Vanity Addresses</a:t>
            </a:r>
            <a:endParaRPr sz="2400"/>
          </a:p>
        </p:txBody>
      </p:sp>
      <p:sp>
        <p:nvSpPr>
          <p:cNvPr id="353" name="Shape 353"/>
          <p:cNvSpPr txBox="1"/>
          <p:nvPr>
            <p:ph idx="1" type="body"/>
          </p:nvPr>
        </p:nvSpPr>
        <p:spPr>
          <a:xfrm>
            <a:off x="687425" y="1441725"/>
            <a:ext cx="7543800" cy="27921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140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Địa chi ảo là địa chỉ bitcoin hợp lệ chứa thông điệp có thể đọc của con người.</a:t>
            </a:r>
            <a:endParaRPr b="0" sz="1800">
              <a:solidFill>
                <a:srgbClr val="333333"/>
              </a:solidFill>
              <a:latin typeface="Arial"/>
              <a:ea typeface="Arial"/>
              <a:cs typeface="Arial"/>
              <a:sym typeface="Arial"/>
            </a:endParaRPr>
          </a:p>
          <a:p>
            <a:pPr indent="-342900" lvl="0" marL="457200" marR="0" rtl="0" algn="l">
              <a:lnSpc>
                <a:spcPct val="115000"/>
              </a:lnSpc>
              <a:spcBef>
                <a:spcPts val="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Thử tất cả khóa bí mật tạo ra địa chỉ ảo đến bao h tìm thấy địa chỉ ảo trùng với mô hình đặt ra thì dừng lại ("Kid" mất 3s tìm kiếm).</a:t>
            </a:r>
            <a:endParaRPr b="0" sz="1800">
              <a:solidFill>
                <a:srgbClr val="333333"/>
              </a:solidFill>
              <a:latin typeface="Arial"/>
              <a:ea typeface="Arial"/>
              <a:cs typeface="Arial"/>
              <a:sym typeface="Arial"/>
            </a:endParaRPr>
          </a:p>
          <a:p>
            <a:pPr indent="-342900" lvl="0" marL="457200" rtl="0">
              <a:lnSpc>
                <a:spcPct val="115000"/>
              </a:lnSpc>
              <a:spcBef>
                <a:spcPts val="0"/>
              </a:spcBef>
              <a:spcAft>
                <a:spcPts val="0"/>
              </a:spcAft>
              <a:buClr>
                <a:srgbClr val="333333"/>
              </a:buClr>
              <a:buSzPts val="1800"/>
              <a:buChar char="●"/>
            </a:pPr>
            <a:r>
              <a:rPr b="0" lang="en-US" sz="1800">
                <a:solidFill>
                  <a:srgbClr val="333333"/>
                </a:solidFill>
                <a:latin typeface="Arial"/>
                <a:ea typeface="Arial"/>
                <a:cs typeface="Arial"/>
                <a:sym typeface="Arial"/>
              </a:rPr>
              <a:t>Có thể bị hacker tấn công thay đổi địa chỉ ảo bằng 1 địa chỉ khác.</a:t>
            </a:r>
            <a:endParaRPr b="0" sz="1800">
              <a:solidFill>
                <a:srgbClr val="333333"/>
              </a:solidFill>
              <a:latin typeface="Arial"/>
              <a:ea typeface="Arial"/>
              <a:cs typeface="Arial"/>
              <a:sym typeface="Arial"/>
            </a:endParaRPr>
          </a:p>
          <a:p>
            <a:pPr indent="-342900" lvl="0" marL="457200" rtl="0">
              <a:lnSpc>
                <a:spcPct val="115000"/>
              </a:lnSpc>
              <a:spcBef>
                <a:spcPts val="0"/>
              </a:spcBef>
              <a:spcAft>
                <a:spcPts val="0"/>
              </a:spcAft>
              <a:buClr>
                <a:srgbClr val="333333"/>
              </a:buClr>
              <a:buSzPts val="1800"/>
              <a:buChar char="●"/>
            </a:pPr>
            <a:r>
              <a:rPr b="0" lang="en-US" sz="1800">
                <a:solidFill>
                  <a:srgbClr val="333333"/>
                </a:solidFill>
                <a:latin typeface="Arial"/>
                <a:ea typeface="Arial"/>
                <a:cs typeface="Arial"/>
                <a:sym typeface="Arial"/>
              </a:rPr>
              <a:t>Địa chỉ có mô hình kí tự càng nhiều thì càng bảo mật</a:t>
            </a:r>
            <a:endParaRPr b="0" sz="1800">
              <a:solidFill>
                <a:srgbClr val="333333"/>
              </a:solidFill>
              <a:latin typeface="Arial"/>
              <a:ea typeface="Arial"/>
              <a:cs typeface="Arial"/>
              <a:sym typeface="Arial"/>
            </a:endParaRPr>
          </a:p>
          <a:p>
            <a:pPr indent="0" lvl="0" marL="0" marR="0" rtl="0" algn="l">
              <a:lnSpc>
                <a:spcPct val="115000"/>
              </a:lnSpc>
              <a:spcBef>
                <a:spcPts val="1400"/>
              </a:spcBef>
              <a:spcAft>
                <a:spcPts val="1400"/>
              </a:spcAft>
              <a:buNone/>
            </a:pPr>
            <a:r>
              <a:t/>
            </a:r>
            <a:endParaRPr b="0" sz="1800">
              <a:solidFill>
                <a:srgbClr val="333333"/>
              </a:solidFill>
              <a:latin typeface="Arial"/>
              <a:ea typeface="Arial"/>
              <a:cs typeface="Arial"/>
              <a:sym typeface="Arial"/>
            </a:endParaRPr>
          </a:p>
        </p:txBody>
      </p:sp>
      <p:pic>
        <p:nvPicPr>
          <p:cNvPr id="354" name="Shape 354"/>
          <p:cNvPicPr preferRelativeResize="0"/>
          <p:nvPr/>
        </p:nvPicPr>
        <p:blipFill>
          <a:blip r:embed="rId3">
            <a:alphaModFix/>
          </a:blip>
          <a:stretch>
            <a:fillRect/>
          </a:stretch>
        </p:blipFill>
        <p:spPr>
          <a:xfrm>
            <a:off x="813711" y="4064250"/>
            <a:ext cx="7291230" cy="1283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p:nvPr/>
        </p:nvSpPr>
        <p:spPr>
          <a:xfrm>
            <a:off x="0" y="0"/>
            <a:ext cx="91440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4:Keys, Addresses, Wallets</a:t>
            </a:r>
            <a:endParaRPr/>
          </a:p>
        </p:txBody>
      </p:sp>
      <p:sp>
        <p:nvSpPr>
          <p:cNvPr id="360" name="Shape 360"/>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61" name="Shape 361"/>
          <p:cNvSpPr txBox="1"/>
          <p:nvPr/>
        </p:nvSpPr>
        <p:spPr>
          <a:xfrm>
            <a:off x="193175" y="923525"/>
            <a:ext cx="87417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333333"/>
                </a:solidFill>
              </a:rPr>
              <a:t>Paper Wallets</a:t>
            </a:r>
            <a:endParaRPr sz="2400"/>
          </a:p>
        </p:txBody>
      </p:sp>
      <p:sp>
        <p:nvSpPr>
          <p:cNvPr id="362" name="Shape 362"/>
          <p:cNvSpPr txBox="1"/>
          <p:nvPr>
            <p:ph idx="1" type="body"/>
          </p:nvPr>
        </p:nvSpPr>
        <p:spPr>
          <a:xfrm>
            <a:off x="687425" y="1441725"/>
            <a:ext cx="7543800" cy="2792100"/>
          </a:xfrm>
          <a:prstGeom prst="rect">
            <a:avLst/>
          </a:prstGeom>
          <a:noFill/>
          <a:ln>
            <a:noFill/>
          </a:ln>
        </p:spPr>
        <p:txBody>
          <a:bodyPr anchorCtr="0" anchor="t" bIns="45700" lIns="91425" spcFirstLastPara="1" rIns="91425" wrap="square" tIns="45700">
            <a:noAutofit/>
          </a:bodyPr>
          <a:lstStyle/>
          <a:p>
            <a:pPr indent="-342900" lvl="0" marL="457200" rtl="0">
              <a:lnSpc>
                <a:spcPct val="115000"/>
              </a:lnSpc>
              <a:spcBef>
                <a:spcPts val="1400"/>
              </a:spcBef>
              <a:spcAft>
                <a:spcPts val="0"/>
              </a:spcAft>
              <a:buClr>
                <a:srgbClr val="333333"/>
              </a:buClr>
              <a:buSzPts val="1800"/>
              <a:buChar char="●"/>
            </a:pPr>
            <a:r>
              <a:rPr b="0" lang="en-US" sz="1800">
                <a:solidFill>
                  <a:srgbClr val="333333"/>
                </a:solidFill>
                <a:latin typeface="Arial"/>
                <a:ea typeface="Arial"/>
                <a:cs typeface="Arial"/>
                <a:sym typeface="Arial"/>
              </a:rPr>
              <a:t>Ví giấy tức là khóa bí mật được lưu trên giấy</a:t>
            </a:r>
            <a:endParaRPr b="0" sz="1800">
              <a:solidFill>
                <a:srgbClr val="333333"/>
              </a:solidFill>
              <a:latin typeface="Arial"/>
              <a:ea typeface="Arial"/>
              <a:cs typeface="Arial"/>
              <a:sym typeface="Arial"/>
            </a:endParaRPr>
          </a:p>
          <a:p>
            <a:pPr indent="-342900" lvl="0" marL="457200" rtl="0">
              <a:lnSpc>
                <a:spcPct val="115000"/>
              </a:lnSpc>
              <a:spcBef>
                <a:spcPts val="0"/>
              </a:spcBef>
              <a:spcAft>
                <a:spcPts val="0"/>
              </a:spcAft>
              <a:buClr>
                <a:srgbClr val="333333"/>
              </a:buClr>
              <a:buSzPts val="1800"/>
              <a:buChar char="●"/>
            </a:pPr>
            <a:r>
              <a:rPr b="0" lang="en-US" sz="1800">
                <a:solidFill>
                  <a:srgbClr val="333333"/>
                </a:solidFill>
                <a:latin typeface="Arial"/>
                <a:ea typeface="Arial"/>
                <a:cs typeface="Arial"/>
                <a:sym typeface="Arial"/>
              </a:rPr>
              <a:t>Có độ bảo mật cao</a:t>
            </a:r>
            <a:endParaRPr b="0" sz="1800">
              <a:solidFill>
                <a:srgbClr val="333333"/>
              </a:solidFill>
              <a:latin typeface="Arial"/>
              <a:ea typeface="Arial"/>
              <a:cs typeface="Arial"/>
              <a:sym typeface="Arial"/>
            </a:endParaRPr>
          </a:p>
          <a:p>
            <a:pPr indent="-342900" lvl="0" marL="457200" rtl="0">
              <a:lnSpc>
                <a:spcPct val="115000"/>
              </a:lnSpc>
              <a:spcBef>
                <a:spcPts val="0"/>
              </a:spcBef>
              <a:spcAft>
                <a:spcPts val="0"/>
              </a:spcAft>
              <a:buClr>
                <a:srgbClr val="333333"/>
              </a:buClr>
              <a:buSzPts val="1800"/>
              <a:buChar char="●"/>
            </a:pPr>
            <a:r>
              <a:rPr b="0" lang="en-US" sz="1800">
                <a:solidFill>
                  <a:srgbClr val="333333"/>
                </a:solidFill>
                <a:latin typeface="Arial"/>
                <a:ea typeface="Arial"/>
                <a:cs typeface="Arial"/>
                <a:sym typeface="Arial"/>
              </a:rPr>
              <a:t>Dễ bị trộm cắp và mất mát</a:t>
            </a:r>
            <a:endParaRPr b="0" sz="1800">
              <a:solidFill>
                <a:srgbClr val="333333"/>
              </a:solidFill>
              <a:latin typeface="Arial"/>
              <a:ea typeface="Arial"/>
              <a:cs typeface="Arial"/>
              <a:sym typeface="Arial"/>
            </a:endParaRPr>
          </a:p>
          <a:p>
            <a:pPr indent="-342900" lvl="0" marL="457200" rtl="0">
              <a:lnSpc>
                <a:spcPct val="115000"/>
              </a:lnSpc>
              <a:spcBef>
                <a:spcPts val="0"/>
              </a:spcBef>
              <a:spcAft>
                <a:spcPts val="0"/>
              </a:spcAft>
              <a:buClr>
                <a:srgbClr val="333333"/>
              </a:buClr>
              <a:buSzPts val="1800"/>
              <a:buChar char="●"/>
            </a:pPr>
            <a:r>
              <a:rPr b="0" lang="en-US" sz="1800">
                <a:solidFill>
                  <a:srgbClr val="333333"/>
                </a:solidFill>
                <a:latin typeface="Arial"/>
                <a:ea typeface="Arial"/>
                <a:cs typeface="Arial"/>
                <a:sym typeface="Arial"/>
              </a:rPr>
              <a:t>Một số ví giấy có mật khẩu để mở khóa kích hoạt để tăng bảo mật.</a:t>
            </a:r>
            <a:endParaRPr b="0" sz="1800">
              <a:solidFill>
                <a:srgbClr val="333333"/>
              </a:solidFill>
              <a:latin typeface="Arial"/>
              <a:ea typeface="Arial"/>
              <a:cs typeface="Arial"/>
              <a:sym typeface="Arial"/>
            </a:endParaRPr>
          </a:p>
          <a:p>
            <a:pPr indent="0" lvl="0" marL="0" marR="0" rtl="0" algn="l">
              <a:lnSpc>
                <a:spcPct val="115000"/>
              </a:lnSpc>
              <a:spcBef>
                <a:spcPts val="1400"/>
              </a:spcBef>
              <a:spcAft>
                <a:spcPts val="1400"/>
              </a:spcAft>
              <a:buNone/>
            </a:pPr>
            <a:r>
              <a:t/>
            </a:r>
            <a:endParaRPr b="0" sz="1800">
              <a:solidFill>
                <a:srgbClr val="333333"/>
              </a:solidFill>
              <a:latin typeface="Arial"/>
              <a:ea typeface="Arial"/>
              <a:cs typeface="Arial"/>
              <a:sym typeface="Arial"/>
            </a:endParaRPr>
          </a:p>
        </p:txBody>
      </p:sp>
      <p:pic>
        <p:nvPicPr>
          <p:cNvPr id="363" name="Shape 363"/>
          <p:cNvPicPr preferRelativeResize="0"/>
          <p:nvPr/>
        </p:nvPicPr>
        <p:blipFill>
          <a:blip r:embed="rId3">
            <a:alphaModFix/>
          </a:blip>
          <a:stretch>
            <a:fillRect/>
          </a:stretch>
        </p:blipFill>
        <p:spPr>
          <a:xfrm>
            <a:off x="1157600" y="2994563"/>
            <a:ext cx="6812850" cy="1006825"/>
          </a:xfrm>
          <a:prstGeom prst="rect">
            <a:avLst/>
          </a:prstGeom>
          <a:noFill/>
          <a:ln>
            <a:noFill/>
          </a:ln>
        </p:spPr>
      </p:pic>
      <p:pic>
        <p:nvPicPr>
          <p:cNvPr id="364" name="Shape 364"/>
          <p:cNvPicPr preferRelativeResize="0"/>
          <p:nvPr/>
        </p:nvPicPr>
        <p:blipFill>
          <a:blip r:embed="rId4">
            <a:alphaModFix/>
          </a:blip>
          <a:stretch>
            <a:fillRect/>
          </a:stretch>
        </p:blipFill>
        <p:spPr>
          <a:xfrm>
            <a:off x="2086661" y="4233825"/>
            <a:ext cx="4745325" cy="2607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pic>
        <p:nvPicPr>
          <p:cNvPr descr="RÃ©sultat de recherche d'images pour &quot;form thank you slide Äáº¹p&quot;" id="369" name="Shape 369"/>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370" name="Shape 37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Project II</a:t>
            </a:r>
            <a:endParaRPr/>
          </a:p>
        </p:txBody>
      </p:sp>
      <p:sp>
        <p:nvSpPr>
          <p:cNvPr id="371" name="Shape 37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idx="1" type="body"/>
          </p:nvPr>
        </p:nvSpPr>
        <p:spPr>
          <a:xfrm>
            <a:off x="800100" y="1123926"/>
            <a:ext cx="7543800" cy="2530500"/>
          </a:xfrm>
          <a:prstGeom prst="rect">
            <a:avLst/>
          </a:prstGeom>
          <a:noFill/>
          <a:ln>
            <a:noFill/>
          </a:ln>
        </p:spPr>
        <p:txBody>
          <a:bodyPr anchorCtr="0" anchor="t" bIns="45700" lIns="91425" spcFirstLastPara="1" rIns="91425" wrap="square" tIns="45700">
            <a:noAutofit/>
          </a:bodyPr>
          <a:lstStyle/>
          <a:p>
            <a:pPr indent="-330200" lvl="0" marL="342900" rtl="0">
              <a:lnSpc>
                <a:spcPct val="115000"/>
              </a:lnSpc>
              <a:spcBef>
                <a:spcPts val="350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Hệ thống bitcoin hoạt động hoàn toàn dựa vào sự tin tưởng phân tán</a:t>
            </a:r>
            <a:endParaRPr b="0" sz="1800">
              <a:solidFill>
                <a:srgbClr val="333333"/>
              </a:solidFill>
              <a:latin typeface="Arial"/>
              <a:ea typeface="Arial"/>
              <a:cs typeface="Arial"/>
              <a:sym typeface="Arial"/>
            </a:endParaRPr>
          </a:p>
          <a:p>
            <a:pPr indent="-330200" lvl="0" marL="342900" rtl="0">
              <a:lnSpc>
                <a:spcPct val="115000"/>
              </a:lnSpc>
              <a:spcBef>
                <a:spcPts val="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Hệ thống bitcoin gồm: </a:t>
            </a:r>
            <a:endParaRPr b="0" sz="1800">
              <a:solidFill>
                <a:srgbClr val="333333"/>
              </a:solidFill>
              <a:latin typeface="Arial"/>
              <a:ea typeface="Arial"/>
              <a:cs typeface="Arial"/>
              <a:sym typeface="Arial"/>
            </a:endParaRPr>
          </a:p>
          <a:p>
            <a:pPr indent="0" lvl="1" marL="457200" rtl="0">
              <a:lnSpc>
                <a:spcPct val="115000"/>
              </a:lnSpc>
              <a:spcBef>
                <a:spcPts val="0"/>
              </a:spcBef>
              <a:spcAft>
                <a:spcPts val="0"/>
              </a:spcAft>
              <a:buClr>
                <a:srgbClr val="333333"/>
              </a:buClr>
              <a:buSzPts val="1800"/>
              <a:buNone/>
            </a:pPr>
            <a:r>
              <a:rPr b="0" lang="en-US" sz="1800">
                <a:solidFill>
                  <a:srgbClr val="333333"/>
                </a:solidFill>
                <a:latin typeface="Arial"/>
                <a:ea typeface="Arial"/>
                <a:cs typeface="Arial"/>
                <a:sym typeface="Arial"/>
              </a:rPr>
              <a:t>- Người dùng với ví có chứa khóa</a:t>
            </a:r>
            <a:endParaRPr b="0" sz="1800">
              <a:solidFill>
                <a:srgbClr val="333333"/>
              </a:solidFill>
              <a:latin typeface="Arial"/>
              <a:ea typeface="Arial"/>
              <a:cs typeface="Arial"/>
              <a:sym typeface="Arial"/>
            </a:endParaRPr>
          </a:p>
          <a:p>
            <a:pPr indent="0" lvl="1" marL="457200" rtl="0">
              <a:lnSpc>
                <a:spcPct val="115000"/>
              </a:lnSpc>
              <a:spcBef>
                <a:spcPts val="0"/>
              </a:spcBef>
              <a:spcAft>
                <a:spcPts val="0"/>
              </a:spcAft>
              <a:buClr>
                <a:srgbClr val="333333"/>
              </a:buClr>
              <a:buSzPts val="1800"/>
              <a:buNone/>
            </a:pPr>
            <a:r>
              <a:rPr b="0" lang="en-US" sz="1800">
                <a:solidFill>
                  <a:srgbClr val="333333"/>
                </a:solidFill>
                <a:latin typeface="Arial"/>
                <a:ea typeface="Arial"/>
                <a:cs typeface="Arial"/>
                <a:sym typeface="Arial"/>
              </a:rPr>
              <a:t>- Các giao dịch được sinh ra trong mạng lưới</a:t>
            </a:r>
            <a:endParaRPr b="0" sz="1800">
              <a:solidFill>
                <a:srgbClr val="333333"/>
              </a:solidFill>
              <a:latin typeface="Arial"/>
              <a:ea typeface="Arial"/>
              <a:cs typeface="Arial"/>
              <a:sym typeface="Arial"/>
            </a:endParaRPr>
          </a:p>
          <a:p>
            <a:pPr indent="0" lvl="1" marL="457200" rtl="0">
              <a:lnSpc>
                <a:spcPct val="115000"/>
              </a:lnSpc>
              <a:spcBef>
                <a:spcPts val="0"/>
              </a:spcBef>
              <a:spcAft>
                <a:spcPts val="0"/>
              </a:spcAft>
              <a:buClr>
                <a:srgbClr val="333333"/>
              </a:buClr>
              <a:buSzPts val="1800"/>
              <a:buNone/>
            </a:pPr>
            <a:r>
              <a:rPr b="0" lang="en-US" sz="1800">
                <a:solidFill>
                  <a:srgbClr val="333333"/>
                </a:solidFill>
                <a:latin typeface="Arial"/>
                <a:ea typeface="Arial"/>
                <a:cs typeface="Arial"/>
                <a:sym typeface="Arial"/>
              </a:rPr>
              <a:t>- Miner là những người tạo ra sự thỏa thuận trong blockchain</a:t>
            </a:r>
            <a:endParaRPr b="0" sz="1800">
              <a:solidFill>
                <a:srgbClr val="333333"/>
              </a:solidFill>
              <a:latin typeface="Arial"/>
              <a:ea typeface="Arial"/>
              <a:cs typeface="Arial"/>
              <a:sym typeface="Arial"/>
            </a:endParaRPr>
          </a:p>
          <a:p>
            <a:pPr indent="0" lvl="1" marL="457200" rtl="0">
              <a:lnSpc>
                <a:spcPct val="115000"/>
              </a:lnSpc>
              <a:spcBef>
                <a:spcPts val="0"/>
              </a:spcBef>
              <a:spcAft>
                <a:spcPts val="0"/>
              </a:spcAft>
              <a:buClr>
                <a:srgbClr val="333333"/>
              </a:buClr>
              <a:buSzPts val="1800"/>
              <a:buNone/>
            </a:pPr>
            <a:r>
              <a:rPr b="0" lang="en-US" sz="1800">
                <a:solidFill>
                  <a:srgbClr val="333333"/>
                </a:solidFill>
                <a:latin typeface="Arial"/>
                <a:ea typeface="Arial"/>
                <a:cs typeface="Arial"/>
                <a:sym typeface="Arial"/>
              </a:rPr>
              <a:t>- Sổ cái của tất cả giao dịch</a:t>
            </a:r>
            <a:endParaRPr sz="1800">
              <a:solidFill>
                <a:srgbClr val="333333"/>
              </a:solidFill>
              <a:latin typeface="Arial"/>
              <a:ea typeface="Arial"/>
              <a:cs typeface="Arial"/>
              <a:sym typeface="Arial"/>
            </a:endParaRPr>
          </a:p>
        </p:txBody>
      </p:sp>
      <p:sp>
        <p:nvSpPr>
          <p:cNvPr id="110" name="Shape 110"/>
          <p:cNvSpPr txBox="1"/>
          <p:nvPr>
            <p:ph idx="1" type="body"/>
          </p:nvPr>
        </p:nvSpPr>
        <p:spPr>
          <a:xfrm>
            <a:off x="64388" y="822100"/>
            <a:ext cx="8136300" cy="639900"/>
          </a:xfrm>
          <a:prstGeom prst="rect">
            <a:avLst/>
          </a:prstGeom>
          <a:noFill/>
          <a:ln>
            <a:noFill/>
          </a:ln>
        </p:spPr>
        <p:txBody>
          <a:bodyPr anchorCtr="0" anchor="b" bIns="45700" lIns="91425" spcFirstLastPara="1" rIns="91425" wrap="square" tIns="45700">
            <a:noAutofit/>
          </a:bodyPr>
          <a:lstStyle/>
          <a:p>
            <a:pPr indent="-342900" lvl="0" marL="342900" rtl="0">
              <a:lnSpc>
                <a:spcPct val="122500"/>
              </a:lnSpc>
              <a:spcBef>
                <a:spcPts val="1800"/>
              </a:spcBef>
              <a:spcAft>
                <a:spcPts val="0"/>
              </a:spcAft>
              <a:buClr>
                <a:schemeClr val="dk1"/>
              </a:buClr>
              <a:buSzPts val="2400"/>
              <a:buFont typeface="Noto Sans Symbols"/>
              <a:buChar char="❖"/>
            </a:pPr>
            <a:r>
              <a:rPr lang="en-US">
                <a:solidFill>
                  <a:srgbClr val="333333"/>
                </a:solidFill>
                <a:latin typeface="Arial"/>
                <a:ea typeface="Arial"/>
                <a:cs typeface="Arial"/>
                <a:sym typeface="Arial"/>
              </a:rPr>
              <a:t>Transactions, Blocks, Mining, and the Blockchain</a:t>
            </a:r>
            <a:endParaRPr>
              <a:solidFill>
                <a:srgbClr val="333333"/>
              </a:solidFill>
              <a:latin typeface="Arial"/>
              <a:ea typeface="Arial"/>
              <a:cs typeface="Arial"/>
              <a:sym typeface="Arial"/>
            </a:endParaRPr>
          </a:p>
        </p:txBody>
      </p:sp>
      <p:sp>
        <p:nvSpPr>
          <p:cNvPr id="111" name="Shape 111"/>
          <p:cNvSpPr/>
          <p:nvPr/>
        </p:nvSpPr>
        <p:spPr>
          <a:xfrm>
            <a:off x="0" y="0"/>
            <a:ext cx="84195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2: H</a:t>
            </a:r>
            <a:r>
              <a:rPr lang="en-US" sz="4400">
                <a:solidFill>
                  <a:srgbClr val="FFFFFF"/>
                </a:solidFill>
                <a:latin typeface="Times New Roman"/>
                <a:ea typeface="Times New Roman"/>
                <a:cs typeface="Times New Roman"/>
                <a:sym typeface="Times New Roman"/>
              </a:rPr>
              <a:t>ow Bitcoin Works</a:t>
            </a:r>
            <a:endParaRPr/>
          </a:p>
        </p:txBody>
      </p:sp>
      <p:sp>
        <p:nvSpPr>
          <p:cNvPr id="112" name="Shape 112"/>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113" name="Shape 113"/>
          <p:cNvPicPr preferRelativeResize="0"/>
          <p:nvPr/>
        </p:nvPicPr>
        <p:blipFill>
          <a:blip r:embed="rId3">
            <a:alphaModFix/>
          </a:blip>
          <a:stretch>
            <a:fillRect/>
          </a:stretch>
        </p:blipFill>
        <p:spPr>
          <a:xfrm>
            <a:off x="1810550" y="3654425"/>
            <a:ext cx="5369424" cy="2898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p:nvPr/>
        </p:nvSpPr>
        <p:spPr>
          <a:xfrm>
            <a:off x="0" y="0"/>
            <a:ext cx="84195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2: How Bitcoin Works</a:t>
            </a:r>
            <a:endParaRPr/>
          </a:p>
        </p:txBody>
      </p:sp>
      <p:sp>
        <p:nvSpPr>
          <p:cNvPr id="119" name="Shape 119"/>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20" name="Shape 120"/>
          <p:cNvSpPr txBox="1"/>
          <p:nvPr/>
        </p:nvSpPr>
        <p:spPr>
          <a:xfrm>
            <a:off x="177100" y="1062587"/>
            <a:ext cx="40419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Bitcoin Transactions</a:t>
            </a:r>
            <a:endParaRPr/>
          </a:p>
        </p:txBody>
      </p:sp>
      <p:sp>
        <p:nvSpPr>
          <p:cNvPr id="121" name="Shape 121"/>
          <p:cNvSpPr txBox="1"/>
          <p:nvPr>
            <p:ph idx="1" type="body"/>
          </p:nvPr>
        </p:nvSpPr>
        <p:spPr>
          <a:xfrm>
            <a:off x="945000" y="1594200"/>
            <a:ext cx="7543800" cy="2206800"/>
          </a:xfrm>
          <a:prstGeom prst="rect">
            <a:avLst/>
          </a:prstGeom>
          <a:noFill/>
          <a:ln>
            <a:noFill/>
          </a:ln>
        </p:spPr>
        <p:txBody>
          <a:bodyPr anchorCtr="0" anchor="t" bIns="45700" lIns="91425" spcFirstLastPara="1" rIns="91425" wrap="square" tIns="45700">
            <a:noAutofit/>
          </a:bodyPr>
          <a:lstStyle/>
          <a:p>
            <a:pPr indent="-330200" lvl="0" marL="342900" marR="0" rtl="0" algn="l">
              <a:lnSpc>
                <a:spcPct val="115000"/>
              </a:lnSpc>
              <a:spcBef>
                <a:spcPts val="3500"/>
              </a:spcBef>
              <a:spcAft>
                <a:spcPts val="0"/>
              </a:spcAft>
              <a:buClr>
                <a:srgbClr val="333333"/>
              </a:buClr>
              <a:buSzPts val="1800"/>
              <a:buFont typeface="Arial"/>
              <a:buChar char="•"/>
            </a:pPr>
            <a:r>
              <a:rPr b="0" lang="en-US" sz="1800">
                <a:solidFill>
                  <a:srgbClr val="2D2015"/>
                </a:solidFill>
                <a:latin typeface="Arial"/>
                <a:ea typeface="Arial"/>
                <a:cs typeface="Arial"/>
                <a:sym typeface="Arial"/>
              </a:rPr>
              <a:t>Giao dịch nói cho mạng lưới biết rằng người chủ sở hữu giá trị bitcoin đã chấp thuận gửi giá trị đó tới một người chủ sở hữu khác, người sở hữu mới này có thể dùng lượng bitcoin này cho một giao dịch khác tới một người chủ sở hữu khác (chain of ownership)</a:t>
            </a:r>
            <a:endParaRPr sz="1800">
              <a:solidFill>
                <a:srgbClr val="333333"/>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p:nvPr/>
        </p:nvSpPr>
        <p:spPr>
          <a:xfrm>
            <a:off x="0" y="0"/>
            <a:ext cx="84195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2: How Bitcoin Works</a:t>
            </a:r>
            <a:endParaRPr/>
          </a:p>
        </p:txBody>
      </p:sp>
      <p:sp>
        <p:nvSpPr>
          <p:cNvPr id="127" name="Shape 12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28" name="Shape 128"/>
          <p:cNvSpPr txBox="1"/>
          <p:nvPr/>
        </p:nvSpPr>
        <p:spPr>
          <a:xfrm>
            <a:off x="0" y="982087"/>
            <a:ext cx="40419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Bitcoin Transactions</a:t>
            </a:r>
            <a:endParaRPr/>
          </a:p>
        </p:txBody>
      </p:sp>
      <p:pic>
        <p:nvPicPr>
          <p:cNvPr id="129" name="Shape 129"/>
          <p:cNvPicPr preferRelativeResize="0"/>
          <p:nvPr/>
        </p:nvPicPr>
        <p:blipFill>
          <a:blip r:embed="rId3">
            <a:alphaModFix/>
          </a:blip>
          <a:stretch>
            <a:fillRect/>
          </a:stretch>
        </p:blipFill>
        <p:spPr>
          <a:xfrm>
            <a:off x="1110788" y="2041450"/>
            <a:ext cx="6922425" cy="414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p:nvPr/>
        </p:nvSpPr>
        <p:spPr>
          <a:xfrm>
            <a:off x="0" y="0"/>
            <a:ext cx="84195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2: How Bitcoin Works</a:t>
            </a:r>
            <a:endParaRPr/>
          </a:p>
        </p:txBody>
      </p:sp>
      <p:sp>
        <p:nvSpPr>
          <p:cNvPr id="135" name="Shape 13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36" name="Shape 136"/>
          <p:cNvSpPr txBox="1"/>
          <p:nvPr/>
        </p:nvSpPr>
        <p:spPr>
          <a:xfrm>
            <a:off x="0" y="982087"/>
            <a:ext cx="40419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Bitcoin Transactions</a:t>
            </a:r>
            <a:endParaRPr/>
          </a:p>
        </p:txBody>
      </p:sp>
      <p:pic>
        <p:nvPicPr>
          <p:cNvPr id="137" name="Shape 137"/>
          <p:cNvPicPr preferRelativeResize="0"/>
          <p:nvPr/>
        </p:nvPicPr>
        <p:blipFill>
          <a:blip r:embed="rId3">
            <a:alphaModFix/>
          </a:blip>
          <a:stretch>
            <a:fillRect/>
          </a:stretch>
        </p:blipFill>
        <p:spPr>
          <a:xfrm>
            <a:off x="1014642" y="1621975"/>
            <a:ext cx="7114719" cy="4718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p:nvPr/>
        </p:nvSpPr>
        <p:spPr>
          <a:xfrm>
            <a:off x="0" y="0"/>
            <a:ext cx="84195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2: How Bitcoin Works</a:t>
            </a:r>
            <a:endParaRPr/>
          </a:p>
        </p:txBody>
      </p:sp>
      <p:sp>
        <p:nvSpPr>
          <p:cNvPr id="143" name="Shape 14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44" name="Shape 144"/>
          <p:cNvSpPr txBox="1"/>
          <p:nvPr/>
        </p:nvSpPr>
        <p:spPr>
          <a:xfrm>
            <a:off x="193175" y="923537"/>
            <a:ext cx="40419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2D2015"/>
                </a:solidFill>
                <a:latin typeface="Times New Roman"/>
                <a:ea typeface="Times New Roman"/>
                <a:cs typeface="Times New Roman"/>
                <a:sym typeface="Times New Roman"/>
              </a:rPr>
              <a:t>Common Transaction Forms</a:t>
            </a:r>
            <a:endParaRPr/>
          </a:p>
        </p:txBody>
      </p:sp>
      <p:sp>
        <p:nvSpPr>
          <p:cNvPr id="145" name="Shape 145"/>
          <p:cNvSpPr txBox="1"/>
          <p:nvPr>
            <p:ph idx="1" type="body"/>
          </p:nvPr>
        </p:nvSpPr>
        <p:spPr>
          <a:xfrm>
            <a:off x="800100" y="1563425"/>
            <a:ext cx="7543800" cy="2206800"/>
          </a:xfrm>
          <a:prstGeom prst="rect">
            <a:avLst/>
          </a:prstGeom>
          <a:noFill/>
          <a:ln>
            <a:noFill/>
          </a:ln>
        </p:spPr>
        <p:txBody>
          <a:bodyPr anchorCtr="0" anchor="t" bIns="45700" lIns="91425" spcFirstLastPara="1" rIns="91425" wrap="square" tIns="45700">
            <a:noAutofit/>
          </a:bodyPr>
          <a:lstStyle/>
          <a:p>
            <a:pPr indent="-330200" lvl="0" marL="342900" rtl="0">
              <a:lnSpc>
                <a:spcPct val="115000"/>
              </a:lnSpc>
              <a:spcBef>
                <a:spcPts val="1900"/>
              </a:spcBef>
              <a:spcAft>
                <a:spcPts val="0"/>
              </a:spcAft>
              <a:buClr>
                <a:srgbClr val="333333"/>
              </a:buClr>
              <a:buSzPts val="1800"/>
              <a:buFont typeface="Arial"/>
              <a:buChar char="•"/>
            </a:pPr>
            <a:r>
              <a:rPr lang="en-US" sz="1800">
                <a:solidFill>
                  <a:srgbClr val="333333"/>
                </a:solidFill>
                <a:latin typeface="Arial"/>
                <a:ea typeface="Arial"/>
                <a:cs typeface="Arial"/>
                <a:sym typeface="Arial"/>
              </a:rPr>
              <a:t>3 loại chính</a:t>
            </a:r>
            <a:r>
              <a:rPr b="0" lang="en-US" sz="1800">
                <a:solidFill>
                  <a:srgbClr val="333333"/>
                </a:solidFill>
                <a:latin typeface="Arial"/>
                <a:ea typeface="Arial"/>
                <a:cs typeface="Arial"/>
                <a:sym typeface="Arial"/>
              </a:rPr>
              <a:t>:</a:t>
            </a:r>
            <a:endParaRPr b="0" sz="1800">
              <a:solidFill>
                <a:srgbClr val="333333"/>
              </a:solidFill>
              <a:latin typeface="Arial"/>
              <a:ea typeface="Arial"/>
              <a:cs typeface="Arial"/>
              <a:sym typeface="Arial"/>
            </a:endParaRPr>
          </a:p>
          <a:p>
            <a:pPr indent="0" lvl="1" marL="457200" rtl="0">
              <a:lnSpc>
                <a:spcPct val="115000"/>
              </a:lnSpc>
              <a:spcBef>
                <a:spcPts val="0"/>
              </a:spcBef>
              <a:spcAft>
                <a:spcPts val="0"/>
              </a:spcAft>
              <a:buClr>
                <a:srgbClr val="333333"/>
              </a:buClr>
              <a:buSzPts val="1800"/>
              <a:buNone/>
            </a:pPr>
            <a:r>
              <a:rPr b="0" lang="en-US" sz="1800">
                <a:solidFill>
                  <a:srgbClr val="333333"/>
                </a:solidFill>
                <a:latin typeface="Arial"/>
                <a:ea typeface="Arial"/>
                <a:cs typeface="Arial"/>
                <a:sym typeface="Arial"/>
              </a:rPr>
              <a:t>Giao dịch thông dụng (1 input và 2 output)</a:t>
            </a:r>
            <a:endParaRPr b="0" sz="1800">
              <a:solidFill>
                <a:srgbClr val="333333"/>
              </a:solidFill>
              <a:latin typeface="Arial"/>
              <a:ea typeface="Arial"/>
              <a:cs typeface="Arial"/>
              <a:sym typeface="Arial"/>
            </a:endParaRPr>
          </a:p>
          <a:p>
            <a:pPr indent="0" lvl="1" marL="457200" rtl="0">
              <a:lnSpc>
                <a:spcPct val="115000"/>
              </a:lnSpc>
              <a:spcBef>
                <a:spcPts val="0"/>
              </a:spcBef>
              <a:spcAft>
                <a:spcPts val="0"/>
              </a:spcAft>
              <a:buClr>
                <a:srgbClr val="333333"/>
              </a:buClr>
              <a:buSzPts val="1800"/>
              <a:buNone/>
            </a:pPr>
            <a:r>
              <a:rPr b="0" lang="en-US" sz="1800">
                <a:solidFill>
                  <a:srgbClr val="333333"/>
                </a:solidFill>
                <a:latin typeface="Arial"/>
                <a:ea typeface="Arial"/>
                <a:cs typeface="Arial"/>
                <a:sym typeface="Arial"/>
              </a:rPr>
              <a:t>Giao dịch tổng hợp nguồn tài chính (nhiều input và 1 ouput)</a:t>
            </a:r>
            <a:endParaRPr b="0" sz="1800">
              <a:solidFill>
                <a:srgbClr val="333333"/>
              </a:solidFill>
              <a:latin typeface="Arial"/>
              <a:ea typeface="Arial"/>
              <a:cs typeface="Arial"/>
              <a:sym typeface="Arial"/>
            </a:endParaRPr>
          </a:p>
          <a:p>
            <a:pPr indent="0" lvl="1" marL="457200" rtl="0">
              <a:lnSpc>
                <a:spcPct val="115000"/>
              </a:lnSpc>
              <a:spcBef>
                <a:spcPts val="0"/>
              </a:spcBef>
              <a:spcAft>
                <a:spcPts val="0"/>
              </a:spcAft>
              <a:buClr>
                <a:srgbClr val="333333"/>
              </a:buClr>
              <a:buSzPts val="1800"/>
              <a:buNone/>
            </a:pPr>
            <a:r>
              <a:rPr b="0" lang="en-US" sz="1800">
                <a:solidFill>
                  <a:srgbClr val="333333"/>
                </a:solidFill>
                <a:latin typeface="Arial"/>
                <a:ea typeface="Arial"/>
                <a:cs typeface="Arial"/>
                <a:sym typeface="Arial"/>
              </a:rPr>
              <a:t>Giao dịch phân phối tài chính(1 input và nhiều ouput)</a:t>
            </a:r>
            <a:endParaRPr b="0" sz="1800">
              <a:solidFill>
                <a:srgbClr val="2D2015"/>
              </a:solidFill>
              <a:latin typeface="Arial"/>
              <a:ea typeface="Arial"/>
              <a:cs typeface="Arial"/>
              <a:sym typeface="Arial"/>
            </a:endParaRPr>
          </a:p>
        </p:txBody>
      </p:sp>
      <p:sp>
        <p:nvSpPr>
          <p:cNvPr id="146" name="Shape 146"/>
          <p:cNvSpPr txBox="1"/>
          <p:nvPr/>
        </p:nvSpPr>
        <p:spPr>
          <a:xfrm>
            <a:off x="193175" y="2975587"/>
            <a:ext cx="40419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2D2015"/>
                </a:solidFill>
                <a:latin typeface="Times New Roman"/>
                <a:ea typeface="Times New Roman"/>
                <a:cs typeface="Times New Roman"/>
                <a:sym typeface="Times New Roman"/>
              </a:rPr>
              <a:t>Constructing a Transaction</a:t>
            </a:r>
            <a:endParaRPr/>
          </a:p>
        </p:txBody>
      </p:sp>
      <p:sp>
        <p:nvSpPr>
          <p:cNvPr id="147" name="Shape 147"/>
          <p:cNvSpPr txBox="1"/>
          <p:nvPr>
            <p:ph idx="1" type="body"/>
          </p:nvPr>
        </p:nvSpPr>
        <p:spPr>
          <a:xfrm>
            <a:off x="727125" y="3615475"/>
            <a:ext cx="7543800" cy="2206800"/>
          </a:xfrm>
          <a:prstGeom prst="rect">
            <a:avLst/>
          </a:prstGeom>
          <a:noFill/>
          <a:ln>
            <a:noFill/>
          </a:ln>
        </p:spPr>
        <p:txBody>
          <a:bodyPr anchorCtr="0" anchor="t" bIns="45700" lIns="91425" spcFirstLastPara="1" rIns="91425" wrap="square" tIns="45700">
            <a:noAutofit/>
          </a:bodyPr>
          <a:lstStyle/>
          <a:p>
            <a:pPr indent="-330200" lvl="0" marL="342900" rtl="0">
              <a:lnSpc>
                <a:spcPct val="115000"/>
              </a:lnSpc>
              <a:spcBef>
                <a:spcPts val="190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Chỉ cần: Địa chỉ đich, số tiền,  các sự kiện còn lại sẽ được thực hiện bởi ứng dụng ví mà không cần xem chi tiết bên trong.</a:t>
            </a:r>
            <a:endParaRPr b="0" sz="1800">
              <a:solidFill>
                <a:srgbClr val="333333"/>
              </a:solidFill>
              <a:latin typeface="Arial"/>
              <a:ea typeface="Arial"/>
              <a:cs typeface="Arial"/>
              <a:sym typeface="Arial"/>
            </a:endParaRPr>
          </a:p>
          <a:p>
            <a:pPr indent="-330200" lvl="0" marL="342900" rtl="0">
              <a:lnSpc>
                <a:spcPct val="115000"/>
              </a:lnSpc>
              <a:spcBef>
                <a:spcPts val="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Ứng dụng vị có thể xây dựng các giao dịch trong lúc ngoại tuyến</a:t>
            </a:r>
            <a:endParaRPr sz="1800">
              <a:solidFill>
                <a:srgbClr val="333333"/>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p:nvPr/>
        </p:nvSpPr>
        <p:spPr>
          <a:xfrm>
            <a:off x="0" y="0"/>
            <a:ext cx="8419500" cy="639600"/>
          </a:xfrm>
          <a:prstGeom prst="homePlate">
            <a:avLst>
              <a:gd fmla="val 20205" name="adj"/>
            </a:avLst>
          </a:prstGeom>
          <a:solidFill>
            <a:srgbClr val="00B0F0"/>
          </a:solid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CHAPTER 2: How Bitcoin Works</a:t>
            </a:r>
            <a:endParaRPr/>
          </a:p>
        </p:txBody>
      </p:sp>
      <p:sp>
        <p:nvSpPr>
          <p:cNvPr id="153" name="Shape 15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54" name="Shape 154"/>
          <p:cNvSpPr txBox="1"/>
          <p:nvPr/>
        </p:nvSpPr>
        <p:spPr>
          <a:xfrm>
            <a:off x="193175" y="923537"/>
            <a:ext cx="4041900" cy="63990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US" sz="2400">
                <a:solidFill>
                  <a:srgbClr val="2D2015"/>
                </a:solidFill>
                <a:latin typeface="Times New Roman"/>
                <a:ea typeface="Times New Roman"/>
                <a:cs typeface="Times New Roman"/>
                <a:sym typeface="Times New Roman"/>
              </a:rPr>
              <a:t>Getting the right inputs</a:t>
            </a:r>
            <a:endParaRPr/>
          </a:p>
        </p:txBody>
      </p:sp>
      <p:sp>
        <p:nvSpPr>
          <p:cNvPr id="155" name="Shape 155"/>
          <p:cNvSpPr txBox="1"/>
          <p:nvPr>
            <p:ph idx="1" type="body"/>
          </p:nvPr>
        </p:nvSpPr>
        <p:spPr>
          <a:xfrm>
            <a:off x="800100" y="1563425"/>
            <a:ext cx="7543800" cy="3089100"/>
          </a:xfrm>
          <a:prstGeom prst="rect">
            <a:avLst/>
          </a:prstGeom>
          <a:noFill/>
          <a:ln>
            <a:noFill/>
          </a:ln>
        </p:spPr>
        <p:txBody>
          <a:bodyPr anchorCtr="0" anchor="t" bIns="45700" lIns="91425" spcFirstLastPara="1" rIns="91425" wrap="square" tIns="45700">
            <a:noAutofit/>
          </a:bodyPr>
          <a:lstStyle/>
          <a:p>
            <a:pPr indent="-330200" lvl="0" marL="342900" rtl="0">
              <a:lnSpc>
                <a:spcPct val="115000"/>
              </a:lnSpc>
              <a:spcBef>
                <a:spcPts val="190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Tìm input hợp lý: Tính toán ra tất cả ouput thuộc sở hữu của những địa chỉ trong ví mà có thể dùng được</a:t>
            </a:r>
            <a:endParaRPr b="0" sz="1800">
              <a:solidFill>
                <a:srgbClr val="333333"/>
              </a:solidFill>
              <a:latin typeface="Arial"/>
              <a:ea typeface="Arial"/>
              <a:cs typeface="Arial"/>
              <a:sym typeface="Arial"/>
            </a:endParaRPr>
          </a:p>
          <a:p>
            <a:pPr indent="-330200" lvl="0" marL="342900" rtl="0">
              <a:lnSpc>
                <a:spcPct val="115000"/>
              </a:lnSpc>
              <a:spcBef>
                <a:spcPts val="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Các ví giữ một cơ sở dữ lệu nhỏ lưu trử copy của output không được gửi đi của các giao dịch (</a:t>
            </a:r>
            <a:r>
              <a:rPr lang="en-US" sz="1800">
                <a:solidFill>
                  <a:srgbClr val="333333"/>
                </a:solidFill>
                <a:latin typeface="Arial"/>
                <a:ea typeface="Arial"/>
                <a:cs typeface="Arial"/>
                <a:sym typeface="Arial"/>
              </a:rPr>
              <a:t>unspent output</a:t>
            </a:r>
            <a:r>
              <a:rPr b="0" lang="en-US" sz="1800">
                <a:solidFill>
                  <a:srgbClr val="333333"/>
                </a:solidFill>
                <a:latin typeface="Arial"/>
                <a:ea typeface="Arial"/>
                <a:cs typeface="Arial"/>
                <a:sym typeface="Arial"/>
              </a:rPr>
              <a:t>), nếu không có có thể query từ </a:t>
            </a:r>
            <a:r>
              <a:rPr b="0" i="1" lang="en-US" sz="1800">
                <a:solidFill>
                  <a:srgbClr val="333333"/>
                </a:solidFill>
                <a:latin typeface="Arial"/>
                <a:ea typeface="Arial"/>
                <a:cs typeface="Arial"/>
                <a:sym typeface="Arial"/>
              </a:rPr>
              <a:t>bitcoin network</a:t>
            </a:r>
            <a:r>
              <a:rPr b="0" lang="en-US" sz="1800">
                <a:solidFill>
                  <a:srgbClr val="333333"/>
                </a:solidFill>
                <a:latin typeface="Arial"/>
                <a:ea typeface="Arial"/>
                <a:cs typeface="Arial"/>
                <a:sym typeface="Arial"/>
              </a:rPr>
              <a:t> bằng API gọi đến full-node</a:t>
            </a:r>
            <a:endParaRPr b="0" sz="1800">
              <a:solidFill>
                <a:srgbClr val="333333"/>
              </a:solidFill>
              <a:latin typeface="Arial"/>
              <a:ea typeface="Arial"/>
              <a:cs typeface="Arial"/>
              <a:sym typeface="Arial"/>
            </a:endParaRPr>
          </a:p>
          <a:p>
            <a:pPr indent="-330200" lvl="0" marL="342900" rtl="0">
              <a:lnSpc>
                <a:spcPct val="115000"/>
              </a:lnSpc>
              <a:spcBef>
                <a:spcPts val="0"/>
              </a:spcBef>
              <a:spcAft>
                <a:spcPts val="0"/>
              </a:spcAft>
              <a:buClr>
                <a:srgbClr val="333333"/>
              </a:buClr>
              <a:buSzPts val="1800"/>
              <a:buFont typeface="Arial"/>
              <a:buChar char="•"/>
            </a:pPr>
            <a:r>
              <a:rPr b="0" lang="en-US" sz="1800">
                <a:solidFill>
                  <a:srgbClr val="333333"/>
                </a:solidFill>
                <a:latin typeface="Arial"/>
                <a:ea typeface="Arial"/>
                <a:cs typeface="Arial"/>
                <a:sym typeface="Arial"/>
              </a:rPr>
              <a:t>Việc tra cứu output ko đc gửi đi bằng: </a:t>
            </a:r>
            <a:r>
              <a:rPr lang="en-US" sz="1800">
                <a:solidFill>
                  <a:srgbClr val="333333"/>
                </a:solidFill>
                <a:latin typeface="Arial"/>
                <a:ea typeface="Arial"/>
                <a:cs typeface="Arial"/>
                <a:sym typeface="Arial"/>
              </a:rPr>
              <a:t>request API</a:t>
            </a:r>
            <a:r>
              <a:rPr b="0" lang="en-US" sz="1800">
                <a:solidFill>
                  <a:srgbClr val="333333"/>
                </a:solidFill>
                <a:latin typeface="Arial"/>
                <a:ea typeface="Arial"/>
                <a:cs typeface="Arial"/>
                <a:sym typeface="Arial"/>
              </a:rPr>
              <a:t>(1 lệnh HTTP GET tới 1 URL chỉ định) URL này trả về tất cả output chưa đc đc gửi đi của 1 giao dịch cho 1 địa chỉ</a:t>
            </a:r>
            <a:endParaRPr sz="1800">
              <a:solidFill>
                <a:srgbClr val="333333"/>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Custom 78">
      <a:dk1>
        <a:srgbClr val="2D2015"/>
      </a:dk1>
      <a:lt1>
        <a:srgbClr val="FFFFFF"/>
      </a:lt1>
      <a:dk2>
        <a:srgbClr val="523E26"/>
      </a:dk2>
      <a:lt2>
        <a:srgbClr val="E9D683"/>
      </a:lt2>
      <a:accent1>
        <a:srgbClr val="E19023"/>
      </a:accent1>
      <a:accent2>
        <a:srgbClr val="7AAC54"/>
      </a:accent2>
      <a:accent3>
        <a:srgbClr val="B3AFAC"/>
      </a:accent3>
      <a:accent4>
        <a:srgbClr val="AE7C52"/>
      </a:accent4>
      <a:accent5>
        <a:srgbClr val="EEC6AC"/>
      </a:accent5>
      <a:accent6>
        <a:srgbClr val="6E9B4B"/>
      </a:accent6>
      <a:hlink>
        <a:srgbClr val="E9D683"/>
      </a:hlink>
      <a:folHlink>
        <a:srgbClr val="E9D6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