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7" r:id="rId3"/>
    <p:sldId id="259" r:id="rId4"/>
    <p:sldId id="258" r:id="rId5"/>
    <p:sldId id="260" r:id="rId6"/>
    <p:sldId id="261" r:id="rId7"/>
    <p:sldId id="262" r:id="rId8"/>
    <p:sldId id="264"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265" r:id="rId31"/>
    <p:sldId id="271" r:id="rId32"/>
    <p:sldId id="266" r:id="rId33"/>
    <p:sldId id="267" r:id="rId34"/>
    <p:sldId id="268" r:id="rId35"/>
    <p:sldId id="269" r:id="rId36"/>
    <p:sldId id="270" r:id="rId37"/>
    <p:sldId id="278" r:id="rId38"/>
    <p:sldId id="272" r:id="rId39"/>
    <p:sldId id="275" r:id="rId40"/>
    <p:sldId id="273" r:id="rId41"/>
    <p:sldId id="274" r:id="rId42"/>
    <p:sldId id="279" r:id="rId43"/>
    <p:sldId id="280" r:id="rId44"/>
    <p:sldId id="281" r:id="rId45"/>
    <p:sldId id="282" r:id="rId46"/>
    <p:sldId id="28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2"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0CDAE0-CCB0-4979-A19A-6AF05C19130B}" type="datetimeFigureOut">
              <a:rPr lang="en-US" smtClean="0"/>
              <a:t>1/4/2016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B5056-4EE8-4204-B05C-917F2CEC6AD5}" type="slidenum">
              <a:rPr lang="en-US" smtClean="0"/>
              <a:t>‹#›</a:t>
            </a:fld>
            <a:endParaRPr lang="en-US"/>
          </a:p>
        </p:txBody>
      </p:sp>
    </p:spTree>
    <p:extLst>
      <p:ext uri="{BB962C8B-B14F-4D97-AF65-F5344CB8AC3E}">
        <p14:creationId xmlns:p14="http://schemas.microsoft.com/office/powerpoint/2010/main" val="86717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Kiến</a:t>
            </a:r>
            <a:r>
              <a:rPr lang="en-US" baseline="0" dirty="0" smtClean="0"/>
              <a:t> trúc một khối, quá nhiều thành phần trong 1 ứng dụng, các thành phần ràng buộc chồng chéo</a:t>
            </a:r>
          </a:p>
          <a:p>
            <a:pPr marL="171450" indent="-171450">
              <a:buFontTx/>
              <a:buChar char="-"/>
            </a:pPr>
            <a:r>
              <a:rPr lang="en-US" baseline="0" dirty="0" smtClean="0"/>
              <a:t>Kiến trúc SOA chia nhỏ ứng dụng thành các dịch vụ, ràng buộc lỏng hơn</a:t>
            </a:r>
          </a:p>
          <a:p>
            <a:pPr marL="171450" indent="-171450">
              <a:buFontTx/>
              <a:buChar char="-"/>
            </a:pPr>
            <a:r>
              <a:rPr lang="en-US" baseline="0" dirty="0" err="1" smtClean="0"/>
              <a:t>Microservice</a:t>
            </a:r>
            <a:r>
              <a:rPr lang="en-US" baseline="0" dirty="0" smtClean="0"/>
              <a:t> : tiểu dịch vụ, chia thành các dịch vụ rất nhỏ, mỗi dịch vụ chỉ phục vụ cho 1 chức năng, không còn sự ràng buộc giữa các dịch vụ.</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Amazon, </a:t>
            </a:r>
            <a:r>
              <a:rPr lang="en-US" baseline="0" dirty="0" err="1" smtClean="0"/>
              <a:t>Ebay</a:t>
            </a:r>
            <a:r>
              <a:rPr lang="en-US" baseline="0" dirty="0" smtClean="0"/>
              <a:t>, Netflix đã áp dụng </a:t>
            </a:r>
          </a:p>
          <a:p>
            <a:pPr marL="171450" indent="-171450">
              <a:buFontTx/>
              <a:buChar char="-"/>
            </a:pPr>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10</a:t>
            </a:fld>
            <a:endParaRPr lang="vi-VN"/>
          </a:p>
        </p:txBody>
      </p:sp>
    </p:spTree>
    <p:extLst>
      <p:ext uri="{BB962C8B-B14F-4D97-AF65-F5344CB8AC3E}">
        <p14:creationId xmlns:p14="http://schemas.microsoft.com/office/powerpoint/2010/main" val="2002475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Tăng</a:t>
            </a:r>
            <a:r>
              <a:rPr lang="en-US" baseline="0" dirty="0" smtClean="0"/>
              <a:t> số instance cho mỗi service, phân tải bằng load balancer</a:t>
            </a:r>
          </a:p>
          <a:p>
            <a:pPr marL="171450" indent="-171450">
              <a:buFontTx/>
              <a:buChar char="-"/>
            </a:pPr>
            <a:r>
              <a:rPr lang="en-US" baseline="0" dirty="0" smtClean="0"/>
              <a:t>Triển khai trên môi trường cloud như </a:t>
            </a:r>
            <a:r>
              <a:rPr lang="en-US" baseline="0" dirty="0" err="1" smtClean="0"/>
              <a:t>Openstack</a:t>
            </a:r>
            <a:r>
              <a:rPr lang="en-US" baseline="0" dirty="0" smtClean="0"/>
              <a:t>, AWS</a:t>
            </a:r>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23</a:t>
            </a:fld>
            <a:endParaRPr lang="vi-VN"/>
          </a:p>
        </p:txBody>
      </p:sp>
    </p:spTree>
    <p:extLst>
      <p:ext uri="{BB962C8B-B14F-4D97-AF65-F5344CB8AC3E}">
        <p14:creationId xmlns:p14="http://schemas.microsoft.com/office/powerpoint/2010/main" val="3953993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vi-VN" dirty="0" smtClean="0"/>
              <a:t>Đảm bảo giao dịch phân tán (distributed transaction) cập nhật dữ liệu đúng đắn (all or none) vào nhiều dịch vụ nhỏ khác nhau khó hơn rất nhiều, đôi khi là không thể so với đảm bảo giao dịch cập nhật vào nhiều bảng trong một cơ sở dữ liệu trung tâm</a:t>
            </a:r>
            <a:r>
              <a:rPr lang="en-US" dirty="0" smtClean="0"/>
              <a:t> VD: service</a:t>
            </a:r>
            <a:r>
              <a:rPr lang="en-US" baseline="0" dirty="0" smtClean="0"/>
              <a:t> order cần cập nhật dữ liệu đồng thời vào service product, service customer, </a:t>
            </a:r>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25</a:t>
            </a:fld>
            <a:endParaRPr lang="vi-VN"/>
          </a:p>
        </p:txBody>
      </p:sp>
    </p:spTree>
    <p:extLst>
      <p:ext uri="{BB962C8B-B14F-4D97-AF65-F5344CB8AC3E}">
        <p14:creationId xmlns:p14="http://schemas.microsoft.com/office/powerpoint/2010/main" val="2755722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Vì</a:t>
            </a:r>
            <a:r>
              <a:rPr lang="en-US" baseline="0" dirty="0" smtClean="0"/>
              <a:t> sao: </a:t>
            </a:r>
            <a:r>
              <a:rPr lang="vi-VN" sz="1200" b="0" i="0" kern="1200" dirty="0" smtClean="0">
                <a:solidFill>
                  <a:schemeClr val="tx1"/>
                </a:solidFill>
                <a:effectLst/>
                <a:latin typeface="+mn-lt"/>
                <a:ea typeface="+mn-ea"/>
                <a:cs typeface="+mn-cs"/>
              </a:rPr>
              <a:t>Kiểm thử tự động một dịch vụ trong kiến trúc microservices đôi khi yêu cầu phải chạy cả các dịch vụ nhỏ khác mà nó phụ thuộc.</a:t>
            </a: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Ví</a:t>
            </a:r>
            <a:r>
              <a:rPr lang="en-US" sz="1200" b="0" i="0" kern="1200" baseline="0" dirty="0" smtClean="0">
                <a:solidFill>
                  <a:schemeClr val="tx1"/>
                </a:solidFill>
                <a:effectLst/>
                <a:latin typeface="+mn-lt"/>
                <a:ea typeface="+mn-ea"/>
                <a:cs typeface="+mn-cs"/>
              </a:rPr>
              <a:t> dụ đơn giản</a:t>
            </a:r>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26</a:t>
            </a:fld>
            <a:endParaRPr lang="vi-VN"/>
          </a:p>
        </p:txBody>
      </p:sp>
    </p:spTree>
    <p:extLst>
      <p:ext uri="{BB962C8B-B14F-4D97-AF65-F5344CB8AC3E}">
        <p14:creationId xmlns:p14="http://schemas.microsoft.com/office/powerpoint/2010/main" val="3363367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Phải</a:t>
            </a:r>
            <a:r>
              <a:rPr lang="en-US" baseline="0" dirty="0" smtClean="0"/>
              <a:t> có </a:t>
            </a:r>
            <a:r>
              <a:rPr lang="vi-VN" sz="1200" b="0" i="0" kern="1200" dirty="0" smtClean="0">
                <a:solidFill>
                  <a:schemeClr val="tx1"/>
                </a:solidFill>
                <a:effectLst/>
                <a:latin typeface="+mn-lt"/>
                <a:ea typeface="+mn-ea"/>
                <a:cs typeface="+mn-cs"/>
              </a:rPr>
              <a:t>quy tắc phân luồng - quản lý - đo đếm - theo dõi </a:t>
            </a:r>
            <a:endParaRPr lang="en-US" dirty="0" smtClean="0"/>
          </a:p>
          <a:p>
            <a:r>
              <a:rPr lang="en-US" dirty="0" smtClean="0"/>
              <a:t>- Hệ</a:t>
            </a:r>
            <a:r>
              <a:rPr lang="en-US" baseline="0" dirty="0" smtClean="0"/>
              <a:t> thống có 10 service, đều có giao tiếp </a:t>
            </a:r>
            <a:r>
              <a:rPr lang="en-US" baseline="0" dirty="0" err="1" smtClean="0"/>
              <a:t>vs</a:t>
            </a:r>
            <a:r>
              <a:rPr lang="en-US" baseline="0" dirty="0" smtClean="0"/>
              <a:t> nhau -&gt; số kết nối 10*9/2 = 45 !</a:t>
            </a:r>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27</a:t>
            </a:fld>
            <a:endParaRPr lang="vi-VN"/>
          </a:p>
        </p:txBody>
      </p:sp>
    </p:spTree>
    <p:extLst>
      <p:ext uri="{BB962C8B-B14F-4D97-AF65-F5344CB8AC3E}">
        <p14:creationId xmlns:p14="http://schemas.microsoft.com/office/powerpoint/2010/main" val="4132281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docker</a:t>
            </a:r>
            <a:r>
              <a:rPr lang="en-US" sz="1200" b="0" i="0" kern="1200" baseline="0" dirty="0" smtClean="0">
                <a:solidFill>
                  <a:schemeClr val="tx1"/>
                </a:solidFill>
                <a:effectLst/>
                <a:latin typeface="+mn-lt"/>
                <a:ea typeface="+mn-ea"/>
                <a:cs typeface="+mn-cs"/>
              </a:rPr>
              <a:t> triển khai trên nền tảng đám mây, k biết phân bố tại server nào thì gọi đến nhau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cập nhật tự động địa chỉ IP và cổng, mô tả, phiên bản của mỗi dịch vụ.</a:t>
            </a:r>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28</a:t>
            </a:fld>
            <a:endParaRPr lang="vi-VN"/>
          </a:p>
        </p:txBody>
      </p:sp>
    </p:spTree>
    <p:extLst>
      <p:ext uri="{BB962C8B-B14F-4D97-AF65-F5344CB8AC3E}">
        <p14:creationId xmlns:p14="http://schemas.microsoft.com/office/powerpoint/2010/main" val="2669542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Câu</a:t>
            </a:r>
            <a:r>
              <a:rPr lang="en-US" baseline="0" smtClean="0"/>
              <a:t> hỏi số 3: các microservice có gọi trực tiếp nhau không?</a:t>
            </a:r>
            <a:endParaRPr lang="en-US"/>
          </a:p>
        </p:txBody>
      </p:sp>
      <p:sp>
        <p:nvSpPr>
          <p:cNvPr id="4" name="Slide Number Placeholder 3"/>
          <p:cNvSpPr>
            <a:spLocks noGrp="1"/>
          </p:cNvSpPr>
          <p:nvPr>
            <p:ph type="sldNum" sz="quarter" idx="10"/>
          </p:nvPr>
        </p:nvSpPr>
        <p:spPr/>
        <p:txBody>
          <a:bodyPr/>
          <a:lstStyle/>
          <a:p>
            <a:fld id="{73BB0B04-0035-8241-9E1D-78D30A609F45}" type="slidenum">
              <a:rPr lang="en-US" smtClean="0"/>
              <a:t>37</a:t>
            </a:fld>
            <a:endParaRPr lang="en-US"/>
          </a:p>
        </p:txBody>
      </p:sp>
    </p:spTree>
    <p:extLst>
      <p:ext uri="{BB962C8B-B14F-4D97-AF65-F5344CB8AC3E}">
        <p14:creationId xmlns:p14="http://schemas.microsoft.com/office/powerpoint/2010/main" val="2582218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Giống: đều</a:t>
            </a:r>
            <a:r>
              <a:rPr lang="en-US" baseline="0" dirty="0" smtClean="0"/>
              <a:t> chia ứng dụng thành một tập các dịch vụ</a:t>
            </a:r>
          </a:p>
          <a:p>
            <a:pPr marL="171450" indent="-171450">
              <a:buFontTx/>
              <a:buChar char="-"/>
            </a:pPr>
            <a:r>
              <a:rPr lang="en-US" baseline="0" dirty="0" err="1" smtClean="0"/>
              <a:t>Microservice</a:t>
            </a:r>
            <a:r>
              <a:rPr lang="en-US" baseline="0" dirty="0" smtClean="0"/>
              <a:t> là một trường hợp của SOA</a:t>
            </a:r>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14</a:t>
            </a:fld>
            <a:endParaRPr lang="vi-VN"/>
          </a:p>
        </p:txBody>
      </p:sp>
    </p:spTree>
    <p:extLst>
      <p:ext uri="{BB962C8B-B14F-4D97-AF65-F5344CB8AC3E}">
        <p14:creationId xmlns:p14="http://schemas.microsoft.com/office/powerpoint/2010/main" val="13142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vi-VN" sz="1200" b="0" i="0" kern="1200" dirty="0" smtClean="0">
                <a:solidFill>
                  <a:schemeClr val="tx1"/>
                </a:solidFill>
                <a:effectLst/>
                <a:latin typeface="+mn-lt"/>
                <a:ea typeface="+mn-ea"/>
                <a:cs typeface="+mn-cs"/>
              </a:rPr>
              <a:t>Mỗi dịch vụ nhỏ thực hiện một tập các chức năng chuyên biệt như </a:t>
            </a:r>
            <a:r>
              <a:rPr lang="en-US" sz="1200" b="0" i="0" kern="1200" dirty="0" smtClean="0">
                <a:solidFill>
                  <a:schemeClr val="tx1"/>
                </a:solidFill>
                <a:effectLst/>
                <a:latin typeface="+mn-lt"/>
                <a:ea typeface="+mn-ea"/>
                <a:cs typeface="+mn-cs"/>
              </a:rPr>
              <a:t>Quản</a:t>
            </a:r>
            <a:r>
              <a:rPr lang="en-US" sz="1200" b="0" i="0" kern="1200" baseline="0" dirty="0" smtClean="0">
                <a:solidFill>
                  <a:schemeClr val="tx1"/>
                </a:solidFill>
                <a:effectLst/>
                <a:latin typeface="+mn-lt"/>
                <a:ea typeface="+mn-ea"/>
                <a:cs typeface="+mn-cs"/>
              </a:rPr>
              <a:t> lý cửa hàng, quản lý ứng dụng, quản lý mua bán</a:t>
            </a:r>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15</a:t>
            </a:fld>
            <a:endParaRPr lang="vi-VN"/>
          </a:p>
        </p:txBody>
      </p:sp>
    </p:spTree>
    <p:extLst>
      <p:ext uri="{BB962C8B-B14F-4D97-AF65-F5344CB8AC3E}">
        <p14:creationId xmlns:p14="http://schemas.microsoft.com/office/powerpoint/2010/main" val="4075418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Mô</a:t>
            </a:r>
            <a:r>
              <a:rPr lang="en-US" baseline="0" dirty="0" smtClean="0"/>
              <a:t> hình của 1 công ty điều hành Taxi kiểu </a:t>
            </a:r>
            <a:r>
              <a:rPr lang="en-US" baseline="0" dirty="0" err="1" smtClean="0"/>
              <a:t>Uber</a:t>
            </a:r>
            <a:endParaRPr lang="en-US" baseline="0" dirty="0" smtClean="0"/>
          </a:p>
          <a:p>
            <a:pPr marL="171450" indent="-171450">
              <a:buFontTx/>
              <a:buChar char="-"/>
            </a:pPr>
            <a:r>
              <a:rPr lang="vi-VN" sz="1200" b="0" i="0" kern="1200" dirty="0" smtClean="0">
                <a:solidFill>
                  <a:schemeClr val="tx1"/>
                </a:solidFill>
                <a:effectLst/>
                <a:latin typeface="+mn-lt"/>
                <a:ea typeface="+mn-ea"/>
                <a:cs typeface="+mn-cs"/>
              </a:rPr>
              <a:t>Một số dịch vụ nhỏ lộ ra API </a:t>
            </a:r>
            <a:r>
              <a:rPr lang="en-US" sz="1200" b="0" i="0" kern="1200" dirty="0" smtClean="0">
                <a:solidFill>
                  <a:schemeClr val="tx1"/>
                </a:solidFill>
                <a:effectLst/>
                <a:latin typeface="+mn-lt"/>
                <a:ea typeface="+mn-ea"/>
                <a:cs typeface="+mn-cs"/>
              </a:rPr>
              <a:t> interface</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cho dịch vụ nhỏ khác hay ứng dụng client gọi tớ</a:t>
            </a:r>
            <a:r>
              <a:rPr lang="en-US" sz="1200" b="0" i="0" kern="1200" dirty="0" smtClean="0">
                <a:solidFill>
                  <a:schemeClr val="tx1"/>
                </a:solidFill>
                <a:effectLst/>
                <a:latin typeface="+mn-lt"/>
                <a:ea typeface="+mn-ea"/>
                <a:cs typeface="+mn-cs"/>
              </a:rPr>
              <a:t>i</a:t>
            </a:r>
          </a:p>
          <a:p>
            <a:pPr marL="171450" indent="-171450">
              <a:buFontTx/>
              <a:buChar char="-"/>
            </a:pPr>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16</a:t>
            </a:fld>
            <a:endParaRPr lang="vi-VN"/>
          </a:p>
        </p:txBody>
      </p:sp>
    </p:spTree>
    <p:extLst>
      <p:ext uri="{BB962C8B-B14F-4D97-AF65-F5344CB8AC3E}">
        <p14:creationId xmlns:p14="http://schemas.microsoft.com/office/powerpoint/2010/main" val="424545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vi-VN" sz="1200" b="0" i="0" kern="1200" dirty="0" smtClean="0">
                <a:solidFill>
                  <a:schemeClr val="tx1"/>
                </a:solidFill>
                <a:effectLst/>
                <a:latin typeface="+mn-lt"/>
                <a:ea typeface="+mn-ea"/>
                <a:cs typeface="+mn-cs"/>
              </a:rPr>
              <a:t>SOAP – Một tiêu chuẩn của W3C,  là giao thức sử dụng XML để định nghĩa dữ liệu dạng thuần văn bản (plain text) thông qua HTTP. SOAP là cách mà  Web Service sử dụng để truyền tải dữ liệu. Vì dựa trên XML nên SOAP là một giao thức không phụ thuộc platform cũng như bất kì ngôn ngữ lập trình nào.</a:t>
            </a:r>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17</a:t>
            </a:fld>
            <a:endParaRPr lang="vi-VN"/>
          </a:p>
        </p:txBody>
      </p:sp>
    </p:spTree>
    <p:extLst>
      <p:ext uri="{BB962C8B-B14F-4D97-AF65-F5344CB8AC3E}">
        <p14:creationId xmlns:p14="http://schemas.microsoft.com/office/powerpoint/2010/main" val="1409943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smtClean="0">
                <a:solidFill>
                  <a:schemeClr val="tx1"/>
                </a:solidFill>
                <a:effectLst/>
                <a:latin typeface="+mn-lt"/>
                <a:ea typeface="+mn-ea"/>
                <a:cs typeface="+mn-cs"/>
              </a:rPr>
              <a:t>Các dịch vụ chạy trong Docker Container khác nhau, phía trước là bộ phân tải</a:t>
            </a: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Chạy</a:t>
            </a:r>
            <a:r>
              <a:rPr lang="en-US" sz="1200" b="0" i="0" kern="1200" baseline="0" dirty="0" smtClean="0">
                <a:solidFill>
                  <a:schemeClr val="tx1"/>
                </a:solidFill>
                <a:effectLst/>
                <a:latin typeface="+mn-lt"/>
                <a:ea typeface="+mn-ea"/>
                <a:cs typeface="+mn-cs"/>
              </a:rPr>
              <a:t> trên các máy ảo cloud EC2 </a:t>
            </a:r>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18</a:t>
            </a:fld>
            <a:endParaRPr lang="vi-VN"/>
          </a:p>
        </p:txBody>
      </p:sp>
    </p:spTree>
    <p:extLst>
      <p:ext uri="{BB962C8B-B14F-4D97-AF65-F5344CB8AC3E}">
        <p14:creationId xmlns:p14="http://schemas.microsoft.com/office/powerpoint/2010/main" val="1655887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baseline="0" dirty="0" smtClean="0">
                <a:solidFill>
                  <a:schemeClr val="tx1"/>
                </a:solidFill>
                <a:effectLst/>
                <a:latin typeface="+mn-lt"/>
                <a:ea typeface="+mn-ea"/>
                <a:cs typeface="+mn-cs"/>
              </a:rPr>
              <a:t>M</a:t>
            </a:r>
            <a:r>
              <a:rPr lang="vi-VN" sz="1200" b="0" i="0" kern="1200" dirty="0" smtClean="0">
                <a:solidFill>
                  <a:schemeClr val="tx1"/>
                </a:solidFill>
                <a:effectLst/>
                <a:latin typeface="+mn-lt"/>
                <a:ea typeface="+mn-ea"/>
                <a:cs typeface="+mn-cs"/>
              </a:rPr>
              <a:t>ỗi dịch vụ sẽ có CSDL riêng</a:t>
            </a:r>
            <a:r>
              <a:rPr lang="en-US" sz="1200" b="0" i="0" kern="1200" dirty="0" smtClean="0">
                <a:solidFill>
                  <a:schemeClr val="tx1"/>
                </a:solidFill>
                <a:effectLst/>
                <a:latin typeface="+mn-lt"/>
                <a:ea typeface="+mn-ea"/>
                <a:cs typeface="+mn-cs"/>
              </a:rPr>
              <a:t>, k sử</a:t>
            </a:r>
            <a:r>
              <a:rPr lang="en-US" sz="1200" b="0" i="0" kern="1200" baseline="0" dirty="0" smtClean="0">
                <a:solidFill>
                  <a:schemeClr val="tx1"/>
                </a:solidFill>
                <a:effectLst/>
                <a:latin typeface="+mn-lt"/>
                <a:ea typeface="+mn-ea"/>
                <a:cs typeface="+mn-cs"/>
              </a:rPr>
              <a:t> dụng chung -&gt; </a:t>
            </a:r>
            <a:r>
              <a:rPr lang="en-US" sz="1200" b="0" i="1" kern="1200" baseline="0" dirty="0" smtClean="0">
                <a:solidFill>
                  <a:schemeClr val="tx1"/>
                </a:solidFill>
                <a:effectLst/>
                <a:latin typeface="+mn-lt"/>
                <a:ea typeface="+mn-ea"/>
                <a:cs typeface="+mn-cs"/>
              </a:rPr>
              <a:t>ít ràng buộc</a:t>
            </a:r>
            <a:endParaRPr lang="en-US" sz="1200" b="0" i="0" kern="1200" baseline="0" dirty="0" smtClean="0">
              <a:solidFill>
                <a:schemeClr val="tx1"/>
              </a:solidFill>
              <a:effectLst/>
              <a:latin typeface="+mn-lt"/>
              <a:ea typeface="+mn-ea"/>
              <a:cs typeface="+mn-cs"/>
            </a:endParaRPr>
          </a:p>
          <a:p>
            <a:pPr marL="171450" indent="-171450">
              <a:buFontTx/>
              <a:buChar char="-"/>
            </a:pPr>
            <a:r>
              <a:rPr lang="en-US" sz="1200" b="0" i="0" kern="1200" baseline="0" dirty="0" smtClean="0">
                <a:solidFill>
                  <a:schemeClr val="tx1"/>
                </a:solidFill>
                <a:effectLst/>
                <a:latin typeface="+mn-lt"/>
                <a:ea typeface="+mn-ea"/>
                <a:cs typeface="+mn-cs"/>
              </a:rPr>
              <a:t>Dữ liệu k tập trung -&gt; </a:t>
            </a:r>
            <a:r>
              <a:rPr lang="vi-VN" sz="1200" b="0" i="1" kern="1200" dirty="0" smtClean="0">
                <a:solidFill>
                  <a:schemeClr val="tx1"/>
                </a:solidFill>
                <a:effectLst/>
                <a:latin typeface="+mn-lt"/>
                <a:ea typeface="+mn-ea"/>
                <a:cs typeface="+mn-cs"/>
              </a:rPr>
              <a:t>dư thừa dữ liệu</a:t>
            </a:r>
            <a:r>
              <a:rPr lang="en-US" sz="1200" b="0" i="1" kern="1200" dirty="0" smtClean="0">
                <a:solidFill>
                  <a:schemeClr val="tx1"/>
                </a:solidFill>
                <a:effectLst/>
                <a:latin typeface="+mn-lt"/>
                <a:ea typeface="+mn-ea"/>
                <a:cs typeface="+mn-cs"/>
              </a:rPr>
              <a:t>,</a:t>
            </a:r>
            <a:r>
              <a:rPr lang="en-US" sz="1200" b="0" i="1" kern="1200" baseline="0" dirty="0" smtClean="0">
                <a:solidFill>
                  <a:schemeClr val="tx1"/>
                </a:solidFill>
                <a:effectLst/>
                <a:latin typeface="+mn-lt"/>
                <a:ea typeface="+mn-ea"/>
                <a:cs typeface="+mn-cs"/>
              </a:rPr>
              <a:t>  k đảm bảo tính ràng buộc quan hệ</a:t>
            </a:r>
          </a:p>
          <a:p>
            <a:pPr marL="171450" indent="-171450">
              <a:buFontTx/>
              <a:buChar char="-"/>
            </a:pPr>
            <a:r>
              <a:rPr lang="en-US" sz="1200" b="0" i="0" kern="120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rong thực tế, vài dịch vụ vẫn có thể dùng chung một CSDL khi tính toàn vẹn dữ liệu (ACID Atomicity, Consistency, Isolation, Durability) cần ưu tiên cao nhất</a:t>
            </a:r>
            <a:endParaRPr lang="vi-VN" i="0" dirty="0"/>
          </a:p>
        </p:txBody>
      </p:sp>
      <p:sp>
        <p:nvSpPr>
          <p:cNvPr id="4" name="Slide Number Placeholder 3"/>
          <p:cNvSpPr>
            <a:spLocks noGrp="1"/>
          </p:cNvSpPr>
          <p:nvPr>
            <p:ph type="sldNum" sz="quarter" idx="10"/>
          </p:nvPr>
        </p:nvSpPr>
        <p:spPr/>
        <p:txBody>
          <a:bodyPr/>
          <a:lstStyle/>
          <a:p>
            <a:fld id="{E52566F5-7811-4844-9FBC-6DE369599C87}" type="slidenum">
              <a:rPr lang="vi-VN" smtClean="0"/>
              <a:t>19</a:t>
            </a:fld>
            <a:endParaRPr lang="vi-VN"/>
          </a:p>
        </p:txBody>
      </p:sp>
    </p:spTree>
    <p:extLst>
      <p:ext uri="{BB962C8B-B14F-4D97-AF65-F5344CB8AC3E}">
        <p14:creationId xmlns:p14="http://schemas.microsoft.com/office/powerpoint/2010/main" val="4126784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 Có</a:t>
            </a:r>
            <a:r>
              <a:rPr lang="en-US" baseline="0" dirty="0" smtClean="0"/>
              <a:t> thể chia ra team phát triển web service bằng asp, team </a:t>
            </a:r>
            <a:r>
              <a:rPr lang="en-US" baseline="0" dirty="0" err="1" smtClean="0"/>
              <a:t>php</a:t>
            </a:r>
            <a:r>
              <a:rPr lang="en-US" baseline="0" dirty="0" smtClean="0"/>
              <a:t> …</a:t>
            </a:r>
          </a:p>
          <a:p>
            <a:pPr marL="0" indent="0">
              <a:buFontTx/>
              <a:buNone/>
            </a:pPr>
            <a:endParaRPr lang="en-US" baseline="0" dirty="0" smtClean="0"/>
          </a:p>
          <a:p>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21</a:t>
            </a:fld>
            <a:endParaRPr lang="vi-VN"/>
          </a:p>
        </p:txBody>
      </p:sp>
    </p:spTree>
    <p:extLst>
      <p:ext uri="{BB962C8B-B14F-4D97-AF65-F5344CB8AC3E}">
        <p14:creationId xmlns:p14="http://schemas.microsoft.com/office/powerpoint/2010/main" val="3291170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t>Mỗi service chạy trên 1 instance riêng -&gt; khởi động nhanh</a:t>
            </a:r>
            <a:endParaRPr lang="en-US" dirty="0" smtClean="0">
              <a:sym typeface="Wingdings" panose="05000000000000000000" pitchFamily="2" charset="2"/>
            </a:endParaRPr>
          </a:p>
          <a:p>
            <a:pPr>
              <a:buFont typeface="Arial" panose="020B0604020202020204" pitchFamily="34" charset="0"/>
              <a:buChar char="•"/>
            </a:pPr>
            <a:r>
              <a:rPr lang="en-US" dirty="0" smtClean="0">
                <a:sym typeface="Wingdings" panose="05000000000000000000" pitchFamily="2" charset="2"/>
              </a:rPr>
              <a:t>Deploy 1 service </a:t>
            </a:r>
            <a:r>
              <a:rPr lang="en-US" dirty="0" err="1" smtClean="0">
                <a:sym typeface="Wingdings" panose="05000000000000000000" pitchFamily="2" charset="2"/>
              </a:rPr>
              <a:t>ko</a:t>
            </a:r>
            <a:r>
              <a:rPr lang="en-US" dirty="0" smtClean="0">
                <a:sym typeface="Wingdings" panose="05000000000000000000" pitchFamily="2" charset="2"/>
              </a:rPr>
              <a:t> làm chết service khác -&gt; deploy dễ hơn</a:t>
            </a:r>
          </a:p>
          <a:p>
            <a:endParaRPr lang="vi-VN" dirty="0"/>
          </a:p>
        </p:txBody>
      </p:sp>
      <p:sp>
        <p:nvSpPr>
          <p:cNvPr id="4" name="Slide Number Placeholder 3"/>
          <p:cNvSpPr>
            <a:spLocks noGrp="1"/>
          </p:cNvSpPr>
          <p:nvPr>
            <p:ph type="sldNum" sz="quarter" idx="10"/>
          </p:nvPr>
        </p:nvSpPr>
        <p:spPr/>
        <p:txBody>
          <a:bodyPr/>
          <a:lstStyle/>
          <a:p>
            <a:fld id="{E52566F5-7811-4844-9FBC-6DE369599C87}" type="slidenum">
              <a:rPr lang="vi-VN" smtClean="0"/>
              <a:t>22</a:t>
            </a:fld>
            <a:endParaRPr lang="vi-VN"/>
          </a:p>
        </p:txBody>
      </p:sp>
    </p:spTree>
    <p:extLst>
      <p:ext uri="{BB962C8B-B14F-4D97-AF65-F5344CB8AC3E}">
        <p14:creationId xmlns:p14="http://schemas.microsoft.com/office/powerpoint/2010/main" val="172846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12276" y="1148860"/>
            <a:ext cx="9144000" cy="1763225"/>
          </a:xfrm>
        </p:spPr>
        <p:txBody>
          <a:bodyPr>
            <a:normAutofit/>
          </a:bodyPr>
          <a:lstStyle/>
          <a:p>
            <a:r>
              <a:rPr lang="en-US" sz="6500" b="1" dirty="0" smtClean="0">
                <a:solidFill>
                  <a:schemeClr val="bg1"/>
                </a:solidFill>
              </a:rPr>
              <a:t>Seminar</a:t>
            </a:r>
            <a:endParaRPr lang="vi-VN" sz="6500" b="1" dirty="0">
              <a:solidFill>
                <a:schemeClr val="bg1"/>
              </a:solidFill>
            </a:endParaRPr>
          </a:p>
        </p:txBody>
      </p:sp>
      <p:sp>
        <p:nvSpPr>
          <p:cNvPr id="3" name="Subtitle 2"/>
          <p:cNvSpPr>
            <a:spLocks noGrp="1"/>
          </p:cNvSpPr>
          <p:nvPr>
            <p:ph type="subTitle" idx="1"/>
          </p:nvPr>
        </p:nvSpPr>
        <p:spPr>
          <a:xfrm>
            <a:off x="1324708" y="2863484"/>
            <a:ext cx="9144000" cy="1655762"/>
          </a:xfrm>
        </p:spPr>
        <p:txBody>
          <a:bodyPr/>
          <a:lstStyle/>
          <a:p>
            <a:r>
              <a:rPr lang="en-US" sz="3600" b="1" dirty="0" err="1" smtClean="0">
                <a:solidFill>
                  <a:schemeClr val="bg1"/>
                </a:solidFill>
              </a:rPr>
              <a:t>Chủ</a:t>
            </a:r>
            <a:r>
              <a:rPr lang="en-US" sz="3600" b="1" dirty="0" smtClean="0">
                <a:solidFill>
                  <a:schemeClr val="bg1"/>
                </a:solidFill>
              </a:rPr>
              <a:t> </a:t>
            </a:r>
            <a:r>
              <a:rPr lang="en-US" sz="3600" b="1" dirty="0" err="1" smtClean="0">
                <a:solidFill>
                  <a:schemeClr val="bg1"/>
                </a:solidFill>
              </a:rPr>
              <a:t>đề</a:t>
            </a:r>
          </a:p>
          <a:p>
            <a:r>
              <a:rPr lang="en-US" sz="2800" b="1" dirty="0" smtClean="0">
                <a:solidFill>
                  <a:schemeClr val="bg1"/>
                </a:solidFill>
              </a:rPr>
              <a:t> </a:t>
            </a:r>
            <a:r>
              <a:rPr lang="en-US" sz="2800" b="1" dirty="0" err="1" smtClean="0">
                <a:solidFill>
                  <a:schemeClr val="bg1"/>
                </a:solidFill>
              </a:rPr>
              <a:t>MicroService</a:t>
            </a:r>
            <a:endParaRPr lang="vi-VN" sz="2800" b="1" dirty="0">
              <a:solidFill>
                <a:schemeClr val="bg1"/>
              </a:solidFill>
            </a:endParaRPr>
          </a:p>
        </p:txBody>
      </p:sp>
      <p:sp>
        <p:nvSpPr>
          <p:cNvPr id="4" name="TextBox 3"/>
          <p:cNvSpPr txBox="1"/>
          <p:nvPr/>
        </p:nvSpPr>
        <p:spPr>
          <a:xfrm>
            <a:off x="2426677" y="4489938"/>
            <a:ext cx="7338646" cy="369332"/>
          </a:xfrm>
          <a:prstGeom prst="rect">
            <a:avLst/>
          </a:prstGeom>
          <a:noFill/>
        </p:spPr>
        <p:txBody>
          <a:bodyPr wrap="square" rtlCol="0">
            <a:spAutoFit/>
          </a:bodyPr>
          <a:lstStyle/>
          <a:p>
            <a:pPr algn="ctr"/>
            <a:r>
              <a:rPr lang="en-US" dirty="0" err="1" smtClean="0">
                <a:solidFill>
                  <a:schemeClr val="bg1"/>
                </a:solidFill>
              </a:rPr>
              <a:t>Người</a:t>
            </a:r>
            <a:r>
              <a:rPr lang="en-US" dirty="0" smtClean="0">
                <a:solidFill>
                  <a:schemeClr val="bg1"/>
                </a:solidFill>
              </a:rPr>
              <a:t> </a:t>
            </a:r>
            <a:r>
              <a:rPr lang="en-US" dirty="0" err="1" smtClean="0">
                <a:solidFill>
                  <a:schemeClr val="bg1"/>
                </a:solidFill>
              </a:rPr>
              <a:t>trình</a:t>
            </a:r>
            <a:r>
              <a:rPr lang="en-US" dirty="0" smtClean="0">
                <a:solidFill>
                  <a:schemeClr val="bg1"/>
                </a:solidFill>
              </a:rPr>
              <a:t> </a:t>
            </a:r>
            <a:r>
              <a:rPr lang="en-US" dirty="0" err="1" smtClean="0">
                <a:solidFill>
                  <a:schemeClr val="bg1"/>
                </a:solidFill>
              </a:rPr>
              <a:t>bày</a:t>
            </a:r>
            <a:r>
              <a:rPr lang="en-US" dirty="0" smtClean="0">
                <a:solidFill>
                  <a:schemeClr val="bg1"/>
                </a:solidFill>
              </a:rPr>
              <a:t>: </a:t>
            </a:r>
            <a:r>
              <a:rPr lang="en-US" dirty="0" err="1" smtClean="0">
                <a:solidFill>
                  <a:schemeClr val="bg1"/>
                </a:solidFill>
              </a:rPr>
              <a:t>Bùi</a:t>
            </a:r>
            <a:r>
              <a:rPr lang="en-US" dirty="0" smtClean="0">
                <a:solidFill>
                  <a:schemeClr val="bg1"/>
                </a:solidFill>
              </a:rPr>
              <a:t> </a:t>
            </a:r>
            <a:r>
              <a:rPr lang="en-US" dirty="0" err="1" smtClean="0">
                <a:solidFill>
                  <a:schemeClr val="bg1"/>
                </a:solidFill>
              </a:rPr>
              <a:t>Ngọc</a:t>
            </a:r>
            <a:r>
              <a:rPr lang="en-US" dirty="0" smtClean="0">
                <a:solidFill>
                  <a:schemeClr val="bg1"/>
                </a:solidFill>
              </a:rPr>
              <a:t> </a:t>
            </a:r>
            <a:r>
              <a:rPr lang="en-US" dirty="0" err="1" smtClean="0">
                <a:solidFill>
                  <a:schemeClr val="bg1"/>
                </a:solidFill>
              </a:rPr>
              <a:t>Luân</a:t>
            </a:r>
            <a:r>
              <a:rPr lang="en-US" dirty="0" smtClean="0">
                <a:solidFill>
                  <a:schemeClr val="bg1"/>
                </a:solidFill>
              </a:rPr>
              <a:t> + Phan </a:t>
            </a:r>
            <a:r>
              <a:rPr lang="en-US" dirty="0" err="1" smtClean="0">
                <a:solidFill>
                  <a:schemeClr val="bg1"/>
                </a:solidFill>
              </a:rPr>
              <a:t>Công</a:t>
            </a:r>
            <a:r>
              <a:rPr lang="en-US" dirty="0" smtClean="0">
                <a:solidFill>
                  <a:schemeClr val="bg1"/>
                </a:solidFill>
              </a:rPr>
              <a:t> </a:t>
            </a:r>
            <a:r>
              <a:rPr lang="en-US" dirty="0" err="1" smtClean="0">
                <a:solidFill>
                  <a:schemeClr val="bg1"/>
                </a:solidFill>
              </a:rPr>
              <a:t>Huân</a:t>
            </a:r>
            <a:endParaRPr lang="en-US" dirty="0">
              <a:solidFill>
                <a:schemeClr val="bg1"/>
              </a:solidFill>
            </a:endParaRPr>
          </a:p>
        </p:txBody>
      </p:sp>
    </p:spTree>
    <p:extLst>
      <p:ext uri="{BB962C8B-B14F-4D97-AF65-F5344CB8AC3E}">
        <p14:creationId xmlns:p14="http://schemas.microsoft.com/office/powerpoint/2010/main" val="2842525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 là gì ?</a:t>
            </a:r>
            <a:endParaRPr lang="vi-V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4201" y="1659467"/>
            <a:ext cx="10735831" cy="4656666"/>
          </a:xfrm>
        </p:spPr>
      </p:pic>
    </p:spTree>
    <p:extLst>
      <p:ext uri="{BB962C8B-B14F-4D97-AF65-F5344CB8AC3E}">
        <p14:creationId xmlns:p14="http://schemas.microsoft.com/office/powerpoint/2010/main" val="3269715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s://upload.wikimedia.org/wikipedia/commons/thumb/0/06/SOA_Metamodel.svg/450px-SOA_Metamod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2907" y="-338667"/>
            <a:ext cx="7927258"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046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 </a:t>
            </a:r>
            <a:r>
              <a:rPr lang="en-US" dirty="0" err="1" smtClean="0"/>
              <a:t>vs</a:t>
            </a:r>
            <a:r>
              <a:rPr lang="en-US" dirty="0" smtClean="0"/>
              <a:t> Micro - service</a:t>
            </a:r>
            <a:endParaRPr lang="vi-VN" dirty="0"/>
          </a:p>
        </p:txBody>
      </p:sp>
      <p:sp>
        <p:nvSpPr>
          <p:cNvPr id="3" name="Content Placeholder 2"/>
          <p:cNvSpPr>
            <a:spLocks noGrp="1"/>
          </p:cNvSpPr>
          <p:nvPr>
            <p:ph idx="1"/>
          </p:nvPr>
        </p:nvSpPr>
        <p:spPr/>
        <p:txBody>
          <a:bodyPr/>
          <a:lstStyle/>
          <a:p>
            <a:r>
              <a:rPr lang="en-US" dirty="0"/>
              <a:t>A service-oriented architecture (SOA) is an </a:t>
            </a:r>
            <a:r>
              <a:rPr lang="en-US" i="1" dirty="0"/>
              <a:t>architectural pattern </a:t>
            </a:r>
            <a:r>
              <a:rPr lang="en-US" dirty="0"/>
              <a:t>in computer software design in which application components provide services to other components via a communications protocol, typically over a network. The principles of service-orientation are independent of any vendor, product or technology</a:t>
            </a:r>
            <a:r>
              <a:rPr lang="en-US" dirty="0" smtClean="0"/>
              <a:t>.</a:t>
            </a:r>
            <a:endParaRPr lang="vi-VN" dirty="0"/>
          </a:p>
        </p:txBody>
      </p:sp>
    </p:spTree>
    <p:extLst>
      <p:ext uri="{BB962C8B-B14F-4D97-AF65-F5344CB8AC3E}">
        <p14:creationId xmlns:p14="http://schemas.microsoft.com/office/powerpoint/2010/main" val="266749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 </a:t>
            </a:r>
            <a:r>
              <a:rPr lang="en-US" dirty="0" err="1"/>
              <a:t>vs</a:t>
            </a:r>
            <a:r>
              <a:rPr lang="en-US" dirty="0"/>
              <a:t> Micro - service</a:t>
            </a:r>
            <a:endParaRPr lang="vi-VN" dirty="0"/>
          </a:p>
        </p:txBody>
      </p:sp>
      <p:sp>
        <p:nvSpPr>
          <p:cNvPr id="3" name="Content Placeholder 2"/>
          <p:cNvSpPr>
            <a:spLocks noGrp="1"/>
          </p:cNvSpPr>
          <p:nvPr>
            <p:ph idx="1"/>
          </p:nvPr>
        </p:nvSpPr>
        <p:spPr/>
        <p:txBody>
          <a:bodyPr/>
          <a:lstStyle/>
          <a:p>
            <a:r>
              <a:rPr lang="en-US" dirty="0"/>
              <a:t>In computing, </a:t>
            </a:r>
            <a:r>
              <a:rPr lang="en-US" dirty="0" smtClean="0"/>
              <a:t>micro-services </a:t>
            </a:r>
            <a:r>
              <a:rPr lang="en-US" dirty="0"/>
              <a:t>is a </a:t>
            </a:r>
            <a:r>
              <a:rPr lang="en-US" i="1" dirty="0"/>
              <a:t>software architecture style </a:t>
            </a:r>
            <a:r>
              <a:rPr lang="en-US" dirty="0"/>
              <a:t>in which complex applications are composed of small, independent processes communicating with each other using language-agnostic </a:t>
            </a:r>
            <a:r>
              <a:rPr lang="en-US" dirty="0" smtClean="0"/>
              <a:t>APIs. These </a:t>
            </a:r>
            <a:r>
              <a:rPr lang="en-US" dirty="0"/>
              <a:t>services are small, highly decoupled and focus on doing a small </a:t>
            </a:r>
            <a:r>
              <a:rPr lang="en-US" dirty="0" smtClean="0"/>
              <a:t>task, facilitating </a:t>
            </a:r>
            <a:r>
              <a:rPr lang="en-US" dirty="0"/>
              <a:t>a modular approach to system-building</a:t>
            </a:r>
            <a:r>
              <a:rPr lang="en-US" dirty="0" smtClean="0"/>
              <a:t>.</a:t>
            </a:r>
            <a:endParaRPr lang="vi-VN" dirty="0"/>
          </a:p>
        </p:txBody>
      </p:sp>
    </p:spTree>
    <p:extLst>
      <p:ext uri="{BB962C8B-B14F-4D97-AF65-F5344CB8AC3E}">
        <p14:creationId xmlns:p14="http://schemas.microsoft.com/office/powerpoint/2010/main" val="415598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 </a:t>
            </a:r>
            <a:r>
              <a:rPr lang="en-US" dirty="0" err="1" smtClean="0"/>
              <a:t>vs</a:t>
            </a:r>
            <a:r>
              <a:rPr lang="en-US" dirty="0" smtClean="0"/>
              <a:t> SOA</a:t>
            </a:r>
            <a:endParaRPr lang="vi-VN" dirty="0"/>
          </a:p>
        </p:txBody>
      </p:sp>
      <p:sp>
        <p:nvSpPr>
          <p:cNvPr id="3" name="Content Placeholder 2"/>
          <p:cNvSpPr>
            <a:spLocks noGrp="1"/>
          </p:cNvSpPr>
          <p:nvPr>
            <p:ph idx="1"/>
          </p:nvPr>
        </p:nvSpPr>
        <p:spPr/>
        <p:txBody>
          <a:bodyPr/>
          <a:lstStyle/>
          <a:p>
            <a:pPr marL="457200" lvl="1" indent="0">
              <a:buNone/>
            </a:pPr>
            <a:endParaRPr lang="vi-VN" dirty="0"/>
          </a:p>
        </p:txBody>
      </p:sp>
      <p:graphicFrame>
        <p:nvGraphicFramePr>
          <p:cNvPr id="4" name="Table 3"/>
          <p:cNvGraphicFramePr>
            <a:graphicFrameLocks noGrp="1"/>
          </p:cNvGraphicFramePr>
          <p:nvPr>
            <p:extLst>
              <p:ext uri="{D42A27DB-BD31-4B8C-83A1-F6EECF244321}">
                <p14:modId xmlns:p14="http://schemas.microsoft.com/office/powerpoint/2010/main" val="132929934"/>
              </p:ext>
            </p:extLst>
          </p:nvPr>
        </p:nvGraphicFramePr>
        <p:xfrm>
          <a:off x="880530" y="1854199"/>
          <a:ext cx="10481736" cy="3557807"/>
        </p:xfrm>
        <a:graphic>
          <a:graphicData uri="http://schemas.openxmlformats.org/drawingml/2006/table">
            <a:tbl>
              <a:tblPr firstRow="1" bandRow="1">
                <a:tableStyleId>{5C22544A-7EE6-4342-B048-85BDC9FD1C3A}</a:tableStyleId>
              </a:tblPr>
              <a:tblGrid>
                <a:gridCol w="5240868"/>
                <a:gridCol w="5240868"/>
              </a:tblGrid>
              <a:tr h="533401">
                <a:tc>
                  <a:txBody>
                    <a:bodyPr/>
                    <a:lstStyle/>
                    <a:p>
                      <a:r>
                        <a:rPr lang="en-US" dirty="0" smtClean="0"/>
                        <a:t>Micro-service</a:t>
                      </a:r>
                      <a:endParaRPr lang="vi-VN" dirty="0"/>
                    </a:p>
                  </a:txBody>
                  <a:tcPr/>
                </a:tc>
                <a:tc>
                  <a:txBody>
                    <a:bodyPr/>
                    <a:lstStyle/>
                    <a:p>
                      <a:r>
                        <a:rPr lang="en-US" dirty="0" smtClean="0"/>
                        <a:t>SOA</a:t>
                      </a:r>
                      <a:endParaRPr lang="vi-VN" dirty="0"/>
                    </a:p>
                  </a:txBody>
                  <a:tcPr/>
                </a:tc>
              </a:tr>
              <a:tr h="7112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Các dịch vụ có</a:t>
                      </a:r>
                      <a:r>
                        <a:rPr lang="en-US" baseline="0" dirty="0" smtClean="0"/>
                        <a:t> thể </a:t>
                      </a:r>
                      <a:r>
                        <a:rPr lang="en-US" dirty="0" smtClean="0"/>
                        <a:t> được triển khai một cách độc</a:t>
                      </a:r>
                      <a:r>
                        <a:rPr lang="en-US" baseline="0" dirty="0" smtClean="0"/>
                        <a:t> lập</a:t>
                      </a:r>
                      <a:endParaRPr lang="en-US" dirty="0" smtClean="0"/>
                    </a:p>
                  </a:txBody>
                  <a:tcPr/>
                </a:tc>
                <a:tc>
                  <a:txBody>
                    <a:bodyPr/>
                    <a:lstStyle/>
                    <a:p>
                      <a:r>
                        <a:rPr lang="en-US" dirty="0" smtClean="0"/>
                        <a:t>Triển</a:t>
                      </a:r>
                      <a:r>
                        <a:rPr lang="en-US" baseline="0" dirty="0" smtClean="0"/>
                        <a:t> khai trên một khối đã có sẵn</a:t>
                      </a:r>
                      <a:endParaRPr lang="vi-VN" dirty="0"/>
                    </a:p>
                  </a:txBody>
                  <a:tcPr/>
                </a:tc>
              </a:tr>
              <a:tr h="1156603">
                <a:tc>
                  <a:txBody>
                    <a:bodyPr/>
                    <a:lstStyle/>
                    <a:p>
                      <a:r>
                        <a:rPr lang="en-US" dirty="0" smtClean="0"/>
                        <a:t>Các</a:t>
                      </a:r>
                      <a:r>
                        <a:rPr lang="en-US" baseline="0" dirty="0" smtClean="0"/>
                        <a:t> dịch vụ có thể sử dụng các công nghệ khác nhau.</a:t>
                      </a:r>
                    </a:p>
                    <a:p>
                      <a:endParaRPr lang="vi-VN" dirty="0"/>
                    </a:p>
                  </a:txBody>
                  <a:tcPr/>
                </a:tc>
                <a:tc>
                  <a:txBody>
                    <a:bodyPr/>
                    <a:lstStyle/>
                    <a:p>
                      <a:r>
                        <a:rPr lang="en-US" dirty="0" smtClean="0"/>
                        <a:t>Công</a:t>
                      </a:r>
                      <a:r>
                        <a:rPr lang="en-US" baseline="0" dirty="0" smtClean="0"/>
                        <a:t> nghệ tập trung</a:t>
                      </a:r>
                      <a:endParaRPr lang="vi-VN" dirty="0"/>
                    </a:p>
                  </a:txBody>
                  <a:tcPr/>
                </a:tc>
              </a:tr>
              <a:tr h="1156603">
                <a:tc>
                  <a:txBody>
                    <a:bodyPr/>
                    <a:lstStyle/>
                    <a:p>
                      <a:r>
                        <a:rPr lang="en-US" dirty="0" smtClean="0"/>
                        <a:t>Thuộc</a:t>
                      </a:r>
                      <a:r>
                        <a:rPr lang="en-US" baseline="0" dirty="0" smtClean="0"/>
                        <a:t> về 1 application</a:t>
                      </a:r>
                      <a:endParaRPr lang="vi-VN" dirty="0"/>
                    </a:p>
                  </a:txBody>
                  <a:tcPr/>
                </a:tc>
                <a:tc>
                  <a:txBody>
                    <a:bodyPr/>
                    <a:lstStyle/>
                    <a:p>
                      <a:r>
                        <a:rPr lang="en-US" dirty="0" smtClean="0"/>
                        <a:t>Có</a:t>
                      </a:r>
                      <a:r>
                        <a:rPr lang="en-US" baseline="0" dirty="0" smtClean="0"/>
                        <a:t> thể bao gồm nhiều application</a:t>
                      </a:r>
                      <a:endParaRPr lang="vi-VN" dirty="0"/>
                    </a:p>
                  </a:txBody>
                  <a:tcPr/>
                </a:tc>
              </a:tr>
            </a:tbl>
          </a:graphicData>
        </a:graphic>
      </p:graphicFrame>
    </p:spTree>
    <p:extLst>
      <p:ext uri="{BB962C8B-B14F-4D97-AF65-F5344CB8AC3E}">
        <p14:creationId xmlns:p14="http://schemas.microsoft.com/office/powerpoint/2010/main" val="3331642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16494" y="1007904"/>
            <a:ext cx="8869013" cy="4925112"/>
          </a:xfrm>
          <a:prstGeom prst="rect">
            <a:avLst/>
          </a:prstGeom>
        </p:spPr>
      </p:pic>
    </p:spTree>
    <p:extLst>
      <p:ext uri="{BB962C8B-B14F-4D97-AF65-F5344CB8AC3E}">
        <p14:creationId xmlns:p14="http://schemas.microsoft.com/office/powerpoint/2010/main" val="3967903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ọc lập trình online từ cơ bản đến nâng ca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042" y="126469"/>
            <a:ext cx="6448425" cy="658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36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a:t>
            </a:r>
            <a:endParaRPr lang="vi-VN" dirty="0"/>
          </a:p>
        </p:txBody>
      </p:sp>
      <p:sp>
        <p:nvSpPr>
          <p:cNvPr id="3" name="Content Placeholder 2"/>
          <p:cNvSpPr>
            <a:spLocks noGrp="1"/>
          </p:cNvSpPr>
          <p:nvPr>
            <p:ph idx="1"/>
          </p:nvPr>
        </p:nvSpPr>
        <p:spPr/>
        <p:txBody>
          <a:bodyPr>
            <a:normAutofit/>
          </a:bodyPr>
          <a:lstStyle/>
          <a:p>
            <a:r>
              <a:rPr lang="en-US" dirty="0" smtClean="0"/>
              <a:t>K</a:t>
            </a:r>
            <a:r>
              <a:rPr lang="vi-VN" dirty="0" smtClean="0"/>
              <a:t>ết </a:t>
            </a:r>
            <a:r>
              <a:rPr lang="vi-VN" dirty="0"/>
              <a:t>nối giữa các dịch vụ </a:t>
            </a:r>
            <a:r>
              <a:rPr lang="vi-VN" dirty="0" smtClean="0"/>
              <a:t>:</a:t>
            </a:r>
            <a:endParaRPr lang="vi-VN" dirty="0"/>
          </a:p>
          <a:p>
            <a:pPr lvl="1">
              <a:buFont typeface="Wingdings" panose="05000000000000000000" pitchFamily="2" charset="2"/>
              <a:buChar char="§"/>
            </a:pPr>
            <a:r>
              <a:rPr lang="vi-VN" dirty="0" smtClean="0"/>
              <a:t>Synchronous </a:t>
            </a:r>
            <a:r>
              <a:rPr lang="en-US" dirty="0" smtClean="0"/>
              <a:t>: </a:t>
            </a:r>
            <a:r>
              <a:rPr lang="vi-VN" dirty="0" smtClean="0"/>
              <a:t>đồng </a:t>
            </a:r>
            <a:r>
              <a:rPr lang="vi-VN" dirty="0"/>
              <a:t>bộ - gọi xong </a:t>
            </a:r>
            <a:r>
              <a:rPr lang="vi-VN" dirty="0" smtClean="0"/>
              <a:t>chờ</a:t>
            </a:r>
            <a:endParaRPr lang="vi-VN" dirty="0"/>
          </a:p>
          <a:p>
            <a:pPr lvl="1">
              <a:buFont typeface="Wingdings" panose="05000000000000000000" pitchFamily="2" charset="2"/>
              <a:buChar char="§"/>
            </a:pPr>
            <a:r>
              <a:rPr lang="vi-VN" dirty="0" smtClean="0"/>
              <a:t>Asynchronous </a:t>
            </a:r>
            <a:r>
              <a:rPr lang="en-US" dirty="0" smtClean="0"/>
              <a:t>: </a:t>
            </a:r>
            <a:r>
              <a:rPr lang="vi-VN" dirty="0" smtClean="0"/>
              <a:t>bất </a:t>
            </a:r>
            <a:r>
              <a:rPr lang="vi-VN" dirty="0"/>
              <a:t>đồng bộ - gọi xong chạy </a:t>
            </a:r>
            <a:r>
              <a:rPr lang="vi-VN" dirty="0" smtClean="0"/>
              <a:t>tiếp</a:t>
            </a:r>
            <a:r>
              <a:rPr lang="en-US" dirty="0" smtClean="0"/>
              <a:t>,</a:t>
            </a:r>
            <a:r>
              <a:rPr lang="vi-VN" dirty="0" smtClean="0"/>
              <a:t> </a:t>
            </a:r>
            <a:r>
              <a:rPr lang="en-US" dirty="0" smtClean="0"/>
              <a:t>k</a:t>
            </a:r>
            <a:r>
              <a:rPr lang="vi-VN" dirty="0" smtClean="0"/>
              <a:t>hi </a:t>
            </a:r>
            <a:r>
              <a:rPr lang="vi-VN" dirty="0"/>
              <a:t>có kết quả thì xử </a:t>
            </a:r>
            <a:r>
              <a:rPr lang="vi-VN" dirty="0" smtClean="0"/>
              <a:t>lý</a:t>
            </a:r>
            <a:r>
              <a:rPr lang="en-US" dirty="0" smtClean="0"/>
              <a:t>.</a:t>
            </a:r>
            <a:endParaRPr lang="vi-VN" dirty="0"/>
          </a:p>
          <a:p>
            <a:r>
              <a:rPr lang="vi-VN" dirty="0"/>
              <a:t>Cách gọi: </a:t>
            </a:r>
          </a:p>
          <a:p>
            <a:pPr lvl="1">
              <a:buFont typeface="Wingdings" panose="05000000000000000000" pitchFamily="2" charset="2"/>
              <a:buChar char="§"/>
            </a:pPr>
            <a:r>
              <a:rPr lang="vi-VN" dirty="0"/>
              <a:t> </a:t>
            </a:r>
            <a:r>
              <a:rPr lang="vi-VN" dirty="0" smtClean="0"/>
              <a:t>REST </a:t>
            </a:r>
            <a:r>
              <a:rPr lang="vi-VN" dirty="0"/>
              <a:t>(tập lệnh gửi qua HTTP để truy vấn, thao tác dữ liệu. Kiểu dữ liệu XML, JSON, JSONb)</a:t>
            </a:r>
          </a:p>
          <a:p>
            <a:pPr lvl="1">
              <a:buFont typeface="Wingdings" panose="05000000000000000000" pitchFamily="2" charset="2"/>
              <a:buChar char="§"/>
            </a:pPr>
            <a:r>
              <a:rPr lang="vi-VN" dirty="0"/>
              <a:t> </a:t>
            </a:r>
            <a:r>
              <a:rPr lang="vi-VN" dirty="0" smtClean="0"/>
              <a:t>RPC </a:t>
            </a:r>
            <a:r>
              <a:rPr lang="vi-VN" dirty="0"/>
              <a:t>(remote procedure call </a:t>
            </a:r>
            <a:r>
              <a:rPr lang="vi-VN" dirty="0" smtClean="0"/>
              <a:t>-</a:t>
            </a:r>
            <a:r>
              <a:rPr lang="en-US" dirty="0" smtClean="0"/>
              <a:t> </a:t>
            </a:r>
            <a:r>
              <a:rPr lang="vi-VN" dirty="0" smtClean="0"/>
              <a:t>lệnh </a:t>
            </a:r>
            <a:r>
              <a:rPr lang="vi-VN" dirty="0"/>
              <a:t>gọi từ xa. Kiểu dữ liệu binary, Thrift, Protobuf, Avro)   </a:t>
            </a:r>
          </a:p>
          <a:p>
            <a:pPr lvl="1">
              <a:buFont typeface="Wingdings" panose="05000000000000000000" pitchFamily="2" charset="2"/>
              <a:buChar char="§"/>
            </a:pPr>
            <a:r>
              <a:rPr lang="vi-VN" dirty="0"/>
              <a:t> </a:t>
            </a:r>
            <a:r>
              <a:rPr lang="vi-VN" dirty="0" smtClean="0"/>
              <a:t>SOAP </a:t>
            </a:r>
            <a:r>
              <a:rPr lang="vi-VN" dirty="0"/>
              <a:t>(Simple Object Access Protocol)</a:t>
            </a:r>
          </a:p>
        </p:txBody>
      </p:sp>
    </p:spTree>
    <p:extLst>
      <p:ext uri="{BB962C8B-B14F-4D97-AF65-F5344CB8AC3E}">
        <p14:creationId xmlns:p14="http://schemas.microsoft.com/office/powerpoint/2010/main" val="2037353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ọc lập trình trực tuyến xin việc là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108" y="-270933"/>
            <a:ext cx="7128933" cy="712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774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ọc lập trình trực tuyến căn bả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224365"/>
            <a:ext cx="8401651" cy="583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555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Monolithic Architecture</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vi-VN" dirty="0" smtClean="0">
                <a:solidFill>
                  <a:schemeClr val="accent1">
                    <a:lumMod val="75000"/>
                  </a:schemeClr>
                </a:solidFill>
                <a:latin typeface="Calibri Light" panose="020F0302020204030204" pitchFamily="34" charset="0"/>
              </a:rPr>
              <a:t>Giới </a:t>
            </a:r>
            <a:r>
              <a:rPr lang="vi-VN" dirty="0">
                <a:solidFill>
                  <a:schemeClr val="accent1">
                    <a:lumMod val="75000"/>
                  </a:schemeClr>
                </a:solidFill>
                <a:latin typeface="Calibri Light" panose="020F0302020204030204" pitchFamily="34" charset="0"/>
              </a:rPr>
              <a:t>thiệu kiến trúc một khối, ưu nhược điểm. (LuanBN)</a:t>
            </a:r>
          </a:p>
          <a:p>
            <a:r>
              <a:rPr lang="vi-VN" dirty="0" smtClean="0">
                <a:solidFill>
                  <a:schemeClr val="accent1">
                    <a:lumMod val="75000"/>
                  </a:schemeClr>
                </a:solidFill>
                <a:latin typeface="Calibri Light" panose="020F0302020204030204" pitchFamily="34" charset="0"/>
              </a:rPr>
              <a:t>Giới </a:t>
            </a:r>
            <a:r>
              <a:rPr lang="vi-VN" dirty="0">
                <a:solidFill>
                  <a:schemeClr val="accent1">
                    <a:lumMod val="75000"/>
                  </a:schemeClr>
                </a:solidFill>
                <a:latin typeface="Calibri Light" panose="020F0302020204030204" pitchFamily="34" charset="0"/>
              </a:rPr>
              <a:t>thiệu Micro Service, ưu nhược điểm. (HuanPC)</a:t>
            </a:r>
          </a:p>
          <a:p>
            <a:r>
              <a:rPr lang="vi-VN" dirty="0" smtClean="0">
                <a:solidFill>
                  <a:schemeClr val="accent1">
                    <a:lumMod val="75000"/>
                  </a:schemeClr>
                </a:solidFill>
                <a:latin typeface="Calibri Light" panose="020F0302020204030204" pitchFamily="34" charset="0"/>
              </a:rPr>
              <a:t>Mô </a:t>
            </a:r>
            <a:r>
              <a:rPr lang="vi-VN" dirty="0">
                <a:solidFill>
                  <a:schemeClr val="accent1">
                    <a:lumMod val="75000"/>
                  </a:schemeClr>
                </a:solidFill>
                <a:latin typeface="Calibri Light" panose="020F0302020204030204" pitchFamily="34" charset="0"/>
              </a:rPr>
              <a:t>hình kiến trúc cơ bản của Microservice. (LuanBN)</a:t>
            </a:r>
          </a:p>
          <a:p>
            <a:r>
              <a:rPr lang="vi-VN" dirty="0" smtClean="0">
                <a:solidFill>
                  <a:schemeClr val="accent1">
                    <a:lumMod val="75000"/>
                  </a:schemeClr>
                </a:solidFill>
                <a:latin typeface="Calibri Light" panose="020F0302020204030204" pitchFamily="34" charset="0"/>
              </a:rPr>
              <a:t>Demo </a:t>
            </a:r>
            <a:r>
              <a:rPr lang="vi-VN" dirty="0">
                <a:solidFill>
                  <a:schemeClr val="accent1">
                    <a:lumMod val="75000"/>
                  </a:schemeClr>
                </a:solidFill>
                <a:latin typeface="Calibri Light" panose="020F0302020204030204" pitchFamily="34" charset="0"/>
              </a:rPr>
              <a:t>một mô hình Microserive với NetflixOSS và Spring Cloud (HuanPC</a:t>
            </a:r>
            <a:r>
              <a:rPr lang="vi-VN" dirty="0" smtClean="0">
                <a:solidFill>
                  <a:schemeClr val="accent1">
                    <a:lumMod val="75000"/>
                  </a:schemeClr>
                </a:solidFill>
                <a:latin typeface="Calibri Light" panose="020F0302020204030204" pitchFamily="34" charset="0"/>
              </a:rPr>
              <a:t>).</a:t>
            </a:r>
            <a:endParaRPr lang="en-US" dirty="0" smtClean="0">
              <a:solidFill>
                <a:schemeClr val="accent1">
                  <a:lumMod val="75000"/>
                </a:schemeClr>
              </a:solidFill>
              <a:latin typeface="Calibri Light" panose="020F0302020204030204" pitchFamily="34" charset="0"/>
            </a:endParaRPr>
          </a:p>
          <a:p>
            <a:r>
              <a:rPr lang="en-US" dirty="0" err="1" smtClean="0">
                <a:solidFill>
                  <a:schemeClr val="accent1">
                    <a:lumMod val="75000"/>
                  </a:schemeClr>
                </a:solidFill>
                <a:latin typeface="Calibri Light" panose="020F0302020204030204" pitchFamily="34" charset="0"/>
              </a:rPr>
              <a:t>Giải</a:t>
            </a:r>
            <a:r>
              <a:rPr lang="en-US" dirty="0" smtClean="0">
                <a:solidFill>
                  <a:schemeClr val="accent1">
                    <a:lumMod val="75000"/>
                  </a:schemeClr>
                </a:solidFill>
                <a:latin typeface="Calibri Light" panose="020F0302020204030204" pitchFamily="34" charset="0"/>
              </a:rPr>
              <a:t> </a:t>
            </a:r>
            <a:r>
              <a:rPr lang="en-US" dirty="0" err="1" smtClean="0">
                <a:solidFill>
                  <a:schemeClr val="accent1">
                    <a:lumMod val="75000"/>
                  </a:schemeClr>
                </a:solidFill>
                <a:latin typeface="Calibri Light" panose="020F0302020204030204" pitchFamily="34" charset="0"/>
              </a:rPr>
              <a:t>đáp</a:t>
            </a:r>
            <a:r>
              <a:rPr lang="en-US" dirty="0" smtClean="0">
                <a:solidFill>
                  <a:schemeClr val="accent1">
                    <a:lumMod val="75000"/>
                  </a:schemeClr>
                </a:solidFill>
                <a:latin typeface="Calibri Light" panose="020F0302020204030204" pitchFamily="34" charset="0"/>
              </a:rPr>
              <a:t> </a:t>
            </a:r>
            <a:r>
              <a:rPr lang="en-US" dirty="0" err="1" smtClean="0">
                <a:solidFill>
                  <a:schemeClr val="accent1">
                    <a:lumMod val="75000"/>
                  </a:schemeClr>
                </a:solidFill>
                <a:latin typeface="Calibri Light" panose="020F0302020204030204" pitchFamily="34" charset="0"/>
              </a:rPr>
              <a:t>các</a:t>
            </a:r>
            <a:r>
              <a:rPr lang="en-US" dirty="0" smtClean="0">
                <a:solidFill>
                  <a:schemeClr val="accent1">
                    <a:lumMod val="75000"/>
                  </a:schemeClr>
                </a:solidFill>
                <a:latin typeface="Calibri Light" panose="020F0302020204030204" pitchFamily="34" charset="0"/>
              </a:rPr>
              <a:t> </a:t>
            </a:r>
            <a:r>
              <a:rPr lang="en-US" dirty="0" err="1" smtClean="0">
                <a:solidFill>
                  <a:schemeClr val="accent1">
                    <a:lumMod val="75000"/>
                  </a:schemeClr>
                </a:solidFill>
                <a:latin typeface="Calibri Light" panose="020F0302020204030204" pitchFamily="34" charset="0"/>
              </a:rPr>
              <a:t>thắc</a:t>
            </a:r>
            <a:r>
              <a:rPr lang="en-US" dirty="0" smtClean="0">
                <a:solidFill>
                  <a:schemeClr val="accent1">
                    <a:lumMod val="75000"/>
                  </a:schemeClr>
                </a:solidFill>
                <a:latin typeface="Calibri Light" panose="020F0302020204030204" pitchFamily="34" charset="0"/>
              </a:rPr>
              <a:t> </a:t>
            </a:r>
            <a:r>
              <a:rPr lang="en-US" dirty="0" err="1" smtClean="0">
                <a:solidFill>
                  <a:schemeClr val="accent1">
                    <a:lumMod val="75000"/>
                  </a:schemeClr>
                </a:solidFill>
                <a:latin typeface="Calibri Light" panose="020F0302020204030204" pitchFamily="34" charset="0"/>
              </a:rPr>
              <a:t>mắc</a:t>
            </a:r>
            <a:r>
              <a:rPr lang="en-US" dirty="0" smtClean="0">
                <a:solidFill>
                  <a:schemeClr val="accent1">
                    <a:lumMod val="75000"/>
                  </a:schemeClr>
                </a:solidFill>
                <a:latin typeface="Calibri Light" panose="020F0302020204030204" pitchFamily="34" charset="0"/>
              </a:rPr>
              <a:t>.</a:t>
            </a:r>
          </a:p>
          <a:p>
            <a:endParaRPr lang="vi-VN" dirty="0"/>
          </a:p>
          <a:p>
            <a:endParaRPr lang="en-US" dirty="0"/>
          </a:p>
        </p:txBody>
      </p:sp>
    </p:spTree>
    <p:extLst>
      <p:ext uri="{BB962C8B-B14F-4D97-AF65-F5344CB8AC3E}">
        <p14:creationId xmlns:p14="http://schemas.microsoft.com/office/powerpoint/2010/main" val="2688556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Ưu điểm</a:t>
            </a:r>
            <a:endParaRPr lang="vi-VN" dirty="0"/>
          </a:p>
        </p:txBody>
      </p:sp>
      <p:sp>
        <p:nvSpPr>
          <p:cNvPr id="3" name="Content Placeholder 2"/>
          <p:cNvSpPr>
            <a:spLocks noGrp="1"/>
          </p:cNvSpPr>
          <p:nvPr>
            <p:ph idx="1"/>
          </p:nvPr>
        </p:nvSpPr>
        <p:spPr/>
        <p:txBody>
          <a:bodyPr/>
          <a:lstStyle/>
          <a:p>
            <a:r>
              <a:rPr lang="en-US" dirty="0"/>
              <a:t>G</a:t>
            </a:r>
            <a:r>
              <a:rPr lang="vi-VN" dirty="0" smtClean="0"/>
              <a:t>iúp </a:t>
            </a:r>
            <a:r>
              <a:rPr lang="vi-VN" dirty="0"/>
              <a:t>đơn giản hóa hệ </a:t>
            </a:r>
            <a:r>
              <a:rPr lang="vi-VN" dirty="0" smtClean="0"/>
              <a:t>thống</a:t>
            </a:r>
            <a:endParaRPr lang="en-US" dirty="0" smtClean="0"/>
          </a:p>
          <a:p>
            <a:pPr lvl="1">
              <a:buFont typeface="Wingdings" panose="05000000000000000000" pitchFamily="2" charset="2"/>
              <a:buChar char="§"/>
            </a:pPr>
            <a:r>
              <a:rPr lang="en-US" dirty="0"/>
              <a:t>Phân tách hệ thống ra thành từng service nhỏ, phục vụ 1 mục đích duy nhất </a:t>
            </a:r>
            <a:endParaRPr lang="en-US" dirty="0" smtClean="0"/>
          </a:p>
          <a:p>
            <a:pPr marL="457200" lvl="1" indent="0">
              <a:buNone/>
            </a:pPr>
            <a:r>
              <a:rPr lang="en-US" dirty="0" smtClean="0"/>
              <a:t>-&gt; </a:t>
            </a:r>
            <a:r>
              <a:rPr lang="en-US" dirty="0"/>
              <a:t>dễ hiểu, dễ </a:t>
            </a:r>
            <a:r>
              <a:rPr lang="en-US" dirty="0" smtClean="0"/>
              <a:t>sửa, dễ bảo trì</a:t>
            </a:r>
            <a:endParaRPr lang="en-US" dirty="0">
              <a:solidFill>
                <a:schemeClr val="bg1">
                  <a:lumMod val="50000"/>
                </a:schemeClr>
              </a:solidFill>
            </a:endParaRPr>
          </a:p>
          <a:p>
            <a:pPr lvl="1"/>
            <a:endParaRPr lang="vi-VN" dirty="0"/>
          </a:p>
        </p:txBody>
      </p:sp>
    </p:spTree>
    <p:extLst>
      <p:ext uri="{BB962C8B-B14F-4D97-AF65-F5344CB8AC3E}">
        <p14:creationId xmlns:p14="http://schemas.microsoft.com/office/powerpoint/2010/main" val="5983370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Ưu điểm</a:t>
            </a:r>
            <a:endParaRPr lang="vi-VN" dirty="0"/>
          </a:p>
        </p:txBody>
      </p:sp>
      <p:sp>
        <p:nvSpPr>
          <p:cNvPr id="3" name="Content Placeholder 2"/>
          <p:cNvSpPr>
            <a:spLocks noGrp="1"/>
          </p:cNvSpPr>
          <p:nvPr>
            <p:ph idx="1"/>
          </p:nvPr>
        </p:nvSpPr>
        <p:spPr/>
        <p:txBody>
          <a:bodyPr/>
          <a:lstStyle/>
          <a:p>
            <a:r>
              <a:rPr lang="en-US" dirty="0"/>
              <a:t>M</a:t>
            </a:r>
            <a:r>
              <a:rPr lang="vi-VN" dirty="0"/>
              <a:t>ỗi </a:t>
            </a:r>
            <a:r>
              <a:rPr lang="en-US" dirty="0" smtClean="0"/>
              <a:t>service có thể </a:t>
            </a:r>
            <a:r>
              <a:rPr lang="vi-VN" dirty="0" smtClean="0"/>
              <a:t>được </a:t>
            </a:r>
            <a:r>
              <a:rPr lang="vi-VN" dirty="0"/>
              <a:t>phát triển độc lập bởi những team khác </a:t>
            </a:r>
            <a:r>
              <a:rPr lang="vi-VN" dirty="0" smtClean="0"/>
              <a:t>nhau</a:t>
            </a:r>
            <a:endParaRPr lang="en-US" dirty="0" smtClean="0"/>
          </a:p>
          <a:p>
            <a:pPr lvl="1">
              <a:buFont typeface="Wingdings" panose="05000000000000000000" pitchFamily="2" charset="2"/>
              <a:buChar char="§"/>
            </a:pPr>
            <a:r>
              <a:rPr lang="vi-VN" dirty="0"/>
              <a:t>Tự do chọn lựa technology stack cho mỗi service mình phát triển – </a:t>
            </a:r>
            <a:r>
              <a:rPr lang="vi-VN" dirty="0" smtClean="0"/>
              <a:t>k</a:t>
            </a:r>
            <a:r>
              <a:rPr lang="en-US" dirty="0" smtClean="0">
                <a:latin typeface="Arial" panose="020B0604020202020204" pitchFamily="34" charset="0"/>
                <a:cs typeface="Arial" panose="020B0604020202020204" pitchFamily="34" charset="0"/>
              </a:rPr>
              <a:t>hông</a:t>
            </a:r>
            <a:r>
              <a:rPr lang="vi-VN" dirty="0" smtClean="0"/>
              <a:t> </a:t>
            </a:r>
            <a:r>
              <a:rPr lang="vi-VN" dirty="0"/>
              <a:t>bị gò bó bởi kiến trúc 1 khối, hoặc công nghệ đã lạc hậu của hệ thống</a:t>
            </a:r>
          </a:p>
          <a:p>
            <a:pPr lvl="1">
              <a:buFont typeface="Wingdings" panose="05000000000000000000" pitchFamily="2" charset="2"/>
              <a:buChar char="§"/>
            </a:pPr>
            <a:r>
              <a:rPr lang="vi-VN" dirty="0"/>
              <a:t>Giảm thời gian viết lại service dựa trên công nghệ mới</a:t>
            </a:r>
          </a:p>
          <a:p>
            <a:pPr lvl="1"/>
            <a:endParaRPr lang="vi-VN" dirty="0" smtClean="0"/>
          </a:p>
          <a:p>
            <a:endParaRPr lang="vi-VN" dirty="0"/>
          </a:p>
        </p:txBody>
      </p:sp>
    </p:spTree>
    <p:extLst>
      <p:ext uri="{BB962C8B-B14F-4D97-AF65-F5344CB8AC3E}">
        <p14:creationId xmlns:p14="http://schemas.microsoft.com/office/powerpoint/2010/main" val="4222573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Ưu điểm</a:t>
            </a:r>
            <a:endParaRPr lang="vi-VN" b="1" dirty="0"/>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M</a:t>
            </a:r>
            <a:r>
              <a:rPr lang="vi-VN" dirty="0" smtClean="0">
                <a:latin typeface="Arial" panose="020B0604020202020204" pitchFamily="34" charset="0"/>
                <a:cs typeface="Arial" panose="020B0604020202020204" pitchFamily="34" charset="0"/>
              </a:rPr>
              <a:t>ỗi </a:t>
            </a:r>
            <a:r>
              <a:rPr lang="en-US" dirty="0" smtClean="0">
                <a:latin typeface="Arial" panose="020B0604020202020204" pitchFamily="34" charset="0"/>
                <a:cs typeface="Arial" panose="020B0604020202020204" pitchFamily="34" charset="0"/>
              </a:rPr>
              <a:t>service</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có thể được triển khai một cách độc </a:t>
            </a:r>
            <a:r>
              <a:rPr lang="vi-VN" dirty="0" smtClean="0">
                <a:latin typeface="Arial" panose="020B0604020202020204" pitchFamily="34" charset="0"/>
                <a:cs typeface="Arial" panose="020B0604020202020204" pitchFamily="34" charset="0"/>
              </a:rPr>
              <a:t>lập</a:t>
            </a:r>
            <a:endParaRPr lang="en-US" dirty="0"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vi-VN" dirty="0">
                <a:cs typeface="Arial" panose="020B0604020202020204" pitchFamily="34" charset="0"/>
              </a:rPr>
              <a:t>Mỗi service chạy trên 1 instance riêng -&gt; khởi động nhanh</a:t>
            </a:r>
          </a:p>
          <a:p>
            <a:pPr lvl="1">
              <a:buFont typeface="Wingdings" panose="05000000000000000000" pitchFamily="2" charset="2"/>
              <a:buChar char="§"/>
            </a:pPr>
            <a:r>
              <a:rPr lang="vi-VN" dirty="0">
                <a:cs typeface="Arial" panose="020B0604020202020204" pitchFamily="34" charset="0"/>
              </a:rPr>
              <a:t>Deploy 1 service ko làm chết service khác -&gt; deploy dễ hơn</a:t>
            </a:r>
          </a:p>
          <a:p>
            <a:pPr lvl="1"/>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81849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Ưu điểm	</a:t>
            </a:r>
            <a:endParaRPr lang="vi-VN" dirty="0"/>
          </a:p>
        </p:txBody>
      </p:sp>
      <p:sp>
        <p:nvSpPr>
          <p:cNvPr id="3" name="Content Placeholder 2"/>
          <p:cNvSpPr>
            <a:spLocks noGrp="1"/>
          </p:cNvSpPr>
          <p:nvPr>
            <p:ph idx="1"/>
          </p:nvPr>
        </p:nvSpPr>
        <p:spPr/>
        <p:txBody>
          <a:bodyPr/>
          <a:lstStyle/>
          <a:p>
            <a:r>
              <a:rPr lang="en-US" dirty="0" smtClean="0"/>
              <a:t>Mỗi service có thể thực hiện scale một cách độc lập.</a:t>
            </a:r>
          </a:p>
          <a:p>
            <a:pPr lvl="1">
              <a:buFont typeface="Wingdings" panose="05000000000000000000" pitchFamily="2" charset="2"/>
              <a:buChar char="§"/>
            </a:pPr>
            <a:r>
              <a:rPr lang="en-US" dirty="0"/>
              <a:t>Tăng số instance cho mỗi service, phân tải bằng load balancer</a:t>
            </a:r>
          </a:p>
          <a:p>
            <a:pPr lvl="1">
              <a:buFont typeface="Wingdings" panose="05000000000000000000" pitchFamily="2" charset="2"/>
              <a:buChar char="§"/>
            </a:pPr>
            <a:r>
              <a:rPr lang="en-US" dirty="0"/>
              <a:t>Triển khai trên môi trường cloud như </a:t>
            </a:r>
            <a:r>
              <a:rPr lang="en-US" dirty="0" err="1"/>
              <a:t>Openstack</a:t>
            </a:r>
            <a:r>
              <a:rPr lang="en-US" dirty="0"/>
              <a:t>, </a:t>
            </a:r>
            <a:r>
              <a:rPr lang="en-US" dirty="0" smtClean="0"/>
              <a:t>AWS</a:t>
            </a:r>
          </a:p>
          <a:p>
            <a:pPr lvl="1">
              <a:buFont typeface="Wingdings" panose="05000000000000000000" pitchFamily="2" charset="2"/>
              <a:buChar char="§"/>
            </a:pPr>
            <a:r>
              <a:rPr lang="en-US" dirty="0" smtClean="0"/>
              <a:t>VM, </a:t>
            </a:r>
            <a:r>
              <a:rPr lang="en-US" dirty="0" err="1" smtClean="0"/>
              <a:t>Docker</a:t>
            </a:r>
            <a:r>
              <a:rPr lang="en-US" dirty="0" smtClean="0"/>
              <a:t> …</a:t>
            </a:r>
            <a:endParaRPr lang="vi-VN" dirty="0"/>
          </a:p>
          <a:p>
            <a:pPr lvl="1"/>
            <a:endParaRPr lang="vi-VN" dirty="0"/>
          </a:p>
        </p:txBody>
      </p:sp>
    </p:spTree>
    <p:extLst>
      <p:ext uri="{BB962C8B-B14F-4D97-AF65-F5344CB8AC3E}">
        <p14:creationId xmlns:p14="http://schemas.microsoft.com/office/powerpoint/2010/main" val="4253085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Nhược điểm</a:t>
            </a:r>
            <a:endParaRPr lang="vi-VN" dirty="0"/>
          </a:p>
        </p:txBody>
      </p:sp>
      <p:sp>
        <p:nvSpPr>
          <p:cNvPr id="3" name="Content Placeholder 2"/>
          <p:cNvSpPr>
            <a:spLocks noGrp="1"/>
          </p:cNvSpPr>
          <p:nvPr>
            <p:ph idx="1"/>
          </p:nvPr>
        </p:nvSpPr>
        <p:spPr/>
        <p:txBody>
          <a:bodyPr/>
          <a:lstStyle/>
          <a:p>
            <a:r>
              <a:rPr lang="en-US" dirty="0" smtClean="0"/>
              <a:t>Chia thành quá nhiều service nhỏ -&gt; manh mún, vụn vặt, khó kiểm soát.</a:t>
            </a:r>
          </a:p>
          <a:p>
            <a:r>
              <a:rPr lang="en-US" dirty="0" smtClean="0"/>
              <a:t>Dữ liệu cục bộ lưu trữ trong những service quá nhỏ -&gt; phân tán quá mức.</a:t>
            </a:r>
          </a:p>
          <a:p>
            <a:endParaRPr lang="vi-VN" dirty="0"/>
          </a:p>
        </p:txBody>
      </p:sp>
    </p:spTree>
    <p:extLst>
      <p:ext uri="{BB962C8B-B14F-4D97-AF65-F5344CB8AC3E}">
        <p14:creationId xmlns:p14="http://schemas.microsoft.com/office/powerpoint/2010/main" val="2127106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Nhược điểm</a:t>
            </a:r>
            <a:endParaRPr lang="vi-VN" dirty="0"/>
          </a:p>
        </p:txBody>
      </p:sp>
      <p:sp>
        <p:nvSpPr>
          <p:cNvPr id="3" name="Content Placeholder 2"/>
          <p:cNvSpPr>
            <a:spLocks noGrp="1"/>
          </p:cNvSpPr>
          <p:nvPr>
            <p:ph idx="1"/>
          </p:nvPr>
        </p:nvSpPr>
        <p:spPr/>
        <p:txBody>
          <a:bodyPr/>
          <a:lstStyle/>
          <a:p>
            <a:r>
              <a:rPr lang="en-US" dirty="0" smtClean="0"/>
              <a:t>Hệ thống phân tán:</a:t>
            </a:r>
          </a:p>
          <a:p>
            <a:pPr lvl="1">
              <a:buFont typeface="Wingdings" panose="05000000000000000000" pitchFamily="2" charset="2"/>
              <a:buChar char="§"/>
            </a:pPr>
            <a:r>
              <a:rPr lang="vi-VN" dirty="0"/>
              <a:t>Phải xử lý sự cố khi kết nối chậm, lỗi khi thông điệp không gửi được hoặc thông điệp gửi đến nhiều đích đến vào các thời điểm khác nhau.</a:t>
            </a:r>
            <a:endParaRPr lang="en-US" dirty="0" smtClean="0"/>
          </a:p>
          <a:p>
            <a:pPr lvl="1">
              <a:buFont typeface="Wingdings" panose="05000000000000000000" pitchFamily="2" charset="2"/>
              <a:buChar char="§"/>
            </a:pPr>
            <a:r>
              <a:rPr lang="vi-VN" dirty="0"/>
              <a:t>Đảm bảo giao dịch phân tán (distributed transaction) cập nhật dữ liệu đúng đắn (all or none) vào nhiều dịch vụ nhỏ khác </a:t>
            </a:r>
            <a:r>
              <a:rPr lang="vi-VN" dirty="0" smtClean="0"/>
              <a:t>nhau</a:t>
            </a:r>
            <a:r>
              <a:rPr lang="en-US" dirty="0" smtClean="0"/>
              <a:t>.</a:t>
            </a:r>
            <a:endParaRPr lang="vi-VN" dirty="0"/>
          </a:p>
        </p:txBody>
      </p:sp>
    </p:spTree>
    <p:extLst>
      <p:ext uri="{BB962C8B-B14F-4D97-AF65-F5344CB8AC3E}">
        <p14:creationId xmlns:p14="http://schemas.microsoft.com/office/powerpoint/2010/main" val="505645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Nhược điểm</a:t>
            </a:r>
            <a:endParaRPr lang="vi-VN" dirty="0"/>
          </a:p>
        </p:txBody>
      </p:sp>
      <p:sp>
        <p:nvSpPr>
          <p:cNvPr id="3" name="Content Placeholder 2"/>
          <p:cNvSpPr>
            <a:spLocks noGrp="1"/>
          </p:cNvSpPr>
          <p:nvPr>
            <p:ph idx="1"/>
          </p:nvPr>
        </p:nvSpPr>
        <p:spPr>
          <a:xfrm>
            <a:off x="787400" y="1842558"/>
            <a:ext cx="10515600" cy="4351338"/>
          </a:xfrm>
        </p:spPr>
        <p:txBody>
          <a:bodyPr/>
          <a:lstStyle/>
          <a:p>
            <a:r>
              <a:rPr lang="en-US" dirty="0" smtClean="0"/>
              <a:t>Khó testing</a:t>
            </a:r>
          </a:p>
          <a:p>
            <a:pPr lvl="1"/>
            <a:r>
              <a:rPr lang="en-US" dirty="0" smtClean="0"/>
              <a:t>Test service A thì cần phải khởi chạy service B mà nó phụ thuộc.</a:t>
            </a:r>
          </a:p>
          <a:p>
            <a:r>
              <a:rPr lang="en-US" dirty="0" smtClean="0"/>
              <a:t>Các service phụ thuộc theo chuỗi</a:t>
            </a:r>
          </a:p>
          <a:p>
            <a:pPr lvl="1"/>
            <a:r>
              <a:rPr lang="en-US" dirty="0" smtClean="0"/>
              <a:t>Nếu một mắt xích có API – interface thay đổi -&gt;  các mắt xích khác có cần thay đổi ?</a:t>
            </a:r>
          </a:p>
          <a:p>
            <a:pPr lvl="1"/>
            <a:endParaRPr lang="vi-VN" dirty="0"/>
          </a:p>
        </p:txBody>
      </p:sp>
    </p:spTree>
    <p:extLst>
      <p:ext uri="{BB962C8B-B14F-4D97-AF65-F5344CB8AC3E}">
        <p14:creationId xmlns:p14="http://schemas.microsoft.com/office/powerpoint/2010/main" val="588365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Nhược điểm</a:t>
            </a:r>
            <a:endParaRPr lang="vi-VN" dirty="0"/>
          </a:p>
        </p:txBody>
      </p:sp>
      <p:pic>
        <p:nvPicPr>
          <p:cNvPr id="1026" name="Picture 2" descr="Học lập trình online hiệu quả"/>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2482" y="2062956"/>
            <a:ext cx="5649383" cy="4237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36933" y="2285999"/>
            <a:ext cx="3759200" cy="1477328"/>
          </a:xfrm>
          <a:prstGeom prst="rect">
            <a:avLst/>
          </a:prstGeom>
          <a:noFill/>
        </p:spPr>
        <p:txBody>
          <a:bodyPr wrap="square" rtlCol="0">
            <a:spAutoFit/>
          </a:bodyPr>
          <a:lstStyle/>
          <a:p>
            <a:r>
              <a:rPr lang="en-US" dirty="0" smtClean="0"/>
              <a:t>Số lượng kết nối giữa các service ra tăng tùy tiện, chất lượng không kiểm soát</a:t>
            </a:r>
          </a:p>
          <a:p>
            <a:r>
              <a:rPr lang="en-US" dirty="0" smtClean="0"/>
              <a:t>-&gt; Hệ thống chậm nhưng </a:t>
            </a:r>
            <a:r>
              <a:rPr lang="en-US" dirty="0"/>
              <a:t>k</a:t>
            </a:r>
            <a:r>
              <a:rPr lang="en-US" dirty="0" smtClean="0"/>
              <a:t>hông tìm được đoạn nghẽn cổ chai.</a:t>
            </a:r>
            <a:endParaRPr lang="vi-VN" dirty="0"/>
          </a:p>
        </p:txBody>
      </p:sp>
    </p:spTree>
    <p:extLst>
      <p:ext uri="{BB962C8B-B14F-4D97-AF65-F5344CB8AC3E}">
        <p14:creationId xmlns:p14="http://schemas.microsoft.com/office/powerpoint/2010/main" val="3114339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Nhược điểm</a:t>
            </a:r>
            <a:endParaRPr lang="vi-VN" dirty="0"/>
          </a:p>
        </p:txBody>
      </p:sp>
      <p:sp>
        <p:nvSpPr>
          <p:cNvPr id="4" name="Content Placeholder 3"/>
          <p:cNvSpPr>
            <a:spLocks noGrp="1"/>
          </p:cNvSpPr>
          <p:nvPr>
            <p:ph idx="1"/>
          </p:nvPr>
        </p:nvSpPr>
        <p:spPr/>
        <p:txBody>
          <a:bodyPr/>
          <a:lstStyle/>
          <a:p>
            <a:r>
              <a:rPr lang="en-US" dirty="0" smtClean="0"/>
              <a:t>Các service nằm trên VM, </a:t>
            </a:r>
            <a:r>
              <a:rPr lang="en-US" dirty="0" err="1" smtClean="0"/>
              <a:t>Docker</a:t>
            </a:r>
            <a:r>
              <a:rPr lang="en-US" dirty="0" smtClean="0"/>
              <a:t> container</a:t>
            </a:r>
          </a:p>
          <a:p>
            <a:r>
              <a:rPr lang="en-US" dirty="0" smtClean="0"/>
              <a:t>Phân </a:t>
            </a:r>
            <a:r>
              <a:rPr lang="en-US" dirty="0"/>
              <a:t>bố trên nền tảng </a:t>
            </a:r>
            <a:r>
              <a:rPr lang="en-US" dirty="0" smtClean="0"/>
              <a:t>cloud</a:t>
            </a:r>
          </a:p>
          <a:p>
            <a:r>
              <a:rPr lang="en-US" dirty="0" smtClean="0"/>
              <a:t>Bật tắt liên tục</a:t>
            </a:r>
          </a:p>
          <a:p>
            <a:pPr marL="0" indent="0">
              <a:buNone/>
            </a:pPr>
            <a:r>
              <a:rPr lang="en-US" dirty="0" smtClean="0"/>
              <a:t>-&gt; Service discovery ?</a:t>
            </a:r>
          </a:p>
          <a:p>
            <a:pPr marL="457200" lvl="1" indent="0">
              <a:buNone/>
            </a:pPr>
            <a:r>
              <a:rPr lang="en-US" dirty="0" err="1" smtClean="0"/>
              <a:t>ZooKeeper</a:t>
            </a:r>
            <a:r>
              <a:rPr lang="en-US" dirty="0" smtClean="0"/>
              <a:t>, </a:t>
            </a:r>
            <a:r>
              <a:rPr lang="en-US" dirty="0" err="1" smtClean="0"/>
              <a:t>Zuul</a:t>
            </a:r>
            <a:endParaRPr lang="vi-VN" dirty="0"/>
          </a:p>
        </p:txBody>
      </p:sp>
    </p:spTree>
    <p:extLst>
      <p:ext uri="{BB962C8B-B14F-4D97-AF65-F5344CB8AC3E}">
        <p14:creationId xmlns:p14="http://schemas.microsoft.com/office/powerpoint/2010/main" val="4239683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r>
              <a:rPr lang="en-US" dirty="0" smtClean="0"/>
              <a:t> Architecture</a:t>
            </a:r>
            <a:endParaRPr lang="en-US" dirty="0"/>
          </a:p>
        </p:txBody>
      </p:sp>
      <p:sp>
        <p:nvSpPr>
          <p:cNvPr id="3" name="Content Placeholder 2"/>
          <p:cNvSpPr>
            <a:spLocks noGrp="1"/>
          </p:cNvSpPr>
          <p:nvPr>
            <p:ph idx="1"/>
          </p:nvPr>
        </p:nvSpPr>
        <p:spPr/>
        <p:txBody>
          <a:bodyPr/>
          <a:lstStyle/>
          <a:p>
            <a:r>
              <a:rPr lang="en-US" smtClean="0"/>
              <a:t>LuanBN</a:t>
            </a:r>
            <a:endParaRPr lang="en-US"/>
          </a:p>
        </p:txBody>
      </p:sp>
    </p:spTree>
    <p:extLst>
      <p:ext uri="{BB962C8B-B14F-4D97-AF65-F5344CB8AC3E}">
        <p14:creationId xmlns:p14="http://schemas.microsoft.com/office/powerpoint/2010/main" val="68846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Monolithic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7287" y="1929395"/>
            <a:ext cx="3437739" cy="3510113"/>
          </a:xfrm>
        </p:spPr>
      </p:pic>
      <p:sp>
        <p:nvSpPr>
          <p:cNvPr id="5" name="TextBox 4"/>
          <p:cNvSpPr txBox="1"/>
          <p:nvPr/>
        </p:nvSpPr>
        <p:spPr>
          <a:xfrm>
            <a:off x="539263" y="2815789"/>
            <a:ext cx="6166337" cy="954107"/>
          </a:xfrm>
          <a:prstGeom prst="rect">
            <a:avLst/>
          </a:prstGeom>
          <a:noFill/>
        </p:spPr>
        <p:txBody>
          <a:bodyPr wrap="square" rtlCol="0">
            <a:spAutoFit/>
          </a:bodyPr>
          <a:lstStyle/>
          <a:p>
            <a:pPr marL="342900" indent="-342900">
              <a:buFont typeface="Arial" panose="020B0604020202020204" pitchFamily="34" charset="0"/>
              <a:buChar char="•"/>
            </a:pPr>
            <a:r>
              <a:rPr lang="en-US" sz="2800" dirty="0" err="1" smtClean="0">
                <a:solidFill>
                  <a:schemeClr val="accent1">
                    <a:lumMod val="75000"/>
                  </a:schemeClr>
                </a:solidFill>
              </a:rPr>
              <a:t>Đặt</a:t>
            </a:r>
            <a:r>
              <a:rPr lang="en-US" sz="2800" dirty="0" smtClean="0">
                <a:solidFill>
                  <a:schemeClr val="accent1">
                    <a:lumMod val="75000"/>
                  </a:schemeClr>
                </a:solidFill>
              </a:rPr>
              <a:t> </a:t>
            </a:r>
            <a:r>
              <a:rPr lang="en-US" sz="2800" dirty="0" err="1" smtClean="0">
                <a:solidFill>
                  <a:schemeClr val="accent1">
                    <a:lumMod val="75000"/>
                  </a:schemeClr>
                </a:solidFill>
              </a:rPr>
              <a:t>tất</a:t>
            </a:r>
            <a:r>
              <a:rPr lang="en-US" sz="2800" dirty="0" smtClean="0">
                <a:solidFill>
                  <a:schemeClr val="accent1">
                    <a:lumMod val="75000"/>
                  </a:schemeClr>
                </a:solidFill>
              </a:rPr>
              <a:t> </a:t>
            </a:r>
            <a:r>
              <a:rPr lang="en-US" sz="2800" dirty="0" err="1" smtClean="0">
                <a:solidFill>
                  <a:schemeClr val="accent1">
                    <a:lumMod val="75000"/>
                  </a:schemeClr>
                </a:solidFill>
              </a:rPr>
              <a:t>cả</a:t>
            </a:r>
            <a:r>
              <a:rPr lang="en-US" sz="2800" dirty="0" smtClean="0">
                <a:solidFill>
                  <a:schemeClr val="accent1">
                    <a:lumMod val="75000"/>
                  </a:schemeClr>
                </a:solidFill>
              </a:rPr>
              <a:t> </a:t>
            </a:r>
            <a:r>
              <a:rPr lang="en-US" sz="2800" dirty="0" err="1" smtClean="0">
                <a:solidFill>
                  <a:schemeClr val="accent1">
                    <a:lumMod val="75000"/>
                  </a:schemeClr>
                </a:solidFill>
              </a:rPr>
              <a:t>các</a:t>
            </a:r>
            <a:r>
              <a:rPr lang="en-US" sz="2800" dirty="0" smtClean="0">
                <a:solidFill>
                  <a:schemeClr val="accent1">
                    <a:lumMod val="75000"/>
                  </a:schemeClr>
                </a:solidFill>
              </a:rPr>
              <a:t> function </a:t>
            </a:r>
            <a:r>
              <a:rPr lang="en-US" sz="2800" dirty="0" err="1" smtClean="0">
                <a:solidFill>
                  <a:schemeClr val="accent1">
                    <a:lumMod val="75000"/>
                  </a:schemeClr>
                </a:solidFill>
              </a:rPr>
              <a:t>trong</a:t>
            </a:r>
            <a:r>
              <a:rPr lang="en-US" sz="2800" dirty="0" smtClean="0">
                <a:solidFill>
                  <a:schemeClr val="accent1">
                    <a:lumMod val="75000"/>
                  </a:schemeClr>
                </a:solidFill>
              </a:rPr>
              <a:t> 1 process</a:t>
            </a:r>
          </a:p>
          <a:p>
            <a:pPr marL="342900" indent="-342900">
              <a:buFont typeface="Arial" panose="020B0604020202020204" pitchFamily="34" charset="0"/>
              <a:buChar char="•"/>
            </a:pPr>
            <a:r>
              <a:rPr lang="en-US" sz="2800" dirty="0" err="1" smtClean="0">
                <a:solidFill>
                  <a:schemeClr val="accent1">
                    <a:lumMod val="75000"/>
                  </a:schemeClr>
                </a:solidFill>
              </a:rPr>
              <a:t>Tạo</a:t>
            </a:r>
            <a:r>
              <a:rPr lang="en-US" sz="2800" dirty="0" smtClean="0">
                <a:solidFill>
                  <a:schemeClr val="accent1">
                    <a:lumMod val="75000"/>
                  </a:schemeClr>
                </a:solidFill>
              </a:rPr>
              <a:t> </a:t>
            </a:r>
            <a:r>
              <a:rPr lang="en-US" sz="2800" dirty="0" err="1" smtClean="0">
                <a:solidFill>
                  <a:schemeClr val="accent1">
                    <a:lumMod val="75000"/>
                  </a:schemeClr>
                </a:solidFill>
              </a:rPr>
              <a:t>thành</a:t>
            </a:r>
            <a:r>
              <a:rPr lang="en-US" sz="2800" dirty="0" smtClean="0">
                <a:solidFill>
                  <a:schemeClr val="accent1">
                    <a:lumMod val="75000"/>
                  </a:schemeClr>
                </a:solidFill>
              </a:rPr>
              <a:t> </a:t>
            </a:r>
            <a:r>
              <a:rPr lang="en-US" sz="2800" dirty="0" err="1" smtClean="0">
                <a:solidFill>
                  <a:schemeClr val="accent1">
                    <a:lumMod val="75000"/>
                  </a:schemeClr>
                </a:solidFill>
              </a:rPr>
              <a:t>một</a:t>
            </a:r>
            <a:r>
              <a:rPr lang="en-US" sz="2800" dirty="0" smtClean="0">
                <a:solidFill>
                  <a:schemeClr val="accent1">
                    <a:lumMod val="75000"/>
                  </a:schemeClr>
                </a:solidFill>
              </a:rPr>
              <a:t> </a:t>
            </a:r>
            <a:r>
              <a:rPr lang="en-US" sz="2800" dirty="0" err="1" smtClean="0">
                <a:solidFill>
                  <a:schemeClr val="accent1">
                    <a:lumMod val="75000"/>
                  </a:schemeClr>
                </a:solidFill>
              </a:rPr>
              <a:t>khối</a:t>
            </a:r>
            <a:r>
              <a:rPr lang="en-US" sz="2800" dirty="0" smtClean="0">
                <a:solidFill>
                  <a:schemeClr val="accent1">
                    <a:lumMod val="75000"/>
                  </a:schemeClr>
                </a:solidFill>
              </a:rPr>
              <a:t> </a:t>
            </a:r>
            <a:r>
              <a:rPr lang="en-US" sz="2800" dirty="0" err="1" smtClean="0">
                <a:solidFill>
                  <a:schemeClr val="accent1">
                    <a:lumMod val="75000"/>
                  </a:schemeClr>
                </a:solidFill>
              </a:rPr>
              <a:t>thống</a:t>
            </a:r>
            <a:r>
              <a:rPr lang="en-US" sz="2800" dirty="0" smtClean="0">
                <a:solidFill>
                  <a:schemeClr val="accent1">
                    <a:lumMod val="75000"/>
                  </a:schemeClr>
                </a:solidFill>
              </a:rPr>
              <a:t> </a:t>
            </a:r>
            <a:r>
              <a:rPr lang="en-US" sz="2800" dirty="0" err="1" smtClean="0">
                <a:solidFill>
                  <a:schemeClr val="accent1">
                    <a:lumMod val="75000"/>
                  </a:schemeClr>
                </a:solidFill>
              </a:rPr>
              <a:t>nhất</a:t>
            </a:r>
            <a:endParaRPr lang="en-US" sz="2800" dirty="0">
              <a:solidFill>
                <a:schemeClr val="accent1">
                  <a:lumMod val="75000"/>
                </a:schemeClr>
              </a:solidFill>
            </a:endParaRPr>
          </a:p>
        </p:txBody>
      </p:sp>
    </p:spTree>
    <p:extLst>
      <p:ext uri="{BB962C8B-B14F-4D97-AF65-F5344CB8AC3E}">
        <p14:creationId xmlns:p14="http://schemas.microsoft.com/office/powerpoint/2010/main" val="3500686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lumMod val="75000"/>
                  </a:schemeClr>
                </a:solidFill>
              </a:rPr>
              <a:t>MicroService</a:t>
            </a:r>
            <a:r>
              <a:rPr lang="en-US" b="1" dirty="0">
                <a:solidFill>
                  <a:schemeClr val="accent1">
                    <a:lumMod val="75000"/>
                  </a:schemeClr>
                </a:solidFill>
              </a:rPr>
              <a:t>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6730" y="204716"/>
            <a:ext cx="6236093" cy="6366171"/>
          </a:xfrm>
        </p:spPr>
      </p:pic>
      <p:sp>
        <p:nvSpPr>
          <p:cNvPr id="5" name="TextBox 4"/>
          <p:cNvSpPr txBox="1"/>
          <p:nvPr/>
        </p:nvSpPr>
        <p:spPr>
          <a:xfrm>
            <a:off x="914400" y="1937982"/>
            <a:ext cx="3452884" cy="923330"/>
          </a:xfrm>
          <a:prstGeom prst="rect">
            <a:avLst/>
          </a:prstGeom>
          <a:noFill/>
        </p:spPr>
        <p:txBody>
          <a:bodyPr wrap="square" rtlCol="0">
            <a:spAutoFit/>
          </a:bodyPr>
          <a:lstStyle/>
          <a:p>
            <a:r>
              <a:rPr lang="en-US" dirty="0" err="1" smtClean="0"/>
              <a:t>Mô</a:t>
            </a:r>
            <a:r>
              <a:rPr lang="en-US" dirty="0" smtClean="0"/>
              <a:t> </a:t>
            </a:r>
            <a:r>
              <a:rPr lang="en-US" dirty="0" err="1" smtClean="0"/>
              <a:t>hình</a:t>
            </a:r>
            <a:r>
              <a:rPr lang="en-US" dirty="0" smtClean="0"/>
              <a:t> MS </a:t>
            </a:r>
            <a:r>
              <a:rPr lang="en-US" dirty="0" err="1" smtClean="0"/>
              <a:t>của</a:t>
            </a:r>
            <a:r>
              <a:rPr lang="en-US" dirty="0" smtClean="0"/>
              <a:t> </a:t>
            </a:r>
            <a:r>
              <a:rPr lang="en-US" dirty="0" err="1" smtClean="0"/>
              <a:t>một</a:t>
            </a:r>
            <a:r>
              <a:rPr lang="en-US" dirty="0" smtClean="0"/>
              <a:t> </a:t>
            </a:r>
            <a:r>
              <a:rPr lang="en-US" dirty="0" err="1" smtClean="0"/>
              <a:t>đơn</a:t>
            </a:r>
            <a:r>
              <a:rPr lang="en-US" dirty="0" smtClean="0"/>
              <a:t> </a:t>
            </a:r>
            <a:r>
              <a:rPr lang="en-US" dirty="0" err="1" smtClean="0"/>
              <a:t>vị</a:t>
            </a:r>
            <a:r>
              <a:rPr lang="en-US" dirty="0" smtClean="0"/>
              <a:t> </a:t>
            </a:r>
            <a:r>
              <a:rPr lang="en-US" dirty="0" err="1" smtClean="0"/>
              <a:t>kiểu</a:t>
            </a:r>
            <a:r>
              <a:rPr lang="en-US" dirty="0" smtClean="0"/>
              <a:t> Uber, Halo </a:t>
            </a:r>
            <a:br>
              <a:rPr lang="en-US" dirty="0" smtClean="0"/>
            </a:br>
            <a:r>
              <a:rPr lang="en-US" dirty="0" smtClean="0"/>
              <a:t>	</a:t>
            </a:r>
            <a:r>
              <a:rPr lang="en-US" dirty="0" err="1" smtClean="0"/>
              <a:t>Nguồn</a:t>
            </a:r>
            <a:r>
              <a:rPr lang="en-US" dirty="0" smtClean="0"/>
              <a:t>: </a:t>
            </a:r>
            <a:r>
              <a:rPr lang="en-US" i="1" dirty="0"/>
              <a:t>Chris Richardson</a:t>
            </a:r>
            <a:endParaRPr lang="en-US" dirty="0"/>
          </a:p>
        </p:txBody>
      </p:sp>
    </p:spTree>
    <p:extLst>
      <p:ext uri="{BB962C8B-B14F-4D97-AF65-F5344CB8AC3E}">
        <p14:creationId xmlns:p14="http://schemas.microsoft.com/office/powerpoint/2010/main" val="1734068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lumMod val="75000"/>
                  </a:schemeClr>
                </a:solidFill>
              </a:rPr>
              <a:t>MicroService</a:t>
            </a:r>
            <a:r>
              <a:rPr lang="en-US" b="1" dirty="0">
                <a:solidFill>
                  <a:schemeClr val="accent1">
                    <a:lumMod val="75000"/>
                  </a:schemeClr>
                </a:solidFill>
              </a:rPr>
              <a:t> Architecture</a:t>
            </a:r>
            <a:endParaRPr lang="en-US" dirty="0"/>
          </a:p>
        </p:txBody>
      </p:sp>
      <p:pic>
        <p:nvPicPr>
          <p:cNvPr id="4" name="Content Placeholder 3"/>
          <p:cNvPicPr>
            <a:picLocks noGrp="1" noChangeAspect="1"/>
          </p:cNvPicPr>
          <p:nvPr>
            <p:ph idx="1"/>
          </p:nvPr>
        </p:nvPicPr>
        <p:blipFill>
          <a:blip r:embed="rId2"/>
          <a:stretch>
            <a:fillRect/>
          </a:stretch>
        </p:blipFill>
        <p:spPr>
          <a:xfrm>
            <a:off x="1323833" y="1496752"/>
            <a:ext cx="9448216" cy="4958639"/>
          </a:xfrm>
          <a:prstGeom prst="rect">
            <a:avLst/>
          </a:prstGeom>
        </p:spPr>
      </p:pic>
    </p:spTree>
    <p:extLst>
      <p:ext uri="{BB962C8B-B14F-4D97-AF65-F5344CB8AC3E}">
        <p14:creationId xmlns:p14="http://schemas.microsoft.com/office/powerpoint/2010/main" val="27272395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accent1">
                    <a:lumMod val="75000"/>
                  </a:schemeClr>
                </a:solidFill>
              </a:rPr>
              <a:t>MicroService</a:t>
            </a:r>
            <a:r>
              <a:rPr lang="en-US" b="1" dirty="0" smtClean="0">
                <a:solidFill>
                  <a:schemeClr val="accent1">
                    <a:lumMod val="75000"/>
                  </a:schemeClr>
                </a:solidFill>
              </a:rPr>
              <a:t> Architecture</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en-US" b="1" dirty="0" smtClean="0">
                <a:solidFill>
                  <a:schemeClr val="accent1">
                    <a:lumMod val="75000"/>
                  </a:schemeClr>
                </a:solidFill>
              </a:rPr>
              <a:t>Component</a:t>
            </a:r>
          </a:p>
          <a:p>
            <a:pPr lvl="1"/>
            <a:r>
              <a:rPr lang="en-US" dirty="0" smtClean="0">
                <a:solidFill>
                  <a:schemeClr val="accent1">
                    <a:lumMod val="75000"/>
                  </a:schemeClr>
                </a:solidFill>
              </a:rPr>
              <a:t>Service Discovery (Eureka)</a:t>
            </a:r>
          </a:p>
          <a:p>
            <a:pPr lvl="1"/>
            <a:r>
              <a:rPr lang="en-US" dirty="0" smtClean="0">
                <a:solidFill>
                  <a:schemeClr val="accent1">
                    <a:lumMod val="75000"/>
                  </a:schemeClr>
                </a:solidFill>
              </a:rPr>
              <a:t>Dynamic Routing and Load Balancer (</a:t>
            </a:r>
            <a:r>
              <a:rPr lang="en-US" dirty="0" err="1" smtClean="0">
                <a:solidFill>
                  <a:schemeClr val="accent1">
                    <a:lumMod val="75000"/>
                  </a:schemeClr>
                </a:solidFill>
              </a:rPr>
              <a:t>Neflix</a:t>
            </a:r>
            <a:r>
              <a:rPr lang="en-US" dirty="0" smtClean="0">
                <a:solidFill>
                  <a:schemeClr val="accent1">
                    <a:lumMod val="75000"/>
                  </a:schemeClr>
                </a:solidFill>
              </a:rPr>
              <a:t> Ribbon)</a:t>
            </a:r>
          </a:p>
          <a:p>
            <a:pPr lvl="1"/>
            <a:r>
              <a:rPr lang="en-US" dirty="0" smtClean="0">
                <a:solidFill>
                  <a:schemeClr val="accent1">
                    <a:lumMod val="75000"/>
                  </a:schemeClr>
                </a:solidFill>
              </a:rPr>
              <a:t>Circuit Breaker (</a:t>
            </a:r>
            <a:r>
              <a:rPr lang="en-US" dirty="0" err="1" smtClean="0">
                <a:solidFill>
                  <a:schemeClr val="accent1">
                    <a:lumMod val="75000"/>
                  </a:schemeClr>
                </a:solidFill>
              </a:rPr>
              <a:t>Hytrix</a:t>
            </a:r>
            <a:r>
              <a:rPr lang="en-US" dirty="0" smtClean="0">
                <a:solidFill>
                  <a:schemeClr val="accent1">
                    <a:lumMod val="75000"/>
                  </a:schemeClr>
                </a:solidFill>
              </a:rPr>
              <a:t>)</a:t>
            </a:r>
          </a:p>
          <a:p>
            <a:pPr lvl="1"/>
            <a:r>
              <a:rPr lang="en-US" dirty="0" smtClean="0">
                <a:solidFill>
                  <a:schemeClr val="accent1">
                    <a:lumMod val="75000"/>
                  </a:schemeClr>
                </a:solidFill>
              </a:rPr>
              <a:t>Monitoring</a:t>
            </a:r>
          </a:p>
          <a:p>
            <a:pPr lvl="1"/>
            <a:r>
              <a:rPr lang="en-US" dirty="0" smtClean="0">
                <a:solidFill>
                  <a:schemeClr val="accent1">
                    <a:lumMod val="75000"/>
                  </a:schemeClr>
                </a:solidFill>
              </a:rPr>
              <a:t>Edge Server (API </a:t>
            </a:r>
            <a:r>
              <a:rPr lang="en-US" dirty="0" err="1" smtClean="0">
                <a:solidFill>
                  <a:schemeClr val="accent1">
                    <a:lumMod val="75000"/>
                  </a:schemeClr>
                </a:solidFill>
              </a:rPr>
              <a:t>GateWay</a:t>
            </a:r>
            <a:r>
              <a:rPr lang="en-US" dirty="0" smtClean="0">
                <a:solidFill>
                  <a:schemeClr val="accent1">
                    <a:lumMod val="75000"/>
                  </a:schemeClr>
                </a:solidFill>
              </a:rPr>
              <a:t>)</a:t>
            </a:r>
          </a:p>
          <a:p>
            <a:pPr lvl="1"/>
            <a:r>
              <a:rPr lang="en-US" dirty="0" smtClean="0">
                <a:solidFill>
                  <a:schemeClr val="accent1">
                    <a:lumMod val="75000"/>
                  </a:schemeClr>
                </a:solidFill>
              </a:rPr>
              <a:t>Configuration </a:t>
            </a:r>
            <a:r>
              <a:rPr lang="en-US" dirty="0">
                <a:solidFill>
                  <a:schemeClr val="accent1">
                    <a:lumMod val="75000"/>
                  </a:schemeClr>
                </a:solidFill>
              </a:rPr>
              <a:t>S</a:t>
            </a:r>
            <a:r>
              <a:rPr lang="en-US" dirty="0" smtClean="0">
                <a:solidFill>
                  <a:schemeClr val="accent1">
                    <a:lumMod val="75000"/>
                  </a:schemeClr>
                </a:solidFill>
              </a:rPr>
              <a:t>erver	</a:t>
            </a:r>
          </a:p>
          <a:p>
            <a:pPr lvl="1"/>
            <a:r>
              <a:rPr lang="en-US" dirty="0" err="1" smtClean="0">
                <a:solidFill>
                  <a:schemeClr val="accent1">
                    <a:lumMod val="75000"/>
                  </a:schemeClr>
                </a:solidFill>
              </a:rPr>
              <a:t>Oauth</a:t>
            </a:r>
            <a:r>
              <a:rPr lang="en-US" dirty="0" smtClean="0">
                <a:solidFill>
                  <a:schemeClr val="accent1">
                    <a:lumMod val="75000"/>
                  </a:schemeClr>
                </a:solidFill>
              </a:rPr>
              <a:t> 2.0 projected API’s</a:t>
            </a:r>
          </a:p>
          <a:p>
            <a:pPr lvl="1"/>
            <a:r>
              <a:rPr lang="en-US" dirty="0" err="1" smtClean="0">
                <a:solidFill>
                  <a:schemeClr val="accent1">
                    <a:lumMod val="75000"/>
                  </a:schemeClr>
                </a:solidFill>
              </a:rPr>
              <a:t>Centrallised</a:t>
            </a:r>
            <a:r>
              <a:rPr lang="en-US" dirty="0" smtClean="0">
                <a:solidFill>
                  <a:schemeClr val="accent1">
                    <a:lumMod val="75000"/>
                  </a:schemeClr>
                </a:solidFill>
              </a:rPr>
              <a:t> log analyses</a:t>
            </a:r>
            <a:endParaRPr lang="en-US" dirty="0">
              <a:solidFill>
                <a:schemeClr val="accent1">
                  <a:lumMod val="75000"/>
                </a:schemeClr>
              </a:solidFill>
            </a:endParaRPr>
          </a:p>
        </p:txBody>
      </p:sp>
    </p:spTree>
    <p:extLst>
      <p:ext uri="{BB962C8B-B14F-4D97-AF65-F5344CB8AC3E}">
        <p14:creationId xmlns:p14="http://schemas.microsoft.com/office/powerpoint/2010/main" val="188191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MS-A Service Discovery	</a:t>
            </a:r>
            <a:endParaRPr lang="en-US" b="1" dirty="0">
              <a:solidFill>
                <a:schemeClr val="accent1">
                  <a:lumMod val="75000"/>
                </a:schemeClr>
              </a:solidFill>
            </a:endParaRPr>
          </a:p>
        </p:txBody>
      </p:sp>
      <p:sp>
        <p:nvSpPr>
          <p:cNvPr id="3" name="Content Placeholder 2"/>
          <p:cNvSpPr>
            <a:spLocks noGrp="1"/>
          </p:cNvSpPr>
          <p:nvPr>
            <p:ph idx="1"/>
          </p:nvPr>
        </p:nvSpPr>
        <p:spPr>
          <a:xfrm>
            <a:off x="600501" y="2985685"/>
            <a:ext cx="6373505" cy="4351338"/>
          </a:xfrm>
        </p:spPr>
        <p:txBody>
          <a:bodyPr>
            <a:normAutofit/>
          </a:bodyPr>
          <a:lstStyle/>
          <a:p>
            <a:r>
              <a:rPr lang="en-US" sz="3600" dirty="0" err="1" smtClean="0">
                <a:solidFill>
                  <a:srgbClr val="FF0000"/>
                </a:solidFill>
              </a:rPr>
              <a:t>Vì</a:t>
            </a:r>
            <a:r>
              <a:rPr lang="en-US" sz="3600" dirty="0" smtClean="0">
                <a:solidFill>
                  <a:srgbClr val="FF0000"/>
                </a:solidFill>
              </a:rPr>
              <a:t> </a:t>
            </a:r>
            <a:r>
              <a:rPr lang="en-US" sz="3600" dirty="0" err="1" smtClean="0">
                <a:solidFill>
                  <a:srgbClr val="FF0000"/>
                </a:solidFill>
              </a:rPr>
              <a:t>sao</a:t>
            </a:r>
            <a:r>
              <a:rPr lang="en-US" sz="3600" dirty="0" smtClean="0">
                <a:solidFill>
                  <a:srgbClr val="FF0000"/>
                </a:solidFill>
              </a:rPr>
              <a:t> </a:t>
            </a:r>
            <a:r>
              <a:rPr lang="en-US" sz="3600" dirty="0" err="1" smtClean="0">
                <a:solidFill>
                  <a:srgbClr val="FF0000"/>
                </a:solidFill>
              </a:rPr>
              <a:t>cần</a:t>
            </a:r>
            <a:r>
              <a:rPr lang="en-US" sz="3600" dirty="0" smtClean="0">
                <a:solidFill>
                  <a:srgbClr val="FF0000"/>
                </a:solidFill>
              </a:rPr>
              <a:t> Service Discovery ??</a:t>
            </a:r>
          </a:p>
          <a:p>
            <a:endParaRPr lang="en-US" sz="3600"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8865" y="955343"/>
            <a:ext cx="5793135" cy="5902657"/>
          </a:xfrm>
          <a:prstGeom prst="rect">
            <a:avLst/>
          </a:prstGeom>
        </p:spPr>
      </p:pic>
    </p:spTree>
    <p:extLst>
      <p:ext uri="{BB962C8B-B14F-4D97-AF65-F5344CB8AC3E}">
        <p14:creationId xmlns:p14="http://schemas.microsoft.com/office/powerpoint/2010/main" val="3135640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MS-A Service Discovery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5035" y="1034054"/>
            <a:ext cx="5956965" cy="5625377"/>
          </a:xfrm>
        </p:spPr>
      </p:pic>
      <p:sp>
        <p:nvSpPr>
          <p:cNvPr id="5" name="TextBox 4"/>
          <p:cNvSpPr txBox="1"/>
          <p:nvPr/>
        </p:nvSpPr>
        <p:spPr>
          <a:xfrm>
            <a:off x="736979" y="2565778"/>
            <a:ext cx="5404514"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solidFill>
                  <a:schemeClr val="accent1">
                    <a:lumMod val="75000"/>
                  </a:schemeClr>
                </a:solidFill>
              </a:rPr>
              <a:t>Các</a:t>
            </a:r>
            <a:r>
              <a:rPr lang="en-US" sz="2400" dirty="0" smtClean="0">
                <a:solidFill>
                  <a:schemeClr val="accent1">
                    <a:lumMod val="75000"/>
                  </a:schemeClr>
                </a:solidFill>
              </a:rPr>
              <a:t> instance </a:t>
            </a:r>
            <a:r>
              <a:rPr lang="en-US" sz="2400" dirty="0" err="1" smtClean="0">
                <a:solidFill>
                  <a:schemeClr val="accent1">
                    <a:lumMod val="75000"/>
                  </a:schemeClr>
                </a:solidFill>
              </a:rPr>
              <a:t>sẽ</a:t>
            </a:r>
            <a:r>
              <a:rPr lang="en-US" sz="2400" dirty="0" smtClean="0">
                <a:solidFill>
                  <a:schemeClr val="accent1">
                    <a:lumMod val="75000"/>
                  </a:schemeClr>
                </a:solidFill>
              </a:rPr>
              <a:t> </a:t>
            </a:r>
            <a:r>
              <a:rPr lang="en-US" sz="2400" dirty="0" err="1" smtClean="0">
                <a:solidFill>
                  <a:schemeClr val="accent1">
                    <a:lumMod val="75000"/>
                  </a:schemeClr>
                </a:solidFill>
              </a:rPr>
              <a:t>phải</a:t>
            </a:r>
            <a:r>
              <a:rPr lang="en-US" sz="2400" dirty="0" smtClean="0">
                <a:solidFill>
                  <a:schemeClr val="accent1">
                    <a:lumMod val="75000"/>
                  </a:schemeClr>
                </a:solidFill>
              </a:rPr>
              <a:t> </a:t>
            </a:r>
            <a:r>
              <a:rPr lang="en-US" sz="2400" dirty="0" err="1" smtClean="0">
                <a:solidFill>
                  <a:schemeClr val="accent1">
                    <a:lumMod val="75000"/>
                  </a:schemeClr>
                </a:solidFill>
              </a:rPr>
              <a:t>đăng</a:t>
            </a:r>
            <a:r>
              <a:rPr lang="en-US" sz="2400" dirty="0" smtClean="0">
                <a:solidFill>
                  <a:schemeClr val="accent1">
                    <a:lumMod val="75000"/>
                  </a:schemeClr>
                </a:solidFill>
              </a:rPr>
              <a:t> </a:t>
            </a:r>
            <a:r>
              <a:rPr lang="en-US" sz="2400" dirty="0" err="1" smtClean="0">
                <a:solidFill>
                  <a:schemeClr val="accent1">
                    <a:lumMod val="75000"/>
                  </a:schemeClr>
                </a:solidFill>
              </a:rPr>
              <a:t>kí</a:t>
            </a:r>
            <a:r>
              <a:rPr lang="en-US" sz="2400" dirty="0" smtClean="0">
                <a:solidFill>
                  <a:schemeClr val="accent1">
                    <a:lumMod val="75000"/>
                  </a:schemeClr>
                </a:solidFill>
              </a:rPr>
              <a:t> </a:t>
            </a:r>
            <a:r>
              <a:rPr lang="en-US" sz="2400" dirty="0" err="1" smtClean="0">
                <a:solidFill>
                  <a:schemeClr val="accent1">
                    <a:lumMod val="75000"/>
                  </a:schemeClr>
                </a:solidFill>
              </a:rPr>
              <a:t>với</a:t>
            </a:r>
            <a:r>
              <a:rPr lang="en-US" sz="2400" dirty="0" smtClean="0">
                <a:solidFill>
                  <a:schemeClr val="accent1">
                    <a:lumMod val="75000"/>
                  </a:schemeClr>
                </a:solidFill>
              </a:rPr>
              <a:t> service discovery </a:t>
            </a:r>
            <a:r>
              <a:rPr lang="en-US" sz="2400" dirty="0" err="1" smtClean="0">
                <a:solidFill>
                  <a:schemeClr val="accent1">
                    <a:lumMod val="75000"/>
                  </a:schemeClr>
                </a:solidFill>
              </a:rPr>
              <a:t>về</a:t>
            </a:r>
            <a:r>
              <a:rPr lang="en-US" sz="2400" dirty="0" smtClean="0">
                <a:solidFill>
                  <a:schemeClr val="accent1">
                    <a:lumMod val="75000"/>
                  </a:schemeClr>
                </a:solidFill>
              </a:rPr>
              <a:t> </a:t>
            </a:r>
            <a:r>
              <a:rPr lang="en-US" sz="2400" dirty="0" err="1" smtClean="0">
                <a:solidFill>
                  <a:schemeClr val="accent1">
                    <a:lumMod val="75000"/>
                  </a:schemeClr>
                </a:solidFill>
              </a:rPr>
              <a:t>tên</a:t>
            </a:r>
            <a:r>
              <a:rPr lang="en-US" sz="2400" dirty="0" smtClean="0">
                <a:solidFill>
                  <a:schemeClr val="accent1">
                    <a:lumMod val="75000"/>
                  </a:schemeClr>
                </a:solidFill>
              </a:rPr>
              <a:t> + </a:t>
            </a:r>
            <a:r>
              <a:rPr lang="en-US" sz="2400" dirty="0" err="1" smtClean="0">
                <a:solidFill>
                  <a:schemeClr val="accent1">
                    <a:lumMod val="75000"/>
                  </a:schemeClr>
                </a:solidFill>
              </a:rPr>
              <a:t>địa</a:t>
            </a:r>
            <a:r>
              <a:rPr lang="en-US" sz="2400" dirty="0" smtClean="0">
                <a:solidFill>
                  <a:schemeClr val="accent1">
                    <a:lumMod val="75000"/>
                  </a:schemeClr>
                </a:solidFill>
              </a:rPr>
              <a:t> </a:t>
            </a:r>
            <a:r>
              <a:rPr lang="en-US" sz="2400" dirty="0" err="1" smtClean="0">
                <a:solidFill>
                  <a:schemeClr val="accent1">
                    <a:lumMod val="75000"/>
                  </a:schemeClr>
                </a:solidFill>
              </a:rPr>
              <a:t>chỉ</a:t>
            </a:r>
            <a:endParaRPr lang="en-US" sz="2400" dirty="0" smtClean="0">
              <a:solidFill>
                <a:schemeClr val="accent1">
                  <a:lumMod val="75000"/>
                </a:schemeClr>
              </a:solidFill>
            </a:endParaRPr>
          </a:p>
          <a:p>
            <a:pPr marL="285750" indent="-285750">
              <a:buFont typeface="Arial" panose="020B0604020202020204" pitchFamily="34" charset="0"/>
              <a:buChar char="•"/>
            </a:pPr>
            <a:endParaRPr lang="en-US" sz="2400" dirty="0" smtClean="0">
              <a:solidFill>
                <a:schemeClr val="accent1">
                  <a:lumMod val="75000"/>
                </a:schemeClr>
              </a:solidFill>
            </a:endParaRPr>
          </a:p>
          <a:p>
            <a:pPr marL="285750" indent="-285750">
              <a:buFont typeface="Arial" panose="020B0604020202020204" pitchFamily="34" charset="0"/>
              <a:buChar char="•"/>
            </a:pPr>
            <a:r>
              <a:rPr lang="en-US" sz="2400" dirty="0" err="1" smtClean="0">
                <a:solidFill>
                  <a:schemeClr val="accent1">
                    <a:lumMod val="75000"/>
                  </a:schemeClr>
                </a:solidFill>
              </a:rPr>
              <a:t>Việc</a:t>
            </a:r>
            <a:r>
              <a:rPr lang="en-US" sz="2400" dirty="0" smtClean="0">
                <a:solidFill>
                  <a:schemeClr val="accent1">
                    <a:lumMod val="75000"/>
                  </a:schemeClr>
                </a:solidFill>
              </a:rPr>
              <a:t> </a:t>
            </a:r>
            <a:r>
              <a:rPr lang="en-US" sz="2400" dirty="0" err="1" smtClean="0">
                <a:solidFill>
                  <a:schemeClr val="accent1">
                    <a:lumMod val="75000"/>
                  </a:schemeClr>
                </a:solidFill>
              </a:rPr>
              <a:t>kiểm</a:t>
            </a:r>
            <a:r>
              <a:rPr lang="en-US" sz="2400" dirty="0" smtClean="0">
                <a:solidFill>
                  <a:schemeClr val="accent1">
                    <a:lumMod val="75000"/>
                  </a:schemeClr>
                </a:solidFill>
              </a:rPr>
              <a:t> </a:t>
            </a:r>
            <a:r>
              <a:rPr lang="en-US" sz="2400" dirty="0" err="1" smtClean="0">
                <a:solidFill>
                  <a:schemeClr val="accent1">
                    <a:lumMod val="75000"/>
                  </a:schemeClr>
                </a:solidFill>
              </a:rPr>
              <a:t>tra</a:t>
            </a:r>
            <a:r>
              <a:rPr lang="en-US" sz="2400" dirty="0" smtClean="0">
                <a:solidFill>
                  <a:schemeClr val="accent1">
                    <a:lumMod val="75000"/>
                  </a:schemeClr>
                </a:solidFill>
              </a:rPr>
              <a:t> </a:t>
            </a:r>
            <a:r>
              <a:rPr lang="en-US" sz="2400" dirty="0" err="1" smtClean="0">
                <a:solidFill>
                  <a:schemeClr val="accent1">
                    <a:lumMod val="75000"/>
                  </a:schemeClr>
                </a:solidFill>
              </a:rPr>
              <a:t>tình</a:t>
            </a:r>
            <a:r>
              <a:rPr lang="en-US" sz="2400" dirty="0" smtClean="0">
                <a:solidFill>
                  <a:schemeClr val="accent1">
                    <a:lumMod val="75000"/>
                  </a:schemeClr>
                </a:solidFill>
              </a:rPr>
              <a:t> </a:t>
            </a:r>
            <a:r>
              <a:rPr lang="en-US" sz="2400" dirty="0" err="1" smtClean="0">
                <a:solidFill>
                  <a:schemeClr val="accent1">
                    <a:lumMod val="75000"/>
                  </a:schemeClr>
                </a:solidFill>
              </a:rPr>
              <a:t>trạng</a:t>
            </a:r>
            <a:r>
              <a:rPr lang="en-US" sz="2400" dirty="0" smtClean="0">
                <a:solidFill>
                  <a:schemeClr val="accent1">
                    <a:lumMod val="75000"/>
                  </a:schemeClr>
                </a:solidFill>
              </a:rPr>
              <a:t> </a:t>
            </a:r>
            <a:r>
              <a:rPr lang="en-US" sz="2400" dirty="0" err="1" smtClean="0">
                <a:solidFill>
                  <a:schemeClr val="accent1">
                    <a:lumMod val="75000"/>
                  </a:schemeClr>
                </a:solidFill>
              </a:rPr>
              <a:t>của</a:t>
            </a:r>
            <a:r>
              <a:rPr lang="en-US" sz="2400" dirty="0" smtClean="0">
                <a:solidFill>
                  <a:schemeClr val="accent1">
                    <a:lumMod val="75000"/>
                  </a:schemeClr>
                </a:solidFill>
              </a:rPr>
              <a:t> instance </a:t>
            </a:r>
            <a:r>
              <a:rPr lang="en-US" sz="2400" dirty="0" err="1" smtClean="0">
                <a:solidFill>
                  <a:schemeClr val="accent1">
                    <a:lumMod val="75000"/>
                  </a:schemeClr>
                </a:solidFill>
              </a:rPr>
              <a:t>sẽ</a:t>
            </a:r>
            <a:r>
              <a:rPr lang="en-US" sz="2400" dirty="0" smtClean="0">
                <a:solidFill>
                  <a:schemeClr val="accent1">
                    <a:lumMod val="75000"/>
                  </a:schemeClr>
                </a:solidFill>
              </a:rPr>
              <a:t> </a:t>
            </a:r>
            <a:r>
              <a:rPr lang="en-US" sz="2400" dirty="0" err="1" smtClean="0">
                <a:solidFill>
                  <a:schemeClr val="accent1">
                    <a:lumMod val="75000"/>
                  </a:schemeClr>
                </a:solidFill>
              </a:rPr>
              <a:t>được</a:t>
            </a:r>
            <a:r>
              <a:rPr lang="en-US" sz="2400" dirty="0" smtClean="0">
                <a:solidFill>
                  <a:schemeClr val="accent1">
                    <a:lumMod val="75000"/>
                  </a:schemeClr>
                </a:solidFill>
              </a:rPr>
              <a:t> check </a:t>
            </a:r>
            <a:r>
              <a:rPr lang="en-US" sz="2400" dirty="0" err="1" smtClean="0">
                <a:solidFill>
                  <a:schemeClr val="accent1">
                    <a:lumMod val="75000"/>
                  </a:schemeClr>
                </a:solidFill>
              </a:rPr>
              <a:t>thông</a:t>
            </a:r>
            <a:r>
              <a:rPr lang="en-US" sz="2400" dirty="0" smtClean="0">
                <a:solidFill>
                  <a:schemeClr val="accent1">
                    <a:lumMod val="75000"/>
                  </a:schemeClr>
                </a:solidFill>
              </a:rPr>
              <a:t> qua “heartbeat”</a:t>
            </a:r>
            <a:br>
              <a:rPr lang="en-US" sz="2400" dirty="0" smtClean="0">
                <a:solidFill>
                  <a:schemeClr val="accent1">
                    <a:lumMod val="75000"/>
                  </a:schemeClr>
                </a:solidFill>
              </a:rPr>
            </a:br>
            <a:endParaRPr lang="en-US" sz="2400" dirty="0">
              <a:solidFill>
                <a:schemeClr val="accent1">
                  <a:lumMod val="75000"/>
                </a:schemeClr>
              </a:solidFill>
            </a:endParaRPr>
          </a:p>
        </p:txBody>
      </p:sp>
    </p:spTree>
    <p:extLst>
      <p:ext uri="{BB962C8B-B14F-4D97-AF65-F5344CB8AC3E}">
        <p14:creationId xmlns:p14="http://schemas.microsoft.com/office/powerpoint/2010/main" val="393088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MS-A API </a:t>
            </a:r>
            <a:r>
              <a:rPr lang="en-US" b="1" dirty="0" err="1" smtClean="0">
                <a:solidFill>
                  <a:schemeClr val="accent1">
                    <a:lumMod val="75000"/>
                  </a:schemeClr>
                </a:solidFill>
              </a:rPr>
              <a:t>GateWay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4395" y="174246"/>
            <a:ext cx="6483748" cy="6430163"/>
          </a:xfrm>
        </p:spPr>
      </p:pic>
      <p:sp>
        <p:nvSpPr>
          <p:cNvPr id="6" name="TextBox 5"/>
          <p:cNvSpPr txBox="1"/>
          <p:nvPr/>
        </p:nvSpPr>
        <p:spPr>
          <a:xfrm>
            <a:off x="805218" y="2702256"/>
            <a:ext cx="4244454" cy="1077218"/>
          </a:xfrm>
          <a:prstGeom prst="rect">
            <a:avLst/>
          </a:prstGeom>
          <a:noFill/>
        </p:spPr>
        <p:txBody>
          <a:bodyPr wrap="square" rtlCol="0">
            <a:spAutoFit/>
          </a:bodyPr>
          <a:lstStyle/>
          <a:p>
            <a:pPr algn="ctr"/>
            <a:r>
              <a:rPr lang="en-US" sz="3200" dirty="0" err="1" smtClean="0">
                <a:solidFill>
                  <a:srgbClr val="FF0000"/>
                </a:solidFill>
              </a:rPr>
              <a:t>Làm</a:t>
            </a:r>
            <a:r>
              <a:rPr lang="en-US" sz="3200" dirty="0" smtClean="0">
                <a:solidFill>
                  <a:srgbClr val="FF0000"/>
                </a:solidFill>
              </a:rPr>
              <a:t> </a:t>
            </a:r>
            <a:r>
              <a:rPr lang="en-US" sz="3200" dirty="0" err="1" smtClean="0">
                <a:solidFill>
                  <a:srgbClr val="FF0000"/>
                </a:solidFill>
              </a:rPr>
              <a:t>sao</a:t>
            </a:r>
            <a:r>
              <a:rPr lang="en-US" sz="3200" dirty="0" smtClean="0">
                <a:solidFill>
                  <a:srgbClr val="FF0000"/>
                </a:solidFill>
              </a:rPr>
              <a:t> </a:t>
            </a:r>
            <a:r>
              <a:rPr lang="en-US" sz="3200" dirty="0" err="1" smtClean="0">
                <a:solidFill>
                  <a:srgbClr val="FF0000"/>
                </a:solidFill>
              </a:rPr>
              <a:t>để</a:t>
            </a:r>
            <a:r>
              <a:rPr lang="en-US" sz="3200" dirty="0" smtClean="0">
                <a:solidFill>
                  <a:srgbClr val="FF0000"/>
                </a:solidFill>
              </a:rPr>
              <a:t> </a:t>
            </a:r>
            <a:r>
              <a:rPr lang="en-US" sz="3200" dirty="0" err="1" smtClean="0">
                <a:solidFill>
                  <a:srgbClr val="FF0000"/>
                </a:solidFill>
              </a:rPr>
              <a:t>sử</a:t>
            </a:r>
            <a:r>
              <a:rPr lang="en-US" sz="3200" dirty="0" smtClean="0">
                <a:solidFill>
                  <a:srgbClr val="FF0000"/>
                </a:solidFill>
              </a:rPr>
              <a:t> </a:t>
            </a:r>
            <a:r>
              <a:rPr lang="en-US" sz="3200" dirty="0" err="1" smtClean="0">
                <a:solidFill>
                  <a:srgbClr val="FF0000"/>
                </a:solidFill>
              </a:rPr>
              <a:t>dụng</a:t>
            </a:r>
            <a:r>
              <a:rPr lang="en-US" sz="3200" dirty="0" smtClean="0">
                <a:solidFill>
                  <a:srgbClr val="FF0000"/>
                </a:solidFill>
              </a:rPr>
              <a:t> </a:t>
            </a:r>
            <a:r>
              <a:rPr lang="en-US" sz="3200" dirty="0" err="1" smtClean="0">
                <a:solidFill>
                  <a:srgbClr val="FF0000"/>
                </a:solidFill>
              </a:rPr>
              <a:t>dịch</a:t>
            </a:r>
            <a:r>
              <a:rPr lang="en-US" sz="3200" dirty="0" smtClean="0">
                <a:solidFill>
                  <a:srgbClr val="FF0000"/>
                </a:solidFill>
              </a:rPr>
              <a:t> </a:t>
            </a:r>
            <a:r>
              <a:rPr lang="en-US" sz="3200" dirty="0" err="1" smtClean="0">
                <a:solidFill>
                  <a:srgbClr val="FF0000"/>
                </a:solidFill>
              </a:rPr>
              <a:t>vụ</a:t>
            </a:r>
            <a:r>
              <a:rPr lang="en-US" sz="3200" dirty="0" smtClean="0">
                <a:solidFill>
                  <a:srgbClr val="FF0000"/>
                </a:solidFill>
              </a:rPr>
              <a:t> ??</a:t>
            </a:r>
            <a:endParaRPr lang="en-US" sz="3200" dirty="0">
              <a:solidFill>
                <a:srgbClr val="FF0000"/>
              </a:solidFill>
            </a:endParaRPr>
          </a:p>
        </p:txBody>
      </p:sp>
    </p:spTree>
    <p:extLst>
      <p:ext uri="{BB962C8B-B14F-4D97-AF65-F5344CB8AC3E}">
        <p14:creationId xmlns:p14="http://schemas.microsoft.com/office/powerpoint/2010/main" val="1453030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MS-A API </a:t>
            </a:r>
            <a:r>
              <a:rPr lang="en-US" b="1" dirty="0" err="1">
                <a:solidFill>
                  <a:schemeClr val="accent1">
                    <a:lumMod val="75000"/>
                  </a:schemeClr>
                </a:solidFill>
              </a:rPr>
              <a:t>GateWay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3580" y="788394"/>
            <a:ext cx="5896893" cy="5848159"/>
          </a:xfrm>
        </p:spPr>
      </p:pic>
      <p:sp>
        <p:nvSpPr>
          <p:cNvPr id="5" name="TextBox 4"/>
          <p:cNvSpPr txBox="1"/>
          <p:nvPr/>
        </p:nvSpPr>
        <p:spPr>
          <a:xfrm>
            <a:off x="614149" y="2374710"/>
            <a:ext cx="502237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accent1">
                    <a:lumMod val="75000"/>
                  </a:schemeClr>
                </a:solidFill>
              </a:rPr>
              <a:t>API </a:t>
            </a:r>
            <a:r>
              <a:rPr lang="en-US" sz="2000" dirty="0" err="1" smtClean="0">
                <a:solidFill>
                  <a:schemeClr val="accent1">
                    <a:lumMod val="75000"/>
                  </a:schemeClr>
                </a:solidFill>
              </a:rPr>
              <a:t>GateWay</a:t>
            </a:r>
            <a:r>
              <a:rPr lang="en-US" sz="2000" dirty="0" smtClean="0">
                <a:solidFill>
                  <a:schemeClr val="accent1">
                    <a:lumMod val="75000"/>
                  </a:schemeClr>
                </a:solidFill>
              </a:rPr>
              <a:t> </a:t>
            </a:r>
            <a:r>
              <a:rPr lang="en-US" sz="2000" dirty="0" err="1" smtClean="0">
                <a:solidFill>
                  <a:schemeClr val="accent1">
                    <a:lumMod val="75000"/>
                  </a:schemeClr>
                </a:solidFill>
              </a:rPr>
              <a:t>có</a:t>
            </a:r>
            <a:r>
              <a:rPr lang="en-US" sz="2000" dirty="0" smtClean="0">
                <a:solidFill>
                  <a:schemeClr val="accent1">
                    <a:lumMod val="75000"/>
                  </a:schemeClr>
                </a:solidFill>
              </a:rPr>
              <a:t> </a:t>
            </a:r>
            <a:r>
              <a:rPr lang="en-US" sz="2000" dirty="0" err="1" smtClean="0">
                <a:solidFill>
                  <a:schemeClr val="accent1">
                    <a:lumMod val="75000"/>
                  </a:schemeClr>
                </a:solidFill>
              </a:rPr>
              <a:t>trách</a:t>
            </a:r>
            <a:r>
              <a:rPr lang="en-US" sz="2000" dirty="0" smtClean="0">
                <a:solidFill>
                  <a:schemeClr val="accent1">
                    <a:lumMod val="75000"/>
                  </a:schemeClr>
                </a:solidFill>
              </a:rPr>
              <a:t> </a:t>
            </a:r>
            <a:r>
              <a:rPr lang="en-US" sz="2000" dirty="0" err="1" smtClean="0">
                <a:solidFill>
                  <a:schemeClr val="accent1">
                    <a:lumMod val="75000"/>
                  </a:schemeClr>
                </a:solidFill>
              </a:rPr>
              <a:t>nhiệm</a:t>
            </a:r>
            <a:r>
              <a:rPr lang="en-US" sz="2000" dirty="0" smtClean="0">
                <a:solidFill>
                  <a:schemeClr val="accent1">
                    <a:lumMod val="75000"/>
                  </a:schemeClr>
                </a:solidFill>
              </a:rPr>
              <a:t> </a:t>
            </a:r>
            <a:r>
              <a:rPr lang="en-US" sz="2000" dirty="0" err="1" smtClean="0">
                <a:solidFill>
                  <a:schemeClr val="accent1">
                    <a:lumMod val="75000"/>
                  </a:schemeClr>
                </a:solidFill>
              </a:rPr>
              <a:t>định</a:t>
            </a:r>
            <a:r>
              <a:rPr lang="en-US" sz="2000" dirty="0" smtClean="0">
                <a:solidFill>
                  <a:schemeClr val="accent1">
                    <a:lumMod val="75000"/>
                  </a:schemeClr>
                </a:solidFill>
              </a:rPr>
              <a:t> </a:t>
            </a:r>
            <a:r>
              <a:rPr lang="en-US" sz="2000" dirty="0" err="1" smtClean="0">
                <a:solidFill>
                  <a:schemeClr val="accent1">
                    <a:lumMod val="75000"/>
                  </a:schemeClr>
                </a:solidFill>
              </a:rPr>
              <a:t>tuyến</a:t>
            </a:r>
            <a:r>
              <a:rPr lang="en-US" sz="2000" dirty="0" smtClean="0">
                <a:solidFill>
                  <a:schemeClr val="accent1">
                    <a:lumMod val="75000"/>
                  </a:schemeClr>
                </a:solidFill>
              </a:rPr>
              <a:t> </a:t>
            </a:r>
            <a:r>
              <a:rPr lang="en-US" sz="2000" dirty="0" err="1" smtClean="0">
                <a:solidFill>
                  <a:schemeClr val="accent1">
                    <a:lumMod val="75000"/>
                  </a:schemeClr>
                </a:solidFill>
              </a:rPr>
              <a:t>cho</a:t>
            </a:r>
            <a:r>
              <a:rPr lang="en-US" sz="2000" dirty="0" smtClean="0">
                <a:solidFill>
                  <a:schemeClr val="accent1">
                    <a:lumMod val="75000"/>
                  </a:schemeClr>
                </a:solidFill>
              </a:rPr>
              <a:t> </a:t>
            </a:r>
            <a:r>
              <a:rPr lang="en-US" sz="2000" dirty="0" err="1" smtClean="0">
                <a:solidFill>
                  <a:schemeClr val="accent1">
                    <a:lumMod val="75000"/>
                  </a:schemeClr>
                </a:solidFill>
              </a:rPr>
              <a:t>các</a:t>
            </a:r>
            <a:r>
              <a:rPr lang="en-US" sz="2000" dirty="0" smtClean="0">
                <a:solidFill>
                  <a:schemeClr val="accent1">
                    <a:lumMod val="75000"/>
                  </a:schemeClr>
                </a:solidFill>
              </a:rPr>
              <a:t> request:</a:t>
            </a:r>
          </a:p>
          <a:p>
            <a:pPr marL="742950" lvl="1" indent="-285750">
              <a:buFont typeface="Arial" panose="020B0604020202020204" pitchFamily="34" charset="0"/>
              <a:buChar char="•"/>
            </a:pPr>
            <a:r>
              <a:rPr lang="en-US" sz="2000" dirty="0" err="1" smtClean="0">
                <a:solidFill>
                  <a:schemeClr val="accent1">
                    <a:lumMod val="75000"/>
                  </a:schemeClr>
                </a:solidFill>
              </a:rPr>
              <a:t>Tất</a:t>
            </a:r>
            <a:r>
              <a:rPr lang="en-US" sz="2000" dirty="0" smtClean="0">
                <a:solidFill>
                  <a:schemeClr val="accent1">
                    <a:lumMod val="75000"/>
                  </a:schemeClr>
                </a:solidFill>
              </a:rPr>
              <a:t> </a:t>
            </a:r>
            <a:r>
              <a:rPr lang="en-US" sz="2000" dirty="0" err="1" smtClean="0">
                <a:solidFill>
                  <a:schemeClr val="accent1">
                    <a:lumMod val="75000"/>
                  </a:schemeClr>
                </a:solidFill>
              </a:rPr>
              <a:t>cả</a:t>
            </a:r>
            <a:r>
              <a:rPr lang="en-US" sz="2000" dirty="0" smtClean="0">
                <a:solidFill>
                  <a:schemeClr val="accent1">
                    <a:lumMod val="75000"/>
                  </a:schemeClr>
                </a:solidFill>
              </a:rPr>
              <a:t> </a:t>
            </a:r>
            <a:r>
              <a:rPr lang="en-US" sz="2000" dirty="0" err="1" smtClean="0">
                <a:solidFill>
                  <a:schemeClr val="accent1">
                    <a:lumMod val="75000"/>
                  </a:schemeClr>
                </a:solidFill>
              </a:rPr>
              <a:t>các</a:t>
            </a:r>
            <a:r>
              <a:rPr lang="en-US" sz="2000" dirty="0" smtClean="0">
                <a:solidFill>
                  <a:schemeClr val="accent1">
                    <a:lumMod val="75000"/>
                  </a:schemeClr>
                </a:solidFill>
              </a:rPr>
              <a:t> </a:t>
            </a:r>
            <a:r>
              <a:rPr lang="en-US" sz="2000" dirty="0" err="1" smtClean="0">
                <a:solidFill>
                  <a:schemeClr val="accent1">
                    <a:lumMod val="75000"/>
                  </a:schemeClr>
                </a:solidFill>
              </a:rPr>
              <a:t>yêu</a:t>
            </a:r>
            <a:r>
              <a:rPr lang="en-US" sz="2000" dirty="0" smtClean="0">
                <a:solidFill>
                  <a:schemeClr val="accent1">
                    <a:lumMod val="75000"/>
                  </a:schemeClr>
                </a:solidFill>
              </a:rPr>
              <a:t> </a:t>
            </a:r>
            <a:r>
              <a:rPr lang="en-US" sz="2000" dirty="0" err="1" smtClean="0">
                <a:solidFill>
                  <a:schemeClr val="accent1">
                    <a:lumMod val="75000"/>
                  </a:schemeClr>
                </a:solidFill>
              </a:rPr>
              <a:t>cầu</a:t>
            </a:r>
            <a:r>
              <a:rPr lang="en-US" sz="2000" dirty="0" smtClean="0">
                <a:solidFill>
                  <a:schemeClr val="accent1">
                    <a:lumMod val="75000"/>
                  </a:schemeClr>
                </a:solidFill>
              </a:rPr>
              <a:t> </a:t>
            </a:r>
            <a:r>
              <a:rPr lang="en-US" sz="2000" dirty="0" err="1" smtClean="0">
                <a:solidFill>
                  <a:schemeClr val="accent1">
                    <a:lumMod val="75000"/>
                  </a:schemeClr>
                </a:solidFill>
              </a:rPr>
              <a:t>từ</a:t>
            </a:r>
            <a:r>
              <a:rPr lang="en-US" sz="2000" dirty="0" smtClean="0">
                <a:solidFill>
                  <a:schemeClr val="accent1">
                    <a:lumMod val="75000"/>
                  </a:schemeClr>
                </a:solidFill>
              </a:rPr>
              <a:t> </a:t>
            </a:r>
            <a:r>
              <a:rPr lang="en-US" sz="2000" dirty="0" err="1" smtClean="0">
                <a:solidFill>
                  <a:schemeClr val="accent1">
                    <a:lumMod val="75000"/>
                  </a:schemeClr>
                </a:solidFill>
              </a:rPr>
              <a:t>khách</a:t>
            </a:r>
            <a:r>
              <a:rPr lang="en-US" sz="2000" dirty="0" smtClean="0">
                <a:solidFill>
                  <a:schemeClr val="accent1">
                    <a:lumMod val="75000"/>
                  </a:schemeClr>
                </a:solidFill>
              </a:rPr>
              <a:t> </a:t>
            </a:r>
            <a:r>
              <a:rPr lang="en-US" sz="2000" dirty="0" err="1" smtClean="0">
                <a:solidFill>
                  <a:schemeClr val="accent1">
                    <a:lumMod val="75000"/>
                  </a:schemeClr>
                </a:solidFill>
              </a:rPr>
              <a:t>hàng</a:t>
            </a:r>
            <a:r>
              <a:rPr lang="en-US" sz="2000" dirty="0" smtClean="0">
                <a:solidFill>
                  <a:schemeClr val="accent1">
                    <a:lumMod val="75000"/>
                  </a:schemeClr>
                </a:solidFill>
              </a:rPr>
              <a:t> </a:t>
            </a:r>
            <a:r>
              <a:rPr lang="en-US" sz="2000" dirty="0" err="1" smtClean="0">
                <a:solidFill>
                  <a:schemeClr val="accent1">
                    <a:lumMod val="75000"/>
                  </a:schemeClr>
                </a:solidFill>
              </a:rPr>
              <a:t>đều</a:t>
            </a:r>
            <a:r>
              <a:rPr lang="en-US" sz="2000" dirty="0" smtClean="0">
                <a:solidFill>
                  <a:schemeClr val="accent1">
                    <a:lumMod val="75000"/>
                  </a:schemeClr>
                </a:solidFill>
              </a:rPr>
              <a:t> </a:t>
            </a:r>
            <a:r>
              <a:rPr lang="en-US" sz="2000" dirty="0" err="1" smtClean="0">
                <a:solidFill>
                  <a:schemeClr val="accent1">
                    <a:lumMod val="75000"/>
                  </a:schemeClr>
                </a:solidFill>
              </a:rPr>
              <a:t>đi</a:t>
            </a:r>
            <a:r>
              <a:rPr lang="en-US" sz="2000" dirty="0" smtClean="0">
                <a:solidFill>
                  <a:schemeClr val="accent1">
                    <a:lumMod val="75000"/>
                  </a:schemeClr>
                </a:solidFill>
              </a:rPr>
              <a:t> qua API </a:t>
            </a:r>
            <a:r>
              <a:rPr lang="en-US" sz="2000" dirty="0" err="1" smtClean="0">
                <a:solidFill>
                  <a:schemeClr val="accent1">
                    <a:lumMod val="75000"/>
                  </a:schemeClr>
                </a:solidFill>
              </a:rPr>
              <a:t>GateWay</a:t>
            </a:r>
            <a:endParaRPr lang="en-US" sz="2000" dirty="0" smtClean="0">
              <a:solidFill>
                <a:schemeClr val="accent1">
                  <a:lumMod val="75000"/>
                </a:schemeClr>
              </a:solidFill>
            </a:endParaRPr>
          </a:p>
          <a:p>
            <a:pPr marL="742950" lvl="1" indent="-285750">
              <a:buFont typeface="Arial" panose="020B0604020202020204" pitchFamily="34" charset="0"/>
              <a:buChar char="•"/>
            </a:pPr>
            <a:r>
              <a:rPr lang="en-US" sz="2000" dirty="0" smtClean="0">
                <a:solidFill>
                  <a:schemeClr val="accent1">
                    <a:lumMod val="75000"/>
                  </a:schemeClr>
                </a:solidFill>
              </a:rPr>
              <a:t>Sau </a:t>
            </a:r>
            <a:r>
              <a:rPr lang="en-US" sz="2000" dirty="0" err="1" smtClean="0">
                <a:solidFill>
                  <a:schemeClr val="accent1">
                    <a:lumMod val="75000"/>
                  </a:schemeClr>
                </a:solidFill>
              </a:rPr>
              <a:t>đó</a:t>
            </a:r>
            <a:r>
              <a:rPr lang="en-US" sz="2000" dirty="0" smtClean="0">
                <a:solidFill>
                  <a:schemeClr val="accent1">
                    <a:lumMod val="75000"/>
                  </a:schemeClr>
                </a:solidFill>
              </a:rPr>
              <a:t> </a:t>
            </a:r>
            <a:r>
              <a:rPr lang="en-US" sz="2000" dirty="0" err="1" smtClean="0">
                <a:solidFill>
                  <a:schemeClr val="accent1">
                    <a:lumMod val="75000"/>
                  </a:schemeClr>
                </a:solidFill>
              </a:rPr>
              <a:t>các</a:t>
            </a:r>
            <a:r>
              <a:rPr lang="en-US" sz="2000" dirty="0" smtClean="0">
                <a:solidFill>
                  <a:schemeClr val="accent1">
                    <a:lumMod val="75000"/>
                  </a:schemeClr>
                </a:solidFill>
              </a:rPr>
              <a:t> </a:t>
            </a:r>
            <a:r>
              <a:rPr lang="en-US" sz="2000" dirty="0" err="1" smtClean="0">
                <a:solidFill>
                  <a:schemeClr val="accent1">
                    <a:lumMod val="75000"/>
                  </a:schemeClr>
                </a:solidFill>
              </a:rPr>
              <a:t>yêu</a:t>
            </a:r>
            <a:r>
              <a:rPr lang="en-US" sz="2000" dirty="0" smtClean="0">
                <a:solidFill>
                  <a:schemeClr val="accent1">
                    <a:lumMod val="75000"/>
                  </a:schemeClr>
                </a:solidFill>
              </a:rPr>
              <a:t> </a:t>
            </a:r>
            <a:r>
              <a:rPr lang="en-US" sz="2000" dirty="0" err="1" smtClean="0">
                <a:solidFill>
                  <a:schemeClr val="accent1">
                    <a:lumMod val="75000"/>
                  </a:schemeClr>
                </a:solidFill>
              </a:rPr>
              <a:t>cầu</a:t>
            </a:r>
            <a:r>
              <a:rPr lang="en-US" sz="2000" dirty="0" smtClean="0">
                <a:solidFill>
                  <a:schemeClr val="accent1">
                    <a:lumMod val="75000"/>
                  </a:schemeClr>
                </a:solidFill>
              </a:rPr>
              <a:t> </a:t>
            </a:r>
            <a:r>
              <a:rPr lang="en-US" sz="2000" dirty="0" err="1" smtClean="0">
                <a:solidFill>
                  <a:schemeClr val="accent1">
                    <a:lumMod val="75000"/>
                  </a:schemeClr>
                </a:solidFill>
              </a:rPr>
              <a:t>sẽ</a:t>
            </a:r>
            <a:r>
              <a:rPr lang="en-US" sz="2000" dirty="0" smtClean="0">
                <a:solidFill>
                  <a:schemeClr val="accent1">
                    <a:lumMod val="75000"/>
                  </a:schemeClr>
                </a:solidFill>
              </a:rPr>
              <a:t> </a:t>
            </a:r>
            <a:r>
              <a:rPr lang="en-US" sz="2000" dirty="0" err="1" smtClean="0">
                <a:solidFill>
                  <a:schemeClr val="accent1">
                    <a:lumMod val="75000"/>
                  </a:schemeClr>
                </a:solidFill>
              </a:rPr>
              <a:t>được</a:t>
            </a:r>
            <a:r>
              <a:rPr lang="en-US" sz="2000" dirty="0" smtClean="0">
                <a:solidFill>
                  <a:schemeClr val="accent1">
                    <a:lumMod val="75000"/>
                  </a:schemeClr>
                </a:solidFill>
              </a:rPr>
              <a:t> </a:t>
            </a:r>
            <a:r>
              <a:rPr lang="en-US" sz="2000" dirty="0" err="1" smtClean="0">
                <a:solidFill>
                  <a:schemeClr val="accent1">
                    <a:lumMod val="75000"/>
                  </a:schemeClr>
                </a:solidFill>
              </a:rPr>
              <a:t>định</a:t>
            </a:r>
            <a:r>
              <a:rPr lang="en-US" sz="2000" dirty="0" smtClean="0">
                <a:solidFill>
                  <a:schemeClr val="accent1">
                    <a:lumMod val="75000"/>
                  </a:schemeClr>
                </a:solidFill>
              </a:rPr>
              <a:t> </a:t>
            </a:r>
            <a:r>
              <a:rPr lang="en-US" sz="2000" dirty="0" err="1" smtClean="0">
                <a:solidFill>
                  <a:schemeClr val="accent1">
                    <a:lumMod val="75000"/>
                  </a:schemeClr>
                </a:solidFill>
              </a:rPr>
              <a:t>tuyến</a:t>
            </a:r>
            <a:r>
              <a:rPr lang="en-US" sz="2000" dirty="0" smtClean="0">
                <a:solidFill>
                  <a:schemeClr val="accent1">
                    <a:lumMod val="75000"/>
                  </a:schemeClr>
                </a:solidFill>
              </a:rPr>
              <a:t> </a:t>
            </a:r>
            <a:r>
              <a:rPr lang="en-US" sz="2000" dirty="0" err="1" smtClean="0">
                <a:solidFill>
                  <a:schemeClr val="accent1">
                    <a:lumMod val="75000"/>
                  </a:schemeClr>
                </a:solidFill>
              </a:rPr>
              <a:t>đến</a:t>
            </a:r>
            <a:r>
              <a:rPr lang="en-US" sz="2000" dirty="0" smtClean="0">
                <a:solidFill>
                  <a:schemeClr val="accent1">
                    <a:lumMod val="75000"/>
                  </a:schemeClr>
                </a:solidFill>
              </a:rPr>
              <a:t> </a:t>
            </a:r>
            <a:r>
              <a:rPr lang="en-US" sz="2000" dirty="0" err="1" smtClean="0">
                <a:solidFill>
                  <a:schemeClr val="accent1">
                    <a:lumMod val="75000"/>
                  </a:schemeClr>
                </a:solidFill>
              </a:rPr>
              <a:t>các</a:t>
            </a:r>
            <a:r>
              <a:rPr lang="en-US" sz="2000" dirty="0" smtClean="0">
                <a:solidFill>
                  <a:schemeClr val="accent1">
                    <a:lumMod val="75000"/>
                  </a:schemeClr>
                </a:solidFill>
              </a:rPr>
              <a:t> </a:t>
            </a:r>
            <a:r>
              <a:rPr lang="en-US" sz="2000" dirty="0" err="1">
                <a:solidFill>
                  <a:schemeClr val="accent1">
                    <a:lumMod val="75000"/>
                  </a:schemeClr>
                </a:solidFill>
              </a:rPr>
              <a:t>M</a:t>
            </a:r>
            <a:r>
              <a:rPr lang="en-US" sz="2000" dirty="0" err="1" smtClean="0">
                <a:solidFill>
                  <a:schemeClr val="accent1">
                    <a:lumMod val="75000"/>
                  </a:schemeClr>
                </a:solidFill>
              </a:rPr>
              <a:t>icroService</a:t>
            </a:r>
            <a:r>
              <a:rPr lang="en-US" sz="2000" dirty="0" smtClean="0">
                <a:solidFill>
                  <a:schemeClr val="accent1">
                    <a:lumMod val="75000"/>
                  </a:schemeClr>
                </a:solidFill>
              </a:rPr>
              <a:t> </a:t>
            </a:r>
            <a:r>
              <a:rPr lang="en-US" sz="2000" dirty="0" err="1" smtClean="0">
                <a:solidFill>
                  <a:schemeClr val="accent1">
                    <a:lumMod val="75000"/>
                  </a:schemeClr>
                </a:solidFill>
              </a:rPr>
              <a:t>thích</a:t>
            </a:r>
            <a:r>
              <a:rPr lang="en-US" sz="2000" dirty="0" smtClean="0">
                <a:solidFill>
                  <a:schemeClr val="accent1">
                    <a:lumMod val="75000"/>
                  </a:schemeClr>
                </a:solidFill>
              </a:rPr>
              <a:t> </a:t>
            </a:r>
            <a:r>
              <a:rPr lang="en-US" sz="2000" dirty="0" err="1" smtClean="0">
                <a:solidFill>
                  <a:schemeClr val="accent1">
                    <a:lumMod val="75000"/>
                  </a:schemeClr>
                </a:solidFill>
              </a:rPr>
              <a:t>hợp</a:t>
            </a:r>
            <a:endParaRPr lang="en-US" sz="2000" dirty="0" smtClean="0">
              <a:solidFill>
                <a:schemeClr val="accent1">
                  <a:lumMod val="75000"/>
                </a:schemeClr>
              </a:solidFill>
            </a:endParaRPr>
          </a:p>
          <a:p>
            <a:pPr marL="742950" lvl="1" indent="-285750">
              <a:buFont typeface="Arial" panose="020B0604020202020204" pitchFamily="34" charset="0"/>
              <a:buChar char="•"/>
            </a:pPr>
            <a:r>
              <a:rPr lang="en-US" sz="2000" dirty="0" err="1" smtClean="0">
                <a:solidFill>
                  <a:schemeClr val="accent1">
                    <a:lumMod val="75000"/>
                  </a:schemeClr>
                </a:solidFill>
              </a:rPr>
              <a:t>Không</a:t>
            </a:r>
            <a:r>
              <a:rPr lang="en-US" sz="2000" dirty="0" smtClean="0">
                <a:solidFill>
                  <a:schemeClr val="accent1">
                    <a:lumMod val="75000"/>
                  </a:schemeClr>
                </a:solidFill>
              </a:rPr>
              <a:t> </a:t>
            </a:r>
            <a:r>
              <a:rPr lang="en-US" sz="2000" dirty="0" err="1" smtClean="0">
                <a:solidFill>
                  <a:schemeClr val="accent1">
                    <a:lumMod val="75000"/>
                  </a:schemeClr>
                </a:solidFill>
              </a:rPr>
              <a:t>dùng</a:t>
            </a:r>
            <a:r>
              <a:rPr lang="en-US" sz="2000" dirty="0" smtClean="0">
                <a:solidFill>
                  <a:schemeClr val="accent1">
                    <a:lumMod val="75000"/>
                  </a:schemeClr>
                </a:solidFill>
              </a:rPr>
              <a:t> </a:t>
            </a:r>
            <a:r>
              <a:rPr lang="en-US" sz="2000" dirty="0" err="1" smtClean="0">
                <a:solidFill>
                  <a:schemeClr val="accent1">
                    <a:lumMod val="75000"/>
                  </a:schemeClr>
                </a:solidFill>
              </a:rPr>
              <a:t>để</a:t>
            </a:r>
            <a:r>
              <a:rPr lang="en-US" sz="2000" dirty="0" smtClean="0">
                <a:solidFill>
                  <a:schemeClr val="accent1">
                    <a:lumMod val="75000"/>
                  </a:schemeClr>
                </a:solidFill>
              </a:rPr>
              <a:t> </a:t>
            </a:r>
            <a:r>
              <a:rPr lang="en-US" sz="2000" dirty="0" err="1" smtClean="0">
                <a:solidFill>
                  <a:schemeClr val="accent1">
                    <a:lumMod val="75000"/>
                  </a:schemeClr>
                </a:solidFill>
              </a:rPr>
              <a:t>các</a:t>
            </a:r>
            <a:r>
              <a:rPr lang="en-US" sz="2000" dirty="0" smtClean="0">
                <a:solidFill>
                  <a:schemeClr val="accent1">
                    <a:lumMod val="75000"/>
                  </a:schemeClr>
                </a:solidFill>
              </a:rPr>
              <a:t> MS </a:t>
            </a:r>
            <a:r>
              <a:rPr lang="en-US" sz="2000" dirty="0" err="1" smtClean="0">
                <a:solidFill>
                  <a:schemeClr val="accent1">
                    <a:lumMod val="75000"/>
                  </a:schemeClr>
                </a:solidFill>
              </a:rPr>
              <a:t>gọi</a:t>
            </a:r>
            <a:r>
              <a:rPr lang="en-US" sz="2000" dirty="0" smtClean="0">
                <a:solidFill>
                  <a:schemeClr val="accent1">
                    <a:lumMod val="75000"/>
                  </a:schemeClr>
                </a:solidFill>
              </a:rPr>
              <a:t> </a:t>
            </a:r>
            <a:r>
              <a:rPr lang="en-US" sz="2000" dirty="0" err="1" smtClean="0">
                <a:solidFill>
                  <a:schemeClr val="accent1">
                    <a:lumMod val="75000"/>
                  </a:schemeClr>
                </a:solidFill>
              </a:rPr>
              <a:t>lẫn</a:t>
            </a:r>
            <a:r>
              <a:rPr lang="en-US" sz="2000" dirty="0" smtClean="0">
                <a:solidFill>
                  <a:schemeClr val="accent1">
                    <a:lumMod val="75000"/>
                  </a:schemeClr>
                </a:solidFill>
              </a:rPr>
              <a:t> </a:t>
            </a:r>
            <a:r>
              <a:rPr lang="en-US" sz="2000" dirty="0" err="1" smtClean="0">
                <a:solidFill>
                  <a:schemeClr val="accent1">
                    <a:lumMod val="75000"/>
                  </a:schemeClr>
                </a:solidFill>
              </a:rPr>
              <a:t>nhau</a:t>
            </a:r>
            <a:r>
              <a:rPr lang="en-US" sz="2000" dirty="0" smtClean="0">
                <a:solidFill>
                  <a:schemeClr val="accent1">
                    <a:lumMod val="75000"/>
                  </a:schemeClr>
                </a:solidFill>
              </a:rPr>
              <a:t>.</a:t>
            </a:r>
          </a:p>
          <a:p>
            <a:pPr marL="285750" indent="-285750">
              <a:buFont typeface="Arial" panose="020B0604020202020204" pitchFamily="34" charset="0"/>
              <a:buChar char="•"/>
            </a:pPr>
            <a:r>
              <a:rPr lang="en-US" sz="2000" dirty="0" err="1" smtClean="0">
                <a:solidFill>
                  <a:schemeClr val="accent1">
                    <a:lumMod val="75000"/>
                  </a:schemeClr>
                </a:solidFill>
              </a:rPr>
              <a:t>Zull</a:t>
            </a:r>
            <a:r>
              <a:rPr lang="en-US" sz="2000" dirty="0" smtClean="0">
                <a:solidFill>
                  <a:schemeClr val="accent1">
                    <a:lumMod val="75000"/>
                  </a:schemeClr>
                </a:solidFill>
              </a:rPr>
              <a:t> API </a:t>
            </a:r>
            <a:r>
              <a:rPr lang="en-US" sz="2000" dirty="0" err="1" smtClean="0">
                <a:solidFill>
                  <a:schemeClr val="accent1">
                    <a:lumMod val="75000"/>
                  </a:schemeClr>
                </a:solidFill>
              </a:rPr>
              <a:t>GateWay</a:t>
            </a:r>
            <a:endParaRPr lang="en-US" sz="2000" dirty="0" smtClean="0">
              <a:solidFill>
                <a:schemeClr val="accent1">
                  <a:lumMod val="75000"/>
                </a:schemeClr>
              </a:solidFill>
            </a:endParaRPr>
          </a:p>
          <a:p>
            <a:pPr marL="742950" lvl="1" indent="-285750">
              <a:buFont typeface="Arial" panose="020B0604020202020204" pitchFamily="34" charset="0"/>
              <a:buChar char="•"/>
            </a:pPr>
            <a:r>
              <a:rPr lang="en-US" sz="2000" dirty="0" err="1" smtClean="0">
                <a:solidFill>
                  <a:schemeClr val="accent1">
                    <a:lumMod val="75000"/>
                  </a:schemeClr>
                </a:solidFill>
              </a:rPr>
              <a:t>Dùng</a:t>
            </a:r>
            <a:r>
              <a:rPr lang="en-US" sz="2000" dirty="0" smtClean="0">
                <a:solidFill>
                  <a:schemeClr val="accent1">
                    <a:lumMod val="75000"/>
                  </a:schemeClr>
                </a:solidFill>
              </a:rPr>
              <a:t> </a:t>
            </a:r>
            <a:r>
              <a:rPr lang="en-US" sz="2000" dirty="0" err="1" smtClean="0">
                <a:solidFill>
                  <a:schemeClr val="accent1">
                    <a:lumMod val="75000"/>
                  </a:schemeClr>
                </a:solidFill>
              </a:rPr>
              <a:t>Zibbon</a:t>
            </a:r>
            <a:r>
              <a:rPr lang="en-US" sz="2000" dirty="0" smtClean="0">
                <a:solidFill>
                  <a:schemeClr val="accent1">
                    <a:lumMod val="75000"/>
                  </a:schemeClr>
                </a:solidFill>
              </a:rPr>
              <a:t> </a:t>
            </a:r>
            <a:r>
              <a:rPr lang="en-US" sz="2000" dirty="0" err="1" smtClean="0">
                <a:solidFill>
                  <a:schemeClr val="accent1">
                    <a:lumMod val="75000"/>
                  </a:schemeClr>
                </a:solidFill>
              </a:rPr>
              <a:t>gọi</a:t>
            </a:r>
            <a:r>
              <a:rPr lang="en-US" sz="2000" dirty="0" smtClean="0">
                <a:solidFill>
                  <a:schemeClr val="accent1">
                    <a:lumMod val="75000"/>
                  </a:schemeClr>
                </a:solidFill>
              </a:rPr>
              <a:t> </a:t>
            </a:r>
            <a:r>
              <a:rPr lang="en-US" sz="2000" dirty="0" err="1" smtClean="0">
                <a:solidFill>
                  <a:schemeClr val="accent1">
                    <a:lumMod val="75000"/>
                  </a:schemeClr>
                </a:solidFill>
              </a:rPr>
              <a:t>đến</a:t>
            </a:r>
            <a:r>
              <a:rPr lang="en-US" sz="2000" dirty="0" smtClean="0">
                <a:solidFill>
                  <a:schemeClr val="accent1">
                    <a:lumMod val="75000"/>
                  </a:schemeClr>
                </a:solidFill>
              </a:rPr>
              <a:t> </a:t>
            </a:r>
            <a:r>
              <a:rPr lang="en-US" sz="2000" dirty="0" err="1" smtClean="0">
                <a:solidFill>
                  <a:schemeClr val="accent1">
                    <a:lumMod val="75000"/>
                  </a:schemeClr>
                </a:solidFill>
              </a:rPr>
              <a:t>các</a:t>
            </a:r>
            <a:r>
              <a:rPr lang="en-US" sz="2000" dirty="0" smtClean="0">
                <a:solidFill>
                  <a:schemeClr val="accent1">
                    <a:lumMod val="75000"/>
                  </a:schemeClr>
                </a:solidFill>
              </a:rPr>
              <a:t> server</a:t>
            </a:r>
          </a:p>
          <a:p>
            <a:pPr marL="1200150" lvl="2" indent="-285750">
              <a:buFont typeface="Arial" panose="020B0604020202020204" pitchFamily="34" charset="0"/>
              <a:buChar char="•"/>
            </a:pPr>
            <a:r>
              <a:rPr lang="en-US" sz="2000" dirty="0" smtClean="0">
                <a:solidFill>
                  <a:schemeClr val="accent1">
                    <a:lumMod val="75000"/>
                  </a:schemeClr>
                </a:solidFill>
              </a:rPr>
              <a:t>Client Load Balancer</a:t>
            </a:r>
          </a:p>
          <a:p>
            <a:pPr marL="1200150" lvl="2" indent="-285750">
              <a:buFont typeface="Arial" panose="020B0604020202020204" pitchFamily="34" charset="0"/>
              <a:buChar char="•"/>
            </a:pPr>
            <a:r>
              <a:rPr lang="en-US" sz="2000" dirty="0" smtClean="0">
                <a:solidFill>
                  <a:schemeClr val="accent1">
                    <a:lumMod val="75000"/>
                  </a:schemeClr>
                </a:solidFill>
              </a:rPr>
              <a:t>Caching</a:t>
            </a:r>
          </a:p>
          <a:p>
            <a:pPr marL="742950" lvl="1" indent="-285750">
              <a:buFont typeface="Arial" panose="020B0604020202020204" pitchFamily="34" charset="0"/>
              <a:buChar char="•"/>
            </a:pPr>
            <a:r>
              <a:rPr lang="en-US" sz="2000" dirty="0" smtClean="0">
                <a:solidFill>
                  <a:schemeClr val="accent1">
                    <a:lumMod val="75000"/>
                  </a:schemeClr>
                </a:solidFill>
              </a:rPr>
              <a:t>Rate Limit Filter</a:t>
            </a:r>
          </a:p>
          <a:p>
            <a:pPr marL="742950" lvl="1" indent="-285750">
              <a:buFont typeface="Arial" panose="020B0604020202020204" pitchFamily="34" charset="0"/>
              <a:buChar char="•"/>
            </a:pPr>
            <a:endParaRPr lang="en-US" sz="2000" dirty="0">
              <a:solidFill>
                <a:schemeClr val="accent1">
                  <a:lumMod val="75000"/>
                </a:schemeClr>
              </a:solidFill>
            </a:endParaRPr>
          </a:p>
        </p:txBody>
      </p:sp>
    </p:spTree>
    <p:extLst>
      <p:ext uri="{BB962C8B-B14F-4D97-AF65-F5344CB8AC3E}">
        <p14:creationId xmlns:p14="http://schemas.microsoft.com/office/powerpoint/2010/main" val="14780952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66415" y="1460600"/>
            <a:ext cx="7659169" cy="5010849"/>
          </a:xfrm>
          <a:prstGeom prst="rect">
            <a:avLst/>
          </a:prstGeom>
        </p:spPr>
      </p:pic>
      <p:sp>
        <p:nvSpPr>
          <p:cNvPr id="2" name="Title 1"/>
          <p:cNvSpPr>
            <a:spLocks noGrp="1"/>
          </p:cNvSpPr>
          <p:nvPr>
            <p:ph type="title"/>
          </p:nvPr>
        </p:nvSpPr>
        <p:spPr/>
        <p:txBody>
          <a:bodyPr>
            <a:normAutofit/>
          </a:bodyPr>
          <a:lstStyle/>
          <a:p>
            <a:r>
              <a:rPr lang="en-US" b="1" dirty="0">
                <a:solidFill>
                  <a:schemeClr val="accent1">
                    <a:lumMod val="75000"/>
                  </a:schemeClr>
                </a:solidFill>
              </a:rPr>
              <a:t>Integrate API </a:t>
            </a:r>
            <a:r>
              <a:rPr lang="en-US" b="1" dirty="0" err="1">
                <a:solidFill>
                  <a:schemeClr val="accent1">
                    <a:lumMod val="75000"/>
                  </a:schemeClr>
                </a:solidFill>
              </a:rPr>
              <a:t>GateWay</a:t>
            </a:r>
            <a:r>
              <a:rPr lang="en-US" b="1" dirty="0">
                <a:solidFill>
                  <a:schemeClr val="accent1">
                    <a:lumMod val="75000"/>
                  </a:schemeClr>
                </a:solidFill>
              </a:rPr>
              <a:t> </a:t>
            </a:r>
            <a:r>
              <a:rPr lang="en-US" b="1" dirty="0" smtClean="0">
                <a:solidFill>
                  <a:schemeClr val="accent1">
                    <a:lumMod val="75000"/>
                  </a:schemeClr>
                </a:solidFill>
              </a:rPr>
              <a:t>&amp; Service </a:t>
            </a:r>
            <a:r>
              <a:rPr lang="en-US" b="1" dirty="0">
                <a:solidFill>
                  <a:schemeClr val="accent1">
                    <a:lumMod val="75000"/>
                  </a:schemeClr>
                </a:solidFill>
              </a:rPr>
              <a:t>Discovery</a:t>
            </a:r>
            <a:endParaRPr lang="en-US" dirty="0"/>
          </a:p>
        </p:txBody>
      </p:sp>
      <p:sp>
        <p:nvSpPr>
          <p:cNvPr id="5" name="Slide Number Placeholder 4"/>
          <p:cNvSpPr>
            <a:spLocks noGrp="1"/>
          </p:cNvSpPr>
          <p:nvPr>
            <p:ph type="sldNum" sz="quarter" idx="12"/>
          </p:nvPr>
        </p:nvSpPr>
        <p:spPr/>
        <p:txBody>
          <a:bodyPr/>
          <a:lstStyle/>
          <a:p>
            <a:fld id="{EF47842A-F420-DF4B-B87C-133FBF9DDBA3}" type="slidenum">
              <a:rPr lang="en-US" smtClean="0"/>
              <a:t>37</a:t>
            </a:fld>
            <a:endParaRPr lang="en-US"/>
          </a:p>
        </p:txBody>
      </p:sp>
      <p:sp>
        <p:nvSpPr>
          <p:cNvPr id="9" name="Frame 8"/>
          <p:cNvSpPr/>
          <p:nvPr/>
        </p:nvSpPr>
        <p:spPr>
          <a:xfrm>
            <a:off x="8407337" y="3742872"/>
            <a:ext cx="1450049" cy="945244"/>
          </a:xfrm>
          <a:prstGeom prst="frame">
            <a:avLst>
              <a:gd name="adj1" fmla="val 4406"/>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p:cNvCxnSpPr/>
          <p:nvPr/>
        </p:nvCxnSpPr>
        <p:spPr>
          <a:xfrm flipH="1">
            <a:off x="6792683" y="4244522"/>
            <a:ext cx="1614647" cy="854527"/>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9977029">
            <a:off x="7150518" y="4329431"/>
            <a:ext cx="857864" cy="338554"/>
          </a:xfrm>
          <a:prstGeom prst="rect">
            <a:avLst/>
          </a:prstGeom>
          <a:noFill/>
        </p:spPr>
        <p:txBody>
          <a:bodyPr wrap="none" rtlCol="0">
            <a:spAutoFit/>
          </a:bodyPr>
          <a:lstStyle/>
          <a:p>
            <a:pPr algn="ctr"/>
            <a:r>
              <a:rPr lang="en-US" sz="1600" smtClean="0"/>
              <a:t>Register</a:t>
            </a:r>
            <a:endParaRPr lang="en-US" sz="1600"/>
          </a:p>
        </p:txBody>
      </p:sp>
      <p:cxnSp>
        <p:nvCxnSpPr>
          <p:cNvPr id="15" name="Straight Arrow Connector 14"/>
          <p:cNvCxnSpPr/>
          <p:nvPr/>
        </p:nvCxnSpPr>
        <p:spPr>
          <a:xfrm flipV="1">
            <a:off x="3802747" y="2859314"/>
            <a:ext cx="1538514" cy="91258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21" name="TextBox 20"/>
          <p:cNvSpPr txBox="1"/>
          <p:nvPr/>
        </p:nvSpPr>
        <p:spPr>
          <a:xfrm rot="19737279">
            <a:off x="3802837" y="3020278"/>
            <a:ext cx="1332865" cy="338554"/>
          </a:xfrm>
          <a:prstGeom prst="rect">
            <a:avLst/>
          </a:prstGeom>
          <a:noFill/>
        </p:spPr>
        <p:txBody>
          <a:bodyPr wrap="none" rtlCol="0">
            <a:spAutoFit/>
          </a:bodyPr>
          <a:lstStyle/>
          <a:p>
            <a:r>
              <a:rPr lang="en-US" sz="1600" smtClean="0"/>
              <a:t>/collection/all</a:t>
            </a:r>
            <a:endParaRPr lang="en-US" sz="1600"/>
          </a:p>
        </p:txBody>
      </p:sp>
      <p:cxnSp>
        <p:nvCxnSpPr>
          <p:cNvPr id="22" name="Straight Arrow Connector 21"/>
          <p:cNvCxnSpPr/>
          <p:nvPr/>
        </p:nvCxnSpPr>
        <p:spPr>
          <a:xfrm>
            <a:off x="6807433" y="2887655"/>
            <a:ext cx="1627300" cy="105306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5" name="Straight Arrow Connector 24"/>
          <p:cNvCxnSpPr/>
          <p:nvPr/>
        </p:nvCxnSpPr>
        <p:spPr>
          <a:xfrm>
            <a:off x="5750205" y="3505645"/>
            <a:ext cx="0" cy="891465"/>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8" name="Straight Arrow Connector 27"/>
          <p:cNvCxnSpPr/>
          <p:nvPr/>
        </p:nvCxnSpPr>
        <p:spPr>
          <a:xfrm flipH="1" flipV="1">
            <a:off x="6397286" y="3491131"/>
            <a:ext cx="4641" cy="860281"/>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33" name="TextBox 32"/>
          <p:cNvSpPr txBox="1"/>
          <p:nvPr/>
        </p:nvSpPr>
        <p:spPr>
          <a:xfrm>
            <a:off x="4725855" y="3685245"/>
            <a:ext cx="1073948" cy="523220"/>
          </a:xfrm>
          <a:prstGeom prst="rect">
            <a:avLst/>
          </a:prstGeom>
          <a:noFill/>
        </p:spPr>
        <p:txBody>
          <a:bodyPr wrap="none" rtlCol="0">
            <a:spAutoFit/>
          </a:bodyPr>
          <a:lstStyle/>
          <a:p>
            <a:pPr algn="r"/>
            <a:r>
              <a:rPr lang="en-US" sz="1400" smtClean="0"/>
              <a:t>Get Registry</a:t>
            </a:r>
          </a:p>
          <a:p>
            <a:pPr algn="r"/>
            <a:r>
              <a:rPr lang="en-US" sz="1400" smtClean="0"/>
              <a:t>store</a:t>
            </a:r>
            <a:endParaRPr lang="en-US" sz="1400"/>
          </a:p>
        </p:txBody>
      </p:sp>
      <p:sp>
        <p:nvSpPr>
          <p:cNvPr id="34" name="TextBox 33"/>
          <p:cNvSpPr txBox="1"/>
          <p:nvPr/>
        </p:nvSpPr>
        <p:spPr>
          <a:xfrm flipH="1">
            <a:off x="6427002" y="3599407"/>
            <a:ext cx="1468772" cy="738664"/>
          </a:xfrm>
          <a:prstGeom prst="rect">
            <a:avLst/>
          </a:prstGeom>
          <a:noFill/>
        </p:spPr>
        <p:txBody>
          <a:bodyPr wrap="square" rtlCol="0">
            <a:spAutoFit/>
          </a:bodyPr>
          <a:lstStyle/>
          <a:p>
            <a:r>
              <a:rPr lang="en-US" sz="1400" smtClean="0"/>
              <a:t>10.0.0.1:8080</a:t>
            </a:r>
          </a:p>
          <a:p>
            <a:r>
              <a:rPr lang="en-US" sz="1400" smtClean="0"/>
              <a:t>10.0.0.2:8081</a:t>
            </a:r>
          </a:p>
          <a:p>
            <a:r>
              <a:rPr lang="en-US" sz="1400" smtClean="0"/>
              <a:t>10.0.0.3:8082</a:t>
            </a:r>
            <a:endParaRPr lang="en-US" sz="1400"/>
          </a:p>
        </p:txBody>
      </p:sp>
      <p:sp>
        <p:nvSpPr>
          <p:cNvPr id="35" name="TextBox 34"/>
          <p:cNvSpPr txBox="1"/>
          <p:nvPr/>
        </p:nvSpPr>
        <p:spPr>
          <a:xfrm rot="2027730">
            <a:off x="7102379" y="3128668"/>
            <a:ext cx="1189749" cy="307777"/>
          </a:xfrm>
          <a:prstGeom prst="rect">
            <a:avLst/>
          </a:prstGeom>
          <a:noFill/>
        </p:spPr>
        <p:txBody>
          <a:bodyPr wrap="none" rtlCol="0">
            <a:spAutoFit/>
          </a:bodyPr>
          <a:lstStyle/>
          <a:p>
            <a:r>
              <a:rPr lang="en-US" sz="1400" smtClean="0"/>
              <a:t>10.0.0.1:8080</a:t>
            </a:r>
            <a:endParaRPr lang="en-US" sz="1400"/>
          </a:p>
        </p:txBody>
      </p:sp>
      <p:sp>
        <p:nvSpPr>
          <p:cNvPr id="16" name="TextBox 15"/>
          <p:cNvSpPr txBox="1"/>
          <p:nvPr/>
        </p:nvSpPr>
        <p:spPr>
          <a:xfrm rot="19957165">
            <a:off x="7168215" y="4588251"/>
            <a:ext cx="1308756" cy="738664"/>
          </a:xfrm>
          <a:prstGeom prst="rect">
            <a:avLst/>
          </a:prstGeom>
          <a:noFill/>
        </p:spPr>
        <p:txBody>
          <a:bodyPr wrap="none" rtlCol="0">
            <a:spAutoFit/>
          </a:bodyPr>
          <a:lstStyle/>
          <a:p>
            <a:r>
              <a:rPr lang="en-US" sz="1400" smtClean="0"/>
              <a:t>ServiceId: store</a:t>
            </a:r>
          </a:p>
          <a:p>
            <a:r>
              <a:rPr lang="en-US" sz="1400" smtClean="0"/>
              <a:t>Host: 10.0.0.1</a:t>
            </a:r>
          </a:p>
          <a:p>
            <a:r>
              <a:rPr lang="en-US" sz="1400" smtClean="0"/>
              <a:t>Port:8080</a:t>
            </a:r>
            <a:endParaRPr lang="en-US" sz="1400"/>
          </a:p>
        </p:txBody>
      </p:sp>
    </p:spTree>
    <p:extLst>
      <p:ext uri="{BB962C8B-B14F-4D97-AF65-F5344CB8AC3E}">
        <p14:creationId xmlns:p14="http://schemas.microsoft.com/office/powerpoint/2010/main" val="1459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21" grpId="0"/>
      <p:bldP spid="33" grpId="0"/>
      <p:bldP spid="34" grpId="0"/>
      <p:bldP spid="35"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MS-A </a:t>
            </a:r>
            <a:r>
              <a:rPr lang="en-US" b="1" dirty="0" smtClean="0">
                <a:solidFill>
                  <a:schemeClr val="accent1">
                    <a:lumMod val="75000"/>
                  </a:schemeClr>
                </a:solidFill>
              </a:rPr>
              <a:t>Central </a:t>
            </a:r>
            <a:r>
              <a:rPr lang="en-US" b="1" dirty="0" err="1" smtClean="0">
                <a:solidFill>
                  <a:schemeClr val="accent1">
                    <a:lumMod val="75000"/>
                  </a:schemeClr>
                </a:solidFill>
              </a:rPr>
              <a:t>Config</a:t>
            </a:r>
            <a:r>
              <a:rPr lang="en-US" b="1" dirty="0" smtClean="0">
                <a:solidFill>
                  <a:schemeClr val="accent1">
                    <a:lumMod val="75000"/>
                  </a:schemeClr>
                </a:solidFill>
              </a:rPr>
              <a:t>	</a:t>
            </a:r>
            <a:endParaRPr lang="en-US" dirty="0"/>
          </a:p>
        </p:txBody>
      </p:sp>
      <p:sp>
        <p:nvSpPr>
          <p:cNvPr id="3" name="Content Placeholder 2"/>
          <p:cNvSpPr>
            <a:spLocks noGrp="1"/>
          </p:cNvSpPr>
          <p:nvPr>
            <p:ph idx="1"/>
          </p:nvPr>
        </p:nvSpPr>
        <p:spPr/>
        <p:txBody>
          <a:bodyPr>
            <a:normAutofit lnSpcReduction="10000"/>
          </a:bodyPr>
          <a:lstStyle/>
          <a:p>
            <a:r>
              <a:rPr lang="en-US" dirty="0" err="1" smtClean="0"/>
              <a:t>Vấn</a:t>
            </a:r>
            <a:r>
              <a:rPr lang="en-US" dirty="0" smtClean="0"/>
              <a:t> </a:t>
            </a:r>
            <a:r>
              <a:rPr lang="en-US" dirty="0" err="1" smtClean="0"/>
              <a:t>đề</a:t>
            </a:r>
            <a:r>
              <a:rPr lang="en-US" dirty="0" smtClean="0"/>
              <a:t>: </a:t>
            </a:r>
          </a:p>
          <a:p>
            <a:pPr lvl="1"/>
            <a:r>
              <a:rPr lang="en-US" dirty="0" err="1" smtClean="0"/>
              <a:t>Cấu</a:t>
            </a:r>
            <a:r>
              <a:rPr lang="en-US" dirty="0" smtClean="0"/>
              <a:t> </a:t>
            </a:r>
            <a:r>
              <a:rPr lang="en-US" dirty="0" err="1" smtClean="0"/>
              <a:t>hình</a:t>
            </a:r>
            <a:r>
              <a:rPr lang="en-US" dirty="0" smtClean="0"/>
              <a:t> </a:t>
            </a:r>
            <a:r>
              <a:rPr lang="en-US" dirty="0" err="1" smtClean="0"/>
              <a:t>phân</a:t>
            </a:r>
            <a:r>
              <a:rPr lang="en-US" dirty="0" smtClean="0"/>
              <a:t> </a:t>
            </a:r>
            <a:r>
              <a:rPr lang="en-US" dirty="0" err="1" smtClean="0"/>
              <a:t>tán</a:t>
            </a:r>
            <a:r>
              <a:rPr lang="en-US" dirty="0" smtClean="0"/>
              <a:t>, </a:t>
            </a:r>
            <a:r>
              <a:rPr lang="en-US" dirty="0" err="1" smtClean="0"/>
              <a:t>khó</a:t>
            </a:r>
            <a:r>
              <a:rPr lang="en-US" dirty="0" smtClean="0"/>
              <a:t> </a:t>
            </a:r>
            <a:r>
              <a:rPr lang="en-US" dirty="0" err="1" smtClean="0"/>
              <a:t>kiểm</a:t>
            </a:r>
            <a:r>
              <a:rPr lang="en-US" dirty="0" smtClean="0"/>
              <a:t> </a:t>
            </a:r>
            <a:r>
              <a:rPr lang="en-US" dirty="0" err="1" smtClean="0"/>
              <a:t>soát</a:t>
            </a:r>
            <a:endParaRPr lang="en-US" dirty="0" smtClean="0"/>
          </a:p>
          <a:p>
            <a:pPr lvl="1"/>
            <a:r>
              <a:rPr lang="en-US" dirty="0" err="1" smtClean="0"/>
              <a:t>Các</a:t>
            </a:r>
            <a:r>
              <a:rPr lang="en-US" dirty="0" smtClean="0"/>
              <a:t> service </a:t>
            </a:r>
            <a:r>
              <a:rPr lang="en-US" dirty="0" err="1" smtClean="0"/>
              <a:t>có</a:t>
            </a:r>
            <a:r>
              <a:rPr lang="en-US" dirty="0" smtClean="0"/>
              <a:t> 1 </a:t>
            </a:r>
            <a:r>
              <a:rPr lang="en-US" dirty="0" err="1" smtClean="0"/>
              <a:t>số</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chung</a:t>
            </a:r>
            <a:r>
              <a:rPr lang="en-US" dirty="0" smtClean="0"/>
              <a:t>, </a:t>
            </a:r>
            <a:r>
              <a:rPr lang="en-US" dirty="0" err="1" smtClean="0"/>
              <a:t>thay</a:t>
            </a:r>
            <a:r>
              <a:rPr lang="en-US" dirty="0" smtClean="0"/>
              <a:t> </a:t>
            </a:r>
            <a:r>
              <a:rPr lang="en-US" dirty="0" err="1" smtClean="0"/>
              <a:t>đổi</a:t>
            </a:r>
            <a:r>
              <a:rPr lang="en-US" dirty="0" smtClean="0"/>
              <a:t> =&gt; </a:t>
            </a:r>
            <a:r>
              <a:rPr lang="en-US" dirty="0" err="1" smtClean="0"/>
              <a:t>thay</a:t>
            </a:r>
            <a:r>
              <a:rPr lang="en-US" dirty="0" smtClean="0"/>
              <a:t> </a:t>
            </a:r>
            <a:r>
              <a:rPr lang="en-US" dirty="0" err="1" smtClean="0"/>
              <a:t>hàng</a:t>
            </a:r>
            <a:r>
              <a:rPr lang="en-US" dirty="0" smtClean="0"/>
              <a:t> </a:t>
            </a:r>
            <a:r>
              <a:rPr lang="en-US" dirty="0" err="1" smtClean="0"/>
              <a:t>loạt</a:t>
            </a:r>
            <a:endParaRPr lang="en-US" dirty="0" smtClean="0"/>
          </a:p>
          <a:p>
            <a:pPr lvl="1"/>
            <a:r>
              <a:rPr lang="en-US" dirty="0" smtClean="0"/>
              <a:t>Reload </a:t>
            </a:r>
            <a:r>
              <a:rPr lang="en-US" dirty="0" err="1" smtClean="0"/>
              <a:t>config</a:t>
            </a:r>
            <a:r>
              <a:rPr lang="en-US" dirty="0" smtClean="0"/>
              <a:t> </a:t>
            </a:r>
            <a:r>
              <a:rPr lang="en-US" dirty="0" err="1" smtClean="0"/>
              <a:t>khi</a:t>
            </a:r>
            <a:r>
              <a:rPr lang="en-US" dirty="0" smtClean="0"/>
              <a:t> </a:t>
            </a:r>
            <a:r>
              <a:rPr lang="en-US" dirty="0" err="1" smtClean="0"/>
              <a:t>đang</a:t>
            </a:r>
            <a:r>
              <a:rPr lang="en-US" dirty="0" smtClean="0"/>
              <a:t> </a:t>
            </a:r>
            <a:r>
              <a:rPr lang="en-US" dirty="0" err="1" smtClean="0"/>
              <a:t>chạy</a:t>
            </a:r>
            <a:endParaRPr lang="en-US" dirty="0" smtClean="0"/>
          </a:p>
          <a:p>
            <a:r>
              <a:rPr lang="en-US" dirty="0" err="1" smtClean="0"/>
              <a:t>Giải</a:t>
            </a:r>
            <a:r>
              <a:rPr lang="en-US" dirty="0" smtClean="0"/>
              <a:t> </a:t>
            </a:r>
            <a:r>
              <a:rPr lang="en-US" dirty="0" err="1" smtClean="0"/>
              <a:t>quyết</a:t>
            </a:r>
            <a:endParaRPr lang="en-US" dirty="0" smtClean="0"/>
          </a:p>
          <a:p>
            <a:pPr lvl="1"/>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nơi</a:t>
            </a:r>
            <a:r>
              <a:rPr lang="en-US" dirty="0" smtClean="0"/>
              <a:t> </a:t>
            </a:r>
            <a:r>
              <a:rPr lang="en-US" dirty="0" err="1" smtClean="0"/>
              <a:t>để</a:t>
            </a:r>
            <a:r>
              <a:rPr lang="en-US" dirty="0" smtClean="0"/>
              <a:t> </a:t>
            </a:r>
            <a:r>
              <a:rPr lang="en-US" dirty="0" err="1" smtClean="0"/>
              <a:t>config</a:t>
            </a:r>
            <a:r>
              <a:rPr lang="en-US" dirty="0" smtClean="0"/>
              <a:t> </a:t>
            </a:r>
            <a:r>
              <a:rPr lang="en-US" dirty="0" err="1" smtClean="0"/>
              <a:t>chung</a:t>
            </a:r>
            <a:r>
              <a:rPr lang="en-US" dirty="0" smtClean="0"/>
              <a:t> </a:t>
            </a:r>
            <a:r>
              <a:rPr lang="en-US" dirty="0" err="1" smtClean="0"/>
              <a:t>cho</a:t>
            </a:r>
            <a:r>
              <a:rPr lang="en-US" dirty="0" smtClean="0"/>
              <a:t> </a:t>
            </a:r>
            <a:r>
              <a:rPr lang="en-US" dirty="0" err="1" smtClean="0"/>
              <a:t>cả</a:t>
            </a:r>
            <a:r>
              <a:rPr lang="en-US" dirty="0" smtClean="0"/>
              <a:t> </a:t>
            </a:r>
            <a:r>
              <a:rPr lang="en-US" dirty="0" err="1" smtClean="0"/>
              <a:t>hệ</a:t>
            </a:r>
            <a:r>
              <a:rPr lang="en-US" dirty="0" smtClean="0"/>
              <a:t> </a:t>
            </a:r>
            <a:r>
              <a:rPr lang="en-US" dirty="0" err="1" smtClean="0"/>
              <a:t>thống</a:t>
            </a:r>
            <a:r>
              <a:rPr lang="en-US" dirty="0" smtClean="0"/>
              <a:t>.</a:t>
            </a:r>
          </a:p>
          <a:p>
            <a:pPr lvl="1"/>
            <a:r>
              <a:rPr lang="en-US" dirty="0" err="1" smtClean="0"/>
              <a:t>Sử</a:t>
            </a:r>
            <a:r>
              <a:rPr lang="en-US" dirty="0" smtClean="0"/>
              <a:t> </a:t>
            </a:r>
            <a:r>
              <a:rPr lang="en-US" dirty="0" err="1" smtClean="0"/>
              <a:t>dụng</a:t>
            </a:r>
            <a:r>
              <a:rPr lang="en-US" dirty="0" smtClean="0"/>
              <a:t> </a:t>
            </a:r>
            <a:r>
              <a:rPr lang="en-US" dirty="0" err="1" smtClean="0"/>
              <a:t>SpingCloud</a:t>
            </a:r>
            <a:r>
              <a:rPr lang="en-US" dirty="0" smtClean="0"/>
              <a:t> Server</a:t>
            </a:r>
          </a:p>
          <a:p>
            <a:pPr lvl="2"/>
            <a:r>
              <a:rPr lang="en-US" dirty="0" err="1" smtClean="0"/>
              <a:t>Cấu</a:t>
            </a:r>
            <a:r>
              <a:rPr lang="en-US" dirty="0" smtClean="0"/>
              <a:t> </a:t>
            </a:r>
            <a:r>
              <a:rPr lang="en-US" dirty="0" err="1" smtClean="0"/>
              <a:t>hình</a:t>
            </a:r>
            <a:r>
              <a:rPr lang="en-US" dirty="0" smtClean="0"/>
              <a:t> qua </a:t>
            </a:r>
            <a:r>
              <a:rPr lang="en-US" dirty="0" err="1" smtClean="0"/>
              <a:t>các</a:t>
            </a:r>
            <a:r>
              <a:rPr lang="en-US" dirty="0" smtClean="0"/>
              <a:t> file .</a:t>
            </a:r>
            <a:r>
              <a:rPr lang="en-US" dirty="0" err="1" smtClean="0"/>
              <a:t>yml</a:t>
            </a:r>
            <a:endParaRPr lang="en-US" dirty="0" smtClean="0"/>
          </a:p>
          <a:p>
            <a:pPr lvl="2"/>
            <a:r>
              <a:rPr lang="en-US" dirty="0" err="1" smtClean="0"/>
              <a:t>Tên</a:t>
            </a:r>
            <a:r>
              <a:rPr lang="en-US" dirty="0" smtClean="0"/>
              <a:t> file {</a:t>
            </a:r>
            <a:r>
              <a:rPr lang="en-US" dirty="0" err="1" smtClean="0"/>
              <a:t>serviceId</a:t>
            </a:r>
            <a:r>
              <a:rPr lang="en-US" dirty="0" smtClean="0"/>
              <a:t>}.</a:t>
            </a:r>
            <a:r>
              <a:rPr lang="en-US" dirty="0" err="1" smtClean="0"/>
              <a:t>yml</a:t>
            </a:r>
            <a:endParaRPr lang="en-US" dirty="0" smtClean="0"/>
          </a:p>
          <a:p>
            <a:pPr lvl="2"/>
            <a:r>
              <a:rPr lang="en-US" dirty="0" err="1" smtClean="0"/>
              <a:t>Kế</a:t>
            </a:r>
            <a:r>
              <a:rPr lang="en-US" dirty="0" smtClean="0"/>
              <a:t> </a:t>
            </a:r>
            <a:r>
              <a:rPr lang="en-US" dirty="0" err="1" smtClean="0"/>
              <a:t>thừa</a:t>
            </a:r>
            <a:r>
              <a:rPr lang="en-US" dirty="0" smtClean="0"/>
              <a:t> </a:t>
            </a:r>
            <a:r>
              <a:rPr lang="en-US" dirty="0" err="1" smtClean="0"/>
              <a:t>từ</a:t>
            </a:r>
            <a:r>
              <a:rPr lang="en-US" dirty="0" smtClean="0"/>
              <a:t> </a:t>
            </a:r>
            <a:r>
              <a:rPr lang="en-US" dirty="0" err="1" smtClean="0"/>
              <a:t>application.yml</a:t>
            </a:r>
            <a:r>
              <a:rPr lang="en-US" dirty="0" smtClean="0"/>
              <a:t> : </a:t>
            </a:r>
            <a:r>
              <a:rPr lang="en-US" dirty="0" err="1" smtClean="0"/>
              <a:t>Mọi</a:t>
            </a:r>
            <a:r>
              <a:rPr lang="en-US" dirty="0" smtClean="0"/>
              <a:t> service </a:t>
            </a:r>
            <a:r>
              <a:rPr lang="en-US" dirty="0" err="1" smtClean="0"/>
              <a:t>đều</a:t>
            </a:r>
            <a:r>
              <a:rPr lang="en-US" dirty="0" smtClean="0"/>
              <a:t> </a:t>
            </a:r>
            <a:r>
              <a:rPr lang="en-US" dirty="0" err="1" smtClean="0"/>
              <a:t>lấy</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chung</a:t>
            </a:r>
            <a:endParaRPr lang="en-US" dirty="0" smtClean="0"/>
          </a:p>
          <a:p>
            <a:pPr lvl="2"/>
            <a:r>
              <a:rPr lang="en-US" dirty="0" smtClean="0"/>
              <a:t>File: </a:t>
            </a:r>
            <a:r>
              <a:rPr lang="en-US" dirty="0" err="1" smtClean="0"/>
              <a:t>Bootstrap.yml</a:t>
            </a:r>
            <a:r>
              <a:rPr lang="en-US" dirty="0" smtClean="0"/>
              <a:t> : </a:t>
            </a:r>
            <a:r>
              <a:rPr lang="en-US" dirty="0" err="1" smtClean="0"/>
              <a:t>cấu</a:t>
            </a:r>
            <a:r>
              <a:rPr lang="en-US" dirty="0" smtClean="0"/>
              <a:t> </a:t>
            </a:r>
            <a:r>
              <a:rPr lang="en-US" dirty="0" err="1" smtClean="0"/>
              <a:t>hình</a:t>
            </a:r>
            <a:r>
              <a:rPr lang="en-US" dirty="0" smtClean="0"/>
              <a:t> </a:t>
            </a:r>
            <a:r>
              <a:rPr lang="en-US" dirty="0" err="1" smtClean="0"/>
              <a:t>serverId</a:t>
            </a:r>
            <a:r>
              <a:rPr lang="en-US" dirty="0" smtClean="0"/>
              <a:t>, </a:t>
            </a:r>
            <a:r>
              <a:rPr lang="en-US" dirty="0" err="1" smtClean="0"/>
              <a:t>config</a:t>
            </a:r>
            <a:r>
              <a:rPr lang="en-US" dirty="0" smtClean="0"/>
              <a:t> server, </a:t>
            </a:r>
            <a:r>
              <a:rPr lang="en-US" dirty="0" err="1" smtClean="0"/>
              <a:t>môi</a:t>
            </a:r>
            <a:r>
              <a:rPr lang="en-US" dirty="0" smtClean="0"/>
              <a:t> </a:t>
            </a:r>
            <a:r>
              <a:rPr lang="en-US" dirty="0" err="1" smtClean="0"/>
              <a:t>trường</a:t>
            </a:r>
            <a:r>
              <a:rPr lang="en-US" dirty="0" smtClean="0"/>
              <a:t>.</a:t>
            </a:r>
          </a:p>
          <a:p>
            <a:pPr lvl="2"/>
            <a:r>
              <a:rPr lang="en-US" dirty="0" smtClean="0"/>
              <a:t>……………..</a:t>
            </a:r>
          </a:p>
        </p:txBody>
      </p:sp>
    </p:spTree>
    <p:extLst>
      <p:ext uri="{BB962C8B-B14F-4D97-AF65-F5344CB8AC3E}">
        <p14:creationId xmlns:p14="http://schemas.microsoft.com/office/powerpoint/2010/main" val="2180739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MS-A </a:t>
            </a:r>
            <a:r>
              <a:rPr lang="en-US" b="1" dirty="0" smtClean="0">
                <a:solidFill>
                  <a:schemeClr val="accent1">
                    <a:lumMod val="75000"/>
                  </a:schemeClr>
                </a:solidFill>
              </a:rPr>
              <a:t> Authenticate</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r>
              <a:rPr lang="en-US" dirty="0" err="1" smtClean="0">
                <a:solidFill>
                  <a:schemeClr val="accent1">
                    <a:lumMod val="75000"/>
                  </a:schemeClr>
                </a:solidFill>
              </a:rPr>
              <a:t>Quản</a:t>
            </a:r>
            <a:r>
              <a:rPr lang="en-US" dirty="0" smtClean="0">
                <a:solidFill>
                  <a:schemeClr val="accent1">
                    <a:lumMod val="75000"/>
                  </a:schemeClr>
                </a:solidFill>
              </a:rPr>
              <a:t> </a:t>
            </a:r>
            <a:r>
              <a:rPr lang="en-US" dirty="0" err="1" smtClean="0">
                <a:solidFill>
                  <a:schemeClr val="accent1">
                    <a:lumMod val="75000"/>
                  </a:schemeClr>
                </a:solidFill>
              </a:rPr>
              <a:t>lí</a:t>
            </a:r>
            <a:r>
              <a:rPr lang="en-US" dirty="0" smtClean="0">
                <a:solidFill>
                  <a:schemeClr val="accent1">
                    <a:lumMod val="75000"/>
                  </a:schemeClr>
                </a:solidFill>
              </a:rPr>
              <a:t> </a:t>
            </a:r>
            <a:r>
              <a:rPr lang="en-US" dirty="0" err="1" smtClean="0">
                <a:solidFill>
                  <a:schemeClr val="accent1">
                    <a:lumMod val="75000"/>
                  </a:schemeClr>
                </a:solidFill>
              </a:rPr>
              <a:t>truy</a:t>
            </a:r>
            <a:r>
              <a:rPr lang="en-US" dirty="0" smtClean="0">
                <a:solidFill>
                  <a:schemeClr val="accent1">
                    <a:lumMod val="75000"/>
                  </a:schemeClr>
                </a:solidFill>
              </a:rPr>
              <a:t> </a:t>
            </a:r>
            <a:r>
              <a:rPr lang="en-US" dirty="0" err="1" smtClean="0">
                <a:solidFill>
                  <a:schemeClr val="accent1">
                    <a:lumMod val="75000"/>
                  </a:schemeClr>
                </a:solidFill>
              </a:rPr>
              <a:t>nhập</a:t>
            </a:r>
            <a:r>
              <a:rPr lang="en-US" dirty="0" smtClean="0">
                <a:solidFill>
                  <a:schemeClr val="accent1">
                    <a:lumMod val="75000"/>
                  </a:schemeClr>
                </a:solidFill>
              </a:rPr>
              <a:t> </a:t>
            </a:r>
            <a:r>
              <a:rPr lang="en-US" dirty="0" err="1" smtClean="0">
                <a:solidFill>
                  <a:schemeClr val="accent1">
                    <a:lumMod val="75000"/>
                  </a:schemeClr>
                </a:solidFill>
              </a:rPr>
              <a:t>thông</a:t>
            </a:r>
            <a:r>
              <a:rPr lang="en-US" dirty="0" smtClean="0">
                <a:solidFill>
                  <a:schemeClr val="accent1">
                    <a:lumMod val="75000"/>
                  </a:schemeClr>
                </a:solidFill>
              </a:rPr>
              <a:t> qua token</a:t>
            </a:r>
          </a:p>
          <a:p>
            <a:r>
              <a:rPr lang="en-US" dirty="0" err="1">
                <a:solidFill>
                  <a:schemeClr val="accent1">
                    <a:lumMod val="75000"/>
                  </a:schemeClr>
                </a:solidFill>
              </a:rPr>
              <a:t>Sử</a:t>
            </a:r>
            <a:r>
              <a:rPr lang="en-US" dirty="0">
                <a:solidFill>
                  <a:schemeClr val="accent1">
                    <a:lumMod val="75000"/>
                  </a:schemeClr>
                </a:solidFill>
              </a:rPr>
              <a:t> </a:t>
            </a:r>
            <a:r>
              <a:rPr lang="en-US" dirty="0" err="1">
                <a:solidFill>
                  <a:schemeClr val="accent1">
                    <a:lumMod val="75000"/>
                  </a:schemeClr>
                </a:solidFill>
              </a:rPr>
              <a:t>dụng</a:t>
            </a:r>
            <a:r>
              <a:rPr lang="en-US" dirty="0">
                <a:solidFill>
                  <a:schemeClr val="accent1">
                    <a:lumMod val="75000"/>
                  </a:schemeClr>
                </a:solidFill>
              </a:rPr>
              <a:t> Spring Security Oauth2 + </a:t>
            </a:r>
            <a:r>
              <a:rPr lang="en-US" dirty="0" err="1">
                <a:solidFill>
                  <a:schemeClr val="accent1">
                    <a:lumMod val="75000"/>
                  </a:schemeClr>
                </a:solidFill>
              </a:rPr>
              <a:t>SpringCloud</a:t>
            </a:r>
            <a:endParaRPr lang="en-US" dirty="0">
              <a:solidFill>
                <a:schemeClr val="accent1">
                  <a:lumMod val="75000"/>
                </a:schemeClr>
              </a:solidFill>
            </a:endParaRPr>
          </a:p>
          <a:p>
            <a:endParaRPr lang="en-US" dirty="0">
              <a:solidFill>
                <a:schemeClr val="accent1">
                  <a:lumMod val="75000"/>
                </a:schemeClr>
              </a:solidFill>
            </a:endParaRPr>
          </a:p>
        </p:txBody>
      </p:sp>
    </p:spTree>
    <p:extLst>
      <p:ext uri="{BB962C8B-B14F-4D97-AF65-F5344CB8AC3E}">
        <p14:creationId xmlns:p14="http://schemas.microsoft.com/office/powerpoint/2010/main" val="1214186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62136" y="2273824"/>
            <a:ext cx="1576730" cy="102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chemeClr val="accent1">
                    <a:lumMod val="75000"/>
                  </a:schemeClr>
                </a:solidFill>
              </a:rPr>
              <a:t>Monolithic Architecture</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061" y="2457735"/>
            <a:ext cx="2407391" cy="2512824"/>
          </a:xfrm>
        </p:spPr>
      </p:pic>
      <p:sp>
        <p:nvSpPr>
          <p:cNvPr id="5" name="TextBox 4"/>
          <p:cNvSpPr txBox="1"/>
          <p:nvPr/>
        </p:nvSpPr>
        <p:spPr>
          <a:xfrm>
            <a:off x="1744020" y="2557300"/>
            <a:ext cx="1212961" cy="461665"/>
          </a:xfrm>
          <a:prstGeom prst="rect">
            <a:avLst/>
          </a:prstGeom>
          <a:noFill/>
        </p:spPr>
        <p:txBody>
          <a:bodyPr wrap="none" rtlCol="0">
            <a:spAutoFit/>
          </a:bodyPr>
          <a:lstStyle/>
          <a:p>
            <a:r>
              <a:rPr lang="en-US" sz="2400" dirty="0" smtClean="0">
                <a:solidFill>
                  <a:schemeClr val="bg1"/>
                </a:solidFill>
              </a:rPr>
              <a:t>Browser</a:t>
            </a:r>
            <a:endParaRPr lang="en-US" sz="2400" dirty="0">
              <a:solidFill>
                <a:schemeClr val="bg1"/>
              </a:solidFill>
            </a:endParaRPr>
          </a:p>
        </p:txBody>
      </p:sp>
      <p:sp>
        <p:nvSpPr>
          <p:cNvPr id="8" name="Rounded Rectangle 7"/>
          <p:cNvSpPr/>
          <p:nvPr/>
        </p:nvSpPr>
        <p:spPr>
          <a:xfrm>
            <a:off x="8710246" y="3384504"/>
            <a:ext cx="1840523" cy="10286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921262" y="3667980"/>
            <a:ext cx="1418492" cy="461665"/>
          </a:xfrm>
          <a:prstGeom prst="rect">
            <a:avLst/>
          </a:prstGeom>
          <a:noFill/>
        </p:spPr>
        <p:txBody>
          <a:bodyPr wrap="square" rtlCol="0">
            <a:spAutoFit/>
          </a:bodyPr>
          <a:lstStyle/>
          <a:p>
            <a:r>
              <a:rPr lang="en-US" sz="2400" dirty="0" err="1" smtClean="0">
                <a:solidFill>
                  <a:schemeClr val="bg1"/>
                </a:solidFill>
              </a:rPr>
              <a:t>DataBase</a:t>
            </a:r>
            <a:endParaRPr lang="en-US" sz="2400" dirty="0">
              <a:solidFill>
                <a:schemeClr val="bg1"/>
              </a:solidFill>
            </a:endParaRPr>
          </a:p>
        </p:txBody>
      </p:sp>
      <p:cxnSp>
        <p:nvCxnSpPr>
          <p:cNvPr id="11" name="Straight Arrow Connector 10"/>
          <p:cNvCxnSpPr/>
          <p:nvPr/>
        </p:nvCxnSpPr>
        <p:spPr>
          <a:xfrm>
            <a:off x="3329353" y="2788132"/>
            <a:ext cx="1125415" cy="8798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21415" y="3898812"/>
            <a:ext cx="1277816" cy="1"/>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532901" y="4310237"/>
            <a:ext cx="1576730" cy="10263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09854" y="4592597"/>
            <a:ext cx="1081289" cy="461665"/>
          </a:xfrm>
          <a:prstGeom prst="rect">
            <a:avLst/>
          </a:prstGeom>
          <a:noFill/>
        </p:spPr>
        <p:txBody>
          <a:bodyPr wrap="square" rtlCol="0">
            <a:spAutoFit/>
          </a:bodyPr>
          <a:lstStyle/>
          <a:p>
            <a:r>
              <a:rPr lang="en-US" sz="2400" dirty="0" smtClean="0">
                <a:solidFill>
                  <a:schemeClr val="bg1"/>
                </a:solidFill>
              </a:rPr>
              <a:t>Mobile</a:t>
            </a:r>
            <a:endParaRPr lang="en-US" sz="2400" dirty="0">
              <a:solidFill>
                <a:schemeClr val="bg1"/>
              </a:solidFill>
            </a:endParaRPr>
          </a:p>
        </p:txBody>
      </p:sp>
      <p:cxnSp>
        <p:nvCxnSpPr>
          <p:cNvPr id="20" name="Straight Arrow Connector 19"/>
          <p:cNvCxnSpPr/>
          <p:nvPr/>
        </p:nvCxnSpPr>
        <p:spPr>
          <a:xfrm flipV="1">
            <a:off x="3352798" y="3950813"/>
            <a:ext cx="1125415" cy="9246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899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MS-A </a:t>
            </a:r>
            <a:r>
              <a:rPr lang="en-US" b="1" dirty="0" smtClean="0">
                <a:solidFill>
                  <a:schemeClr val="accent1">
                    <a:lumMod val="75000"/>
                  </a:schemeClr>
                </a:solidFill>
              </a:rPr>
              <a:t>Circuit Beaker</a:t>
            </a:r>
            <a:endParaRPr lang="en-US" dirty="0"/>
          </a:p>
        </p:txBody>
      </p:sp>
      <p:sp>
        <p:nvSpPr>
          <p:cNvPr id="3" name="Content Placeholder 2"/>
          <p:cNvSpPr>
            <a:spLocks noGrp="1"/>
          </p:cNvSpPr>
          <p:nvPr>
            <p:ph idx="1"/>
          </p:nvPr>
        </p:nvSpPr>
        <p:spPr/>
        <p:txBody>
          <a:bodyPr/>
          <a:lstStyle/>
          <a:p>
            <a:r>
              <a:rPr lang="en-US" dirty="0" err="1" smtClean="0">
                <a:solidFill>
                  <a:schemeClr val="accent1">
                    <a:lumMod val="75000"/>
                  </a:schemeClr>
                </a:solidFill>
              </a:rPr>
              <a:t>Nếu</a:t>
            </a:r>
            <a:r>
              <a:rPr lang="en-US" dirty="0" smtClean="0">
                <a:solidFill>
                  <a:schemeClr val="accent1">
                    <a:lumMod val="75000"/>
                  </a:schemeClr>
                </a:solidFill>
              </a:rPr>
              <a:t> </a:t>
            </a:r>
            <a:r>
              <a:rPr lang="en-US" dirty="0" err="1" smtClean="0">
                <a:solidFill>
                  <a:schemeClr val="accent1">
                    <a:lumMod val="75000"/>
                  </a:schemeClr>
                </a:solidFill>
              </a:rPr>
              <a:t>một</a:t>
            </a:r>
            <a:r>
              <a:rPr lang="en-US" dirty="0" smtClean="0">
                <a:solidFill>
                  <a:schemeClr val="accent1">
                    <a:lumMod val="75000"/>
                  </a:schemeClr>
                </a:solidFill>
              </a:rPr>
              <a:t> server </a:t>
            </a:r>
            <a:r>
              <a:rPr lang="en-US" dirty="0" err="1" smtClean="0">
                <a:solidFill>
                  <a:schemeClr val="accent1">
                    <a:lumMod val="75000"/>
                  </a:schemeClr>
                </a:solidFill>
              </a:rPr>
              <a:t>chết</a:t>
            </a:r>
            <a:r>
              <a:rPr lang="en-US" dirty="0" smtClean="0">
                <a:solidFill>
                  <a:schemeClr val="accent1">
                    <a:lumMod val="75000"/>
                  </a:schemeClr>
                </a:solidFill>
              </a:rPr>
              <a:t> -&gt; </a:t>
            </a:r>
            <a:r>
              <a:rPr lang="en-US" dirty="0" err="1" smtClean="0">
                <a:solidFill>
                  <a:schemeClr val="accent1">
                    <a:lumMod val="75000"/>
                  </a:schemeClr>
                </a:solidFill>
              </a:rPr>
              <a:t>chết</a:t>
            </a:r>
            <a:r>
              <a:rPr lang="en-US" dirty="0" smtClean="0">
                <a:solidFill>
                  <a:schemeClr val="accent1">
                    <a:lumMod val="75000"/>
                  </a:schemeClr>
                </a:solidFill>
              </a:rPr>
              <a:t> </a:t>
            </a:r>
            <a:r>
              <a:rPr lang="en-US" dirty="0" err="1" smtClean="0">
                <a:solidFill>
                  <a:schemeClr val="accent1">
                    <a:lumMod val="75000"/>
                  </a:schemeClr>
                </a:solidFill>
              </a:rPr>
              <a:t>hàng</a:t>
            </a:r>
            <a:r>
              <a:rPr lang="en-US" dirty="0" smtClean="0">
                <a:solidFill>
                  <a:schemeClr val="accent1">
                    <a:lumMod val="75000"/>
                  </a:schemeClr>
                </a:solidFill>
              </a:rPr>
              <a:t> </a:t>
            </a:r>
            <a:r>
              <a:rPr lang="en-US" dirty="0" err="1" smtClean="0">
                <a:solidFill>
                  <a:schemeClr val="accent1">
                    <a:lumMod val="75000"/>
                  </a:schemeClr>
                </a:solidFill>
              </a:rPr>
              <a:t>loạt</a:t>
            </a:r>
            <a:r>
              <a:rPr lang="en-US" dirty="0" smtClean="0">
                <a:solidFill>
                  <a:schemeClr val="accent1">
                    <a:lumMod val="75000"/>
                  </a:schemeClr>
                </a:solidFill>
              </a:rPr>
              <a:t> </a:t>
            </a:r>
            <a:r>
              <a:rPr lang="en-US" dirty="0" err="1" smtClean="0">
                <a:solidFill>
                  <a:schemeClr val="accent1">
                    <a:lumMod val="75000"/>
                  </a:schemeClr>
                </a:solidFill>
              </a:rPr>
              <a:t>các</a:t>
            </a:r>
            <a:r>
              <a:rPr lang="en-US" dirty="0" smtClean="0">
                <a:solidFill>
                  <a:schemeClr val="accent1">
                    <a:lumMod val="75000"/>
                  </a:schemeClr>
                </a:solidFill>
              </a:rPr>
              <a:t> server </a:t>
            </a:r>
            <a:r>
              <a:rPr lang="en-US" dirty="0" err="1" smtClean="0">
                <a:solidFill>
                  <a:schemeClr val="accent1">
                    <a:lumMod val="75000"/>
                  </a:schemeClr>
                </a:solidFill>
              </a:rPr>
              <a:t>liên</a:t>
            </a:r>
            <a:r>
              <a:rPr lang="en-US" dirty="0" smtClean="0">
                <a:solidFill>
                  <a:schemeClr val="accent1">
                    <a:lumMod val="75000"/>
                  </a:schemeClr>
                </a:solidFill>
              </a:rPr>
              <a:t> </a:t>
            </a:r>
            <a:r>
              <a:rPr lang="en-US" dirty="0" err="1" smtClean="0">
                <a:solidFill>
                  <a:schemeClr val="accent1">
                    <a:lumMod val="75000"/>
                  </a:schemeClr>
                </a:solidFill>
              </a:rPr>
              <a:t>quan</a:t>
            </a:r>
            <a:endParaRPr lang="en-US" dirty="0">
              <a:solidFill>
                <a:schemeClr val="accent1">
                  <a:lumMod val="75000"/>
                </a:schemeClr>
              </a:solidFill>
            </a:endParaRPr>
          </a:p>
          <a:p>
            <a:r>
              <a:rPr lang="en-US" dirty="0" smtClean="0">
                <a:solidFill>
                  <a:schemeClr val="accent1">
                    <a:lumMod val="75000"/>
                  </a:schemeClr>
                </a:solidFill>
              </a:rPr>
              <a:t>=&gt; </a:t>
            </a:r>
            <a:r>
              <a:rPr lang="en-US" dirty="0" err="1" smtClean="0">
                <a:solidFill>
                  <a:schemeClr val="accent1">
                    <a:lumMod val="75000"/>
                  </a:schemeClr>
                </a:solidFill>
              </a:rPr>
              <a:t>để</a:t>
            </a:r>
            <a:r>
              <a:rPr lang="en-US" dirty="0" smtClean="0">
                <a:solidFill>
                  <a:schemeClr val="accent1">
                    <a:lumMod val="75000"/>
                  </a:schemeClr>
                </a:solidFill>
              </a:rPr>
              <a:t> </a:t>
            </a:r>
            <a:r>
              <a:rPr lang="en-US" dirty="0" err="1" smtClean="0">
                <a:solidFill>
                  <a:schemeClr val="accent1">
                    <a:lumMod val="75000"/>
                  </a:schemeClr>
                </a:solidFill>
              </a:rPr>
              <a:t>nó</a:t>
            </a:r>
            <a:r>
              <a:rPr lang="en-US" dirty="0" smtClean="0">
                <a:solidFill>
                  <a:schemeClr val="accent1">
                    <a:lumMod val="75000"/>
                  </a:schemeClr>
                </a:solidFill>
              </a:rPr>
              <a:t> </a:t>
            </a:r>
            <a:r>
              <a:rPr lang="en-US" dirty="0" err="1" smtClean="0">
                <a:solidFill>
                  <a:schemeClr val="accent1">
                    <a:lumMod val="75000"/>
                  </a:schemeClr>
                </a:solidFill>
              </a:rPr>
              <a:t>không</a:t>
            </a:r>
            <a:r>
              <a:rPr lang="en-US" dirty="0" smtClean="0">
                <a:solidFill>
                  <a:schemeClr val="accent1">
                    <a:lumMod val="75000"/>
                  </a:schemeClr>
                </a:solidFill>
              </a:rPr>
              <a:t> </a:t>
            </a:r>
            <a:r>
              <a:rPr lang="en-US" dirty="0" err="1" smtClean="0">
                <a:solidFill>
                  <a:schemeClr val="accent1">
                    <a:lumMod val="75000"/>
                  </a:schemeClr>
                </a:solidFill>
              </a:rPr>
              <a:t>chết</a:t>
            </a:r>
            <a:r>
              <a:rPr lang="en-US" dirty="0" smtClean="0">
                <a:solidFill>
                  <a:schemeClr val="accent1">
                    <a:lumMod val="75000"/>
                  </a:schemeClr>
                </a:solidFill>
              </a:rPr>
              <a:t> </a:t>
            </a:r>
            <a:r>
              <a:rPr lang="en-US" dirty="0" err="1" smtClean="0">
                <a:solidFill>
                  <a:schemeClr val="accent1">
                    <a:lumMod val="75000"/>
                  </a:schemeClr>
                </a:solidFill>
              </a:rPr>
              <a:t>thì</a:t>
            </a:r>
            <a:r>
              <a:rPr lang="en-US" dirty="0">
                <a:solidFill>
                  <a:schemeClr val="accent1">
                    <a:lumMod val="75000"/>
                  </a:schemeClr>
                </a:solidFill>
              </a:rPr>
              <a:t> </a:t>
            </a:r>
            <a:r>
              <a:rPr lang="en-US" dirty="0" err="1" smtClean="0">
                <a:solidFill>
                  <a:schemeClr val="accent1">
                    <a:lumMod val="75000"/>
                  </a:schemeClr>
                </a:solidFill>
              </a:rPr>
              <a:t>cần</a:t>
            </a:r>
            <a:r>
              <a:rPr lang="en-US" dirty="0" smtClean="0">
                <a:solidFill>
                  <a:schemeClr val="accent1">
                    <a:lumMod val="75000"/>
                  </a:schemeClr>
                </a:solidFill>
              </a:rPr>
              <a:t> </a:t>
            </a:r>
            <a:r>
              <a:rPr lang="en-US" dirty="0" err="1" smtClean="0">
                <a:solidFill>
                  <a:schemeClr val="accent1">
                    <a:lumMod val="75000"/>
                  </a:schemeClr>
                </a:solidFill>
              </a:rPr>
              <a:t>từ</a:t>
            </a:r>
            <a:r>
              <a:rPr lang="en-US" dirty="0" smtClean="0">
                <a:solidFill>
                  <a:schemeClr val="accent1">
                    <a:lumMod val="75000"/>
                  </a:schemeClr>
                </a:solidFill>
              </a:rPr>
              <a:t> </a:t>
            </a:r>
            <a:r>
              <a:rPr lang="en-US" dirty="0" err="1" smtClean="0">
                <a:solidFill>
                  <a:schemeClr val="accent1">
                    <a:lumMod val="75000"/>
                  </a:schemeClr>
                </a:solidFill>
              </a:rPr>
              <a:t>chối</a:t>
            </a:r>
            <a:r>
              <a:rPr lang="en-US" dirty="0" smtClean="0">
                <a:solidFill>
                  <a:schemeClr val="accent1">
                    <a:lumMod val="75000"/>
                  </a:schemeClr>
                </a:solidFill>
              </a:rPr>
              <a:t> </a:t>
            </a:r>
            <a:r>
              <a:rPr lang="en-US" dirty="0" err="1" smtClean="0">
                <a:solidFill>
                  <a:schemeClr val="accent1">
                    <a:lumMod val="75000"/>
                  </a:schemeClr>
                </a:solidFill>
              </a:rPr>
              <a:t>dịch</a:t>
            </a:r>
            <a:r>
              <a:rPr lang="en-US" dirty="0" smtClean="0">
                <a:solidFill>
                  <a:schemeClr val="accent1">
                    <a:lumMod val="75000"/>
                  </a:schemeClr>
                </a:solidFill>
              </a:rPr>
              <a:t> </a:t>
            </a:r>
            <a:r>
              <a:rPr lang="en-US" dirty="0" err="1" smtClean="0">
                <a:solidFill>
                  <a:schemeClr val="accent1">
                    <a:lumMod val="75000"/>
                  </a:schemeClr>
                </a:solidFill>
              </a:rPr>
              <a:t>vụ</a:t>
            </a:r>
            <a:r>
              <a:rPr lang="en-US" dirty="0" smtClean="0">
                <a:solidFill>
                  <a:schemeClr val="accent1">
                    <a:lumMod val="75000"/>
                  </a:schemeClr>
                </a:solidFill>
              </a:rPr>
              <a:t>, </a:t>
            </a:r>
            <a:r>
              <a:rPr lang="en-US" dirty="0" err="1" smtClean="0">
                <a:solidFill>
                  <a:schemeClr val="accent1">
                    <a:lumMod val="75000"/>
                  </a:schemeClr>
                </a:solidFill>
              </a:rPr>
              <a:t>các</a:t>
            </a:r>
            <a:r>
              <a:rPr lang="en-US" dirty="0" smtClean="0">
                <a:solidFill>
                  <a:schemeClr val="accent1">
                    <a:lumMod val="75000"/>
                  </a:schemeClr>
                </a:solidFill>
              </a:rPr>
              <a:t> order </a:t>
            </a:r>
            <a:r>
              <a:rPr lang="en-US" dirty="0" err="1" smtClean="0">
                <a:solidFill>
                  <a:schemeClr val="accent1">
                    <a:lumMod val="75000"/>
                  </a:schemeClr>
                </a:solidFill>
              </a:rPr>
              <a:t>đến</a:t>
            </a:r>
            <a:r>
              <a:rPr lang="en-US" dirty="0" smtClean="0">
                <a:solidFill>
                  <a:schemeClr val="accent1">
                    <a:lumMod val="75000"/>
                  </a:schemeClr>
                </a:solidFill>
              </a:rPr>
              <a:t> </a:t>
            </a:r>
            <a:r>
              <a:rPr lang="en-US" dirty="0" err="1" smtClean="0">
                <a:solidFill>
                  <a:schemeClr val="accent1">
                    <a:lumMod val="75000"/>
                  </a:schemeClr>
                </a:solidFill>
              </a:rPr>
              <a:t>không</a:t>
            </a:r>
            <a:r>
              <a:rPr lang="en-US" dirty="0" smtClean="0">
                <a:solidFill>
                  <a:schemeClr val="accent1">
                    <a:lumMod val="75000"/>
                  </a:schemeClr>
                </a:solidFill>
              </a:rPr>
              <a:t> </a:t>
            </a:r>
            <a:r>
              <a:rPr lang="en-US" dirty="0" err="1" smtClean="0">
                <a:solidFill>
                  <a:schemeClr val="accent1">
                    <a:lumMod val="75000"/>
                  </a:schemeClr>
                </a:solidFill>
              </a:rPr>
              <a:t>đưa</a:t>
            </a:r>
            <a:r>
              <a:rPr lang="en-US" dirty="0" smtClean="0">
                <a:solidFill>
                  <a:schemeClr val="accent1">
                    <a:lumMod val="75000"/>
                  </a:schemeClr>
                </a:solidFill>
              </a:rPr>
              <a:t> </a:t>
            </a:r>
            <a:r>
              <a:rPr lang="en-US" dirty="0" err="1" smtClean="0">
                <a:solidFill>
                  <a:schemeClr val="accent1">
                    <a:lumMod val="75000"/>
                  </a:schemeClr>
                </a:solidFill>
              </a:rPr>
              <a:t>vào</a:t>
            </a:r>
            <a:r>
              <a:rPr lang="en-US" dirty="0" smtClean="0">
                <a:solidFill>
                  <a:schemeClr val="accent1">
                    <a:lumMod val="75000"/>
                  </a:schemeClr>
                </a:solidFill>
              </a:rPr>
              <a:t> queue </a:t>
            </a:r>
            <a:r>
              <a:rPr lang="en-US" dirty="0" err="1" smtClean="0">
                <a:solidFill>
                  <a:schemeClr val="accent1">
                    <a:lumMod val="75000"/>
                  </a:schemeClr>
                </a:solidFill>
              </a:rPr>
              <a:t>để</a:t>
            </a:r>
            <a:r>
              <a:rPr lang="en-US" dirty="0" smtClean="0">
                <a:solidFill>
                  <a:schemeClr val="accent1">
                    <a:lumMod val="75000"/>
                  </a:schemeClr>
                </a:solidFill>
              </a:rPr>
              <a:t> </a:t>
            </a:r>
            <a:r>
              <a:rPr lang="en-US" dirty="0" err="1" smtClean="0">
                <a:solidFill>
                  <a:schemeClr val="accent1">
                    <a:lumMod val="75000"/>
                  </a:schemeClr>
                </a:solidFill>
              </a:rPr>
              <a:t>xử</a:t>
            </a:r>
            <a:r>
              <a:rPr lang="en-US" dirty="0" smtClean="0">
                <a:solidFill>
                  <a:schemeClr val="accent1">
                    <a:lumMod val="75000"/>
                  </a:schemeClr>
                </a:solidFill>
              </a:rPr>
              <a:t> </a:t>
            </a:r>
            <a:r>
              <a:rPr lang="en-US" dirty="0" err="1" smtClean="0">
                <a:solidFill>
                  <a:schemeClr val="accent1">
                    <a:lumMod val="75000"/>
                  </a:schemeClr>
                </a:solidFill>
              </a:rPr>
              <a:t>lí</a:t>
            </a:r>
            <a:r>
              <a:rPr lang="en-US" dirty="0" smtClean="0">
                <a:solidFill>
                  <a:schemeClr val="accent1">
                    <a:lumMod val="75000"/>
                  </a:schemeClr>
                </a:solidFill>
              </a:rPr>
              <a:t> </a:t>
            </a:r>
            <a:r>
              <a:rPr lang="en-US" dirty="0" err="1" smtClean="0">
                <a:solidFill>
                  <a:schemeClr val="accent1">
                    <a:lumMod val="75000"/>
                  </a:schemeClr>
                </a:solidFill>
              </a:rPr>
              <a:t>nữa</a:t>
            </a:r>
            <a:r>
              <a:rPr lang="en-US" dirty="0" smtClean="0">
                <a:solidFill>
                  <a:schemeClr val="accent1">
                    <a:lumMod val="75000"/>
                  </a:schemeClr>
                </a:solidFill>
              </a:rPr>
              <a:t>.</a:t>
            </a:r>
          </a:p>
          <a:p>
            <a:r>
              <a:rPr lang="en-US" dirty="0" err="1" smtClean="0">
                <a:solidFill>
                  <a:schemeClr val="accent1">
                    <a:lumMod val="75000"/>
                  </a:schemeClr>
                </a:solidFill>
              </a:rPr>
              <a:t>Dùng</a:t>
            </a:r>
            <a:r>
              <a:rPr lang="en-US" dirty="0" smtClean="0">
                <a:solidFill>
                  <a:schemeClr val="accent1">
                    <a:lumMod val="75000"/>
                  </a:schemeClr>
                </a:solidFill>
              </a:rPr>
              <a:t> </a:t>
            </a:r>
            <a:r>
              <a:rPr lang="en-US" dirty="0" err="1" smtClean="0">
                <a:solidFill>
                  <a:schemeClr val="accent1">
                    <a:lumMod val="75000"/>
                  </a:schemeClr>
                </a:solidFill>
              </a:rPr>
              <a:t>Hystrix</a:t>
            </a:r>
            <a:r>
              <a:rPr lang="en-US" dirty="0" smtClean="0">
                <a:solidFill>
                  <a:schemeClr val="accent1">
                    <a:lumMod val="75000"/>
                  </a:schemeClr>
                </a:solidFill>
              </a:rPr>
              <a:t> </a:t>
            </a:r>
            <a:r>
              <a:rPr lang="en-US" dirty="0" err="1" smtClean="0">
                <a:solidFill>
                  <a:schemeClr val="accent1">
                    <a:lumMod val="75000"/>
                  </a:schemeClr>
                </a:solidFill>
              </a:rPr>
              <a:t>để</a:t>
            </a:r>
            <a:r>
              <a:rPr lang="en-US" dirty="0" smtClean="0">
                <a:solidFill>
                  <a:schemeClr val="accent1">
                    <a:lumMod val="75000"/>
                  </a:schemeClr>
                </a:solidFill>
              </a:rPr>
              <a:t> </a:t>
            </a:r>
            <a:r>
              <a:rPr lang="en-US" dirty="0" err="1" smtClean="0">
                <a:solidFill>
                  <a:schemeClr val="accent1">
                    <a:lumMod val="75000"/>
                  </a:schemeClr>
                </a:solidFill>
              </a:rPr>
              <a:t>xử</a:t>
            </a:r>
            <a:r>
              <a:rPr lang="en-US" dirty="0" smtClean="0">
                <a:solidFill>
                  <a:schemeClr val="accent1">
                    <a:lumMod val="75000"/>
                  </a:schemeClr>
                </a:solidFill>
              </a:rPr>
              <a:t> </a:t>
            </a:r>
            <a:r>
              <a:rPr lang="en-US" dirty="0" err="1" smtClean="0">
                <a:solidFill>
                  <a:schemeClr val="accent1">
                    <a:lumMod val="75000"/>
                  </a:schemeClr>
                </a:solidFill>
              </a:rPr>
              <a:t>lí</a:t>
            </a:r>
            <a:r>
              <a:rPr lang="en-US" dirty="0" smtClean="0">
                <a:solidFill>
                  <a:schemeClr val="accent1">
                    <a:lumMod val="75000"/>
                  </a:schemeClr>
                </a:solidFill>
              </a:rPr>
              <a:t>:	</a:t>
            </a:r>
          </a:p>
          <a:p>
            <a:pPr lvl="1"/>
            <a:r>
              <a:rPr lang="en-US" dirty="0" err="1" smtClean="0">
                <a:solidFill>
                  <a:schemeClr val="accent1">
                    <a:lumMod val="75000"/>
                  </a:schemeClr>
                </a:solidFill>
              </a:rPr>
              <a:t>Có</a:t>
            </a:r>
            <a:r>
              <a:rPr lang="en-US" dirty="0" smtClean="0">
                <a:solidFill>
                  <a:schemeClr val="accent1">
                    <a:lumMod val="75000"/>
                  </a:schemeClr>
                </a:solidFill>
              </a:rPr>
              <a:t> </a:t>
            </a:r>
            <a:r>
              <a:rPr lang="en-US" dirty="0" err="1" smtClean="0">
                <a:solidFill>
                  <a:schemeClr val="accent1">
                    <a:lumMod val="75000"/>
                  </a:schemeClr>
                </a:solidFill>
              </a:rPr>
              <a:t>các</a:t>
            </a:r>
            <a:r>
              <a:rPr lang="en-US" dirty="0" smtClean="0">
                <a:solidFill>
                  <a:schemeClr val="accent1">
                    <a:lumMod val="75000"/>
                  </a:schemeClr>
                </a:solidFill>
              </a:rPr>
              <a:t> </a:t>
            </a:r>
            <a:r>
              <a:rPr lang="en-US" dirty="0" err="1" smtClean="0">
                <a:solidFill>
                  <a:schemeClr val="accent1">
                    <a:lumMod val="75000"/>
                  </a:schemeClr>
                </a:solidFill>
              </a:rPr>
              <a:t>cơ</a:t>
            </a:r>
            <a:r>
              <a:rPr lang="en-US" dirty="0" smtClean="0">
                <a:solidFill>
                  <a:schemeClr val="accent1">
                    <a:lumMod val="75000"/>
                  </a:schemeClr>
                </a:solidFill>
              </a:rPr>
              <a:t> </a:t>
            </a:r>
            <a:r>
              <a:rPr lang="en-US" dirty="0" err="1" smtClean="0">
                <a:solidFill>
                  <a:schemeClr val="accent1">
                    <a:lumMod val="75000"/>
                  </a:schemeClr>
                </a:solidFill>
              </a:rPr>
              <a:t>chế</a:t>
            </a:r>
            <a:r>
              <a:rPr lang="en-US" dirty="0" smtClean="0">
                <a:solidFill>
                  <a:schemeClr val="accent1">
                    <a:lumMod val="75000"/>
                  </a:schemeClr>
                </a:solidFill>
              </a:rPr>
              <a:t> </a:t>
            </a:r>
            <a:r>
              <a:rPr lang="en-US" dirty="0" err="1" smtClean="0">
                <a:solidFill>
                  <a:schemeClr val="accent1">
                    <a:lumMod val="75000"/>
                  </a:schemeClr>
                </a:solidFill>
              </a:rPr>
              <a:t>mornitoring</a:t>
            </a:r>
            <a:r>
              <a:rPr lang="en-US" dirty="0">
                <a:solidFill>
                  <a:schemeClr val="accent1">
                    <a:lumMod val="75000"/>
                  </a:schemeClr>
                </a:solidFill>
              </a:rPr>
              <a:t> </a:t>
            </a:r>
            <a:r>
              <a:rPr lang="en-US" dirty="0" err="1" smtClean="0">
                <a:solidFill>
                  <a:schemeClr val="accent1">
                    <a:lumMod val="75000"/>
                  </a:schemeClr>
                </a:solidFill>
              </a:rPr>
              <a:t>thông</a:t>
            </a:r>
            <a:r>
              <a:rPr lang="en-US" dirty="0" smtClean="0">
                <a:solidFill>
                  <a:schemeClr val="accent1">
                    <a:lumMod val="75000"/>
                  </a:schemeClr>
                </a:solidFill>
              </a:rPr>
              <a:t> qua </a:t>
            </a:r>
            <a:r>
              <a:rPr lang="en-US" dirty="0" err="1" smtClean="0">
                <a:solidFill>
                  <a:schemeClr val="accent1">
                    <a:lumMod val="75000"/>
                  </a:schemeClr>
                </a:solidFill>
              </a:rPr>
              <a:t>Hystrix</a:t>
            </a:r>
            <a:r>
              <a:rPr lang="en-US" dirty="0" smtClean="0">
                <a:solidFill>
                  <a:schemeClr val="accent1">
                    <a:lumMod val="75000"/>
                  </a:schemeClr>
                </a:solidFill>
              </a:rPr>
              <a:t> Dashboard </a:t>
            </a:r>
            <a:r>
              <a:rPr lang="en-US" dirty="0" err="1" smtClean="0">
                <a:solidFill>
                  <a:schemeClr val="accent1">
                    <a:lumMod val="75000"/>
                  </a:schemeClr>
                </a:solidFill>
              </a:rPr>
              <a:t>và</a:t>
            </a:r>
            <a:r>
              <a:rPr lang="en-US" dirty="0" smtClean="0">
                <a:solidFill>
                  <a:schemeClr val="accent1">
                    <a:lumMod val="75000"/>
                  </a:schemeClr>
                </a:solidFill>
              </a:rPr>
              <a:t> Turbine</a:t>
            </a:r>
          </a:p>
          <a:p>
            <a:pPr lvl="1"/>
            <a:r>
              <a:rPr lang="en-US" dirty="0" err="1" smtClean="0">
                <a:solidFill>
                  <a:schemeClr val="accent1">
                    <a:lumMod val="75000"/>
                  </a:schemeClr>
                </a:solidFill>
              </a:rPr>
              <a:t>Sử</a:t>
            </a:r>
            <a:r>
              <a:rPr lang="en-US" dirty="0" smtClean="0">
                <a:solidFill>
                  <a:schemeClr val="accent1">
                    <a:lumMod val="75000"/>
                  </a:schemeClr>
                </a:solidFill>
              </a:rPr>
              <a:t> </a:t>
            </a:r>
            <a:r>
              <a:rPr lang="en-US" dirty="0" err="1" smtClean="0">
                <a:solidFill>
                  <a:schemeClr val="accent1">
                    <a:lumMod val="75000"/>
                  </a:schemeClr>
                </a:solidFill>
              </a:rPr>
              <a:t>dụng</a:t>
            </a:r>
            <a:r>
              <a:rPr lang="en-US" dirty="0" smtClean="0">
                <a:solidFill>
                  <a:schemeClr val="accent1">
                    <a:lumMod val="75000"/>
                  </a:schemeClr>
                </a:solidFill>
              </a:rPr>
              <a:t> </a:t>
            </a:r>
            <a:r>
              <a:rPr lang="en-US" dirty="0" err="1" smtClean="0">
                <a:solidFill>
                  <a:schemeClr val="accent1">
                    <a:lumMod val="75000"/>
                  </a:schemeClr>
                </a:solidFill>
              </a:rPr>
              <a:t>dữ</a:t>
            </a:r>
            <a:r>
              <a:rPr lang="en-US" dirty="0" smtClean="0">
                <a:solidFill>
                  <a:schemeClr val="accent1">
                    <a:lumMod val="75000"/>
                  </a:schemeClr>
                </a:solidFill>
              </a:rPr>
              <a:t> </a:t>
            </a:r>
            <a:r>
              <a:rPr lang="en-US" dirty="0" err="1" smtClean="0">
                <a:solidFill>
                  <a:schemeClr val="accent1">
                    <a:lumMod val="75000"/>
                  </a:schemeClr>
                </a:solidFill>
              </a:rPr>
              <a:t>liệu</a:t>
            </a:r>
            <a:r>
              <a:rPr lang="en-US" dirty="0" smtClean="0">
                <a:solidFill>
                  <a:schemeClr val="accent1">
                    <a:lumMod val="75000"/>
                  </a:schemeClr>
                </a:solidFill>
              </a:rPr>
              <a:t> </a:t>
            </a:r>
            <a:r>
              <a:rPr lang="en-US" dirty="0" err="1" smtClean="0">
                <a:solidFill>
                  <a:schemeClr val="accent1">
                    <a:lumMod val="75000"/>
                  </a:schemeClr>
                </a:solidFill>
              </a:rPr>
              <a:t>nhận</a:t>
            </a:r>
            <a:r>
              <a:rPr lang="en-US" dirty="0" smtClean="0">
                <a:solidFill>
                  <a:schemeClr val="accent1">
                    <a:lumMod val="75000"/>
                  </a:schemeClr>
                </a:solidFill>
              </a:rPr>
              <a:t> </a:t>
            </a:r>
            <a:r>
              <a:rPr lang="en-US" dirty="0" err="1" smtClean="0">
                <a:solidFill>
                  <a:schemeClr val="accent1">
                    <a:lumMod val="75000"/>
                  </a:schemeClr>
                </a:solidFill>
              </a:rPr>
              <a:t>được</a:t>
            </a:r>
            <a:r>
              <a:rPr lang="en-US" dirty="0" smtClean="0">
                <a:solidFill>
                  <a:schemeClr val="accent1">
                    <a:lumMod val="75000"/>
                  </a:schemeClr>
                </a:solidFill>
              </a:rPr>
              <a:t> </a:t>
            </a:r>
            <a:r>
              <a:rPr lang="en-US" dirty="0" err="1" smtClean="0">
                <a:solidFill>
                  <a:schemeClr val="accent1">
                    <a:lumMod val="75000"/>
                  </a:schemeClr>
                </a:solidFill>
              </a:rPr>
              <a:t>tử</a:t>
            </a:r>
            <a:r>
              <a:rPr lang="en-US" dirty="0" smtClean="0">
                <a:solidFill>
                  <a:schemeClr val="accent1">
                    <a:lumMod val="75000"/>
                  </a:schemeClr>
                </a:solidFill>
              </a:rPr>
              <a:t> monitoring </a:t>
            </a:r>
            <a:r>
              <a:rPr lang="en-US" dirty="0" err="1" smtClean="0">
                <a:solidFill>
                  <a:schemeClr val="accent1">
                    <a:lumMod val="75000"/>
                  </a:schemeClr>
                </a:solidFill>
              </a:rPr>
              <a:t>để</a:t>
            </a:r>
            <a:r>
              <a:rPr lang="en-US" dirty="0" smtClean="0">
                <a:solidFill>
                  <a:schemeClr val="accent1">
                    <a:lumMod val="75000"/>
                  </a:schemeClr>
                </a:solidFill>
              </a:rPr>
              <a:t> </a:t>
            </a:r>
            <a:r>
              <a:rPr lang="en-US" dirty="0" err="1" smtClean="0">
                <a:solidFill>
                  <a:schemeClr val="accent1">
                    <a:lumMod val="75000"/>
                  </a:schemeClr>
                </a:solidFill>
              </a:rPr>
              <a:t>đóng</a:t>
            </a:r>
            <a:r>
              <a:rPr lang="en-US" dirty="0" smtClean="0">
                <a:solidFill>
                  <a:schemeClr val="accent1">
                    <a:lumMod val="75000"/>
                  </a:schemeClr>
                </a:solidFill>
              </a:rPr>
              <a:t>/</a:t>
            </a:r>
            <a:r>
              <a:rPr lang="en-US" dirty="0" err="1" smtClean="0">
                <a:solidFill>
                  <a:schemeClr val="accent1">
                    <a:lumMod val="75000"/>
                  </a:schemeClr>
                </a:solidFill>
              </a:rPr>
              <a:t>mở</a:t>
            </a:r>
            <a:r>
              <a:rPr lang="en-US" dirty="0" smtClean="0">
                <a:solidFill>
                  <a:schemeClr val="accent1">
                    <a:lumMod val="75000"/>
                  </a:schemeClr>
                </a:solidFill>
              </a:rPr>
              <a:t> </a:t>
            </a:r>
            <a:r>
              <a:rPr lang="en-US" dirty="0" err="1" smtClean="0">
                <a:solidFill>
                  <a:schemeClr val="accent1">
                    <a:lumMod val="75000"/>
                  </a:schemeClr>
                </a:solidFill>
              </a:rPr>
              <a:t>cầu</a:t>
            </a:r>
            <a:r>
              <a:rPr lang="en-US" dirty="0" smtClean="0">
                <a:solidFill>
                  <a:schemeClr val="accent1">
                    <a:lumMod val="75000"/>
                  </a:schemeClr>
                </a:solidFill>
              </a:rPr>
              <a:t> </a:t>
            </a:r>
            <a:r>
              <a:rPr lang="en-US" dirty="0" err="1" smtClean="0">
                <a:solidFill>
                  <a:schemeClr val="accent1">
                    <a:lumMod val="75000"/>
                  </a:schemeClr>
                </a:solidFill>
              </a:rPr>
              <a:t>chì</a:t>
            </a:r>
            <a:r>
              <a:rPr lang="en-US" dirty="0" smtClean="0">
                <a:solidFill>
                  <a:schemeClr val="accent1">
                    <a:lumMod val="75000"/>
                  </a:schemeClr>
                </a:solidFill>
              </a:rPr>
              <a:t>.</a:t>
            </a:r>
          </a:p>
        </p:txBody>
      </p:sp>
    </p:spTree>
    <p:extLst>
      <p:ext uri="{BB962C8B-B14F-4D97-AF65-F5344CB8AC3E}">
        <p14:creationId xmlns:p14="http://schemas.microsoft.com/office/powerpoint/2010/main" val="1749340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MS-A Circuit </a:t>
            </a:r>
            <a:r>
              <a:rPr lang="en-US" b="1" dirty="0" smtClean="0">
                <a:solidFill>
                  <a:schemeClr val="accent1">
                    <a:lumMod val="75000"/>
                  </a:schemeClr>
                </a:solidFill>
              </a:rPr>
              <a:t>Beaker – pattern in </a:t>
            </a:r>
            <a:r>
              <a:rPr lang="en-US" b="1" dirty="0" err="1" smtClean="0">
                <a:solidFill>
                  <a:schemeClr val="accent1">
                    <a:lumMod val="75000"/>
                  </a:schemeClr>
                </a:solidFill>
              </a:rPr>
              <a:t>Bizweb</a:t>
            </a:r>
            <a:endParaRPr lang="en-US" dirty="0"/>
          </a:p>
        </p:txBody>
      </p:sp>
      <p:sp>
        <p:nvSpPr>
          <p:cNvPr id="4" name="Content Placeholder 2"/>
          <p:cNvSpPr>
            <a:spLocks noGrp="1"/>
          </p:cNvSpPr>
          <p:nvPr/>
        </p:nvSpPr>
        <p:spPr>
          <a:xfrm>
            <a:off x="530469" y="1934949"/>
            <a:ext cx="627392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lumMod val="95000"/>
                    <a:lumOff val="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lumMod val="95000"/>
                    <a:lumOff val="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lumMod val="95000"/>
                    <a:lumOff val="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lumMod val="95000"/>
                    <a:lumOff val="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lumMod val="95000"/>
                    <a:lumOff val="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err="1" smtClean="0">
                <a:solidFill>
                  <a:schemeClr val="accent1">
                    <a:lumMod val="75000"/>
                  </a:schemeClr>
                </a:solidFill>
              </a:rPr>
              <a:t>Giống</a:t>
            </a:r>
            <a:r>
              <a:rPr lang="en-US" dirty="0" smtClean="0">
                <a:solidFill>
                  <a:schemeClr val="accent1">
                    <a:lumMod val="75000"/>
                  </a:schemeClr>
                </a:solidFill>
              </a:rPr>
              <a:t> </a:t>
            </a:r>
            <a:r>
              <a:rPr lang="en-US" dirty="0" err="1" smtClean="0">
                <a:solidFill>
                  <a:schemeClr val="accent1">
                    <a:lumMod val="75000"/>
                  </a:schemeClr>
                </a:solidFill>
              </a:rPr>
              <a:t>cầu</a:t>
            </a:r>
            <a:r>
              <a:rPr lang="en-US" dirty="0" smtClean="0">
                <a:solidFill>
                  <a:schemeClr val="accent1">
                    <a:lumMod val="75000"/>
                  </a:schemeClr>
                </a:solidFill>
              </a:rPr>
              <a:t> </a:t>
            </a:r>
            <a:r>
              <a:rPr lang="en-US" dirty="0" err="1" smtClean="0">
                <a:solidFill>
                  <a:schemeClr val="accent1">
                    <a:lumMod val="75000"/>
                  </a:schemeClr>
                </a:solidFill>
              </a:rPr>
              <a:t>dao</a:t>
            </a:r>
            <a:r>
              <a:rPr lang="en-US" dirty="0" smtClean="0">
                <a:solidFill>
                  <a:schemeClr val="accent1">
                    <a:lumMod val="75000"/>
                  </a:schemeClr>
                </a:solidFill>
              </a:rPr>
              <a:t> </a:t>
            </a:r>
            <a:r>
              <a:rPr lang="en-US" dirty="0" err="1" smtClean="0">
                <a:solidFill>
                  <a:schemeClr val="accent1">
                    <a:lumMod val="75000"/>
                  </a:schemeClr>
                </a:solidFill>
              </a:rPr>
              <a:t>điện</a:t>
            </a:r>
            <a:r>
              <a:rPr lang="en-US" dirty="0" smtClean="0">
                <a:solidFill>
                  <a:schemeClr val="accent1">
                    <a:lumMod val="75000"/>
                  </a:schemeClr>
                </a:solidFill>
              </a:rPr>
              <a:t>:</a:t>
            </a:r>
          </a:p>
          <a:p>
            <a:pPr lvl="1"/>
            <a:r>
              <a:rPr lang="en-US" dirty="0" smtClean="0">
                <a:solidFill>
                  <a:schemeClr val="accent1">
                    <a:lumMod val="75000"/>
                  </a:schemeClr>
                </a:solidFill>
              </a:rPr>
              <a:t>Closed: </a:t>
            </a:r>
            <a:r>
              <a:rPr lang="en-US" dirty="0" err="1" smtClean="0">
                <a:solidFill>
                  <a:schemeClr val="accent1">
                    <a:lumMod val="75000"/>
                  </a:schemeClr>
                </a:solidFill>
              </a:rPr>
              <a:t>đóng</a:t>
            </a:r>
            <a:r>
              <a:rPr lang="en-US" dirty="0" smtClean="0">
                <a:solidFill>
                  <a:schemeClr val="accent1">
                    <a:lumMod val="75000"/>
                  </a:schemeClr>
                </a:solidFill>
              </a:rPr>
              <a:t> – </a:t>
            </a:r>
            <a:r>
              <a:rPr lang="en-US" dirty="0" err="1" smtClean="0">
                <a:solidFill>
                  <a:schemeClr val="accent1">
                    <a:lumMod val="75000"/>
                  </a:schemeClr>
                </a:solidFill>
              </a:rPr>
              <a:t>hoạt</a:t>
            </a:r>
            <a:r>
              <a:rPr lang="en-US" dirty="0" smtClean="0">
                <a:solidFill>
                  <a:schemeClr val="accent1">
                    <a:lumMod val="75000"/>
                  </a:schemeClr>
                </a:solidFill>
              </a:rPr>
              <a:t> </a:t>
            </a:r>
            <a:r>
              <a:rPr lang="en-US" dirty="0" err="1" smtClean="0">
                <a:solidFill>
                  <a:schemeClr val="accent1">
                    <a:lumMod val="75000"/>
                  </a:schemeClr>
                </a:solidFill>
              </a:rPr>
              <a:t>động</a:t>
            </a:r>
            <a:endParaRPr lang="en-US" dirty="0" smtClean="0">
              <a:solidFill>
                <a:schemeClr val="accent1">
                  <a:lumMod val="75000"/>
                </a:schemeClr>
              </a:solidFill>
            </a:endParaRPr>
          </a:p>
          <a:p>
            <a:pPr lvl="1"/>
            <a:r>
              <a:rPr lang="en-US" dirty="0" smtClean="0">
                <a:solidFill>
                  <a:schemeClr val="accent1">
                    <a:lumMod val="75000"/>
                  </a:schemeClr>
                </a:solidFill>
              </a:rPr>
              <a:t>Open: </a:t>
            </a:r>
            <a:r>
              <a:rPr lang="en-US" dirty="0" err="1" smtClean="0">
                <a:solidFill>
                  <a:schemeClr val="accent1">
                    <a:lumMod val="75000"/>
                  </a:schemeClr>
                </a:solidFill>
              </a:rPr>
              <a:t>ngắt</a:t>
            </a:r>
            <a:r>
              <a:rPr lang="en-US" dirty="0" smtClean="0">
                <a:solidFill>
                  <a:schemeClr val="accent1">
                    <a:lumMod val="75000"/>
                  </a:schemeClr>
                </a:solidFill>
              </a:rPr>
              <a:t> – </a:t>
            </a:r>
            <a:r>
              <a:rPr lang="en-US" dirty="0" err="1" smtClean="0">
                <a:solidFill>
                  <a:schemeClr val="accent1">
                    <a:lumMod val="75000"/>
                  </a:schemeClr>
                </a:solidFill>
              </a:rPr>
              <a:t>không</a:t>
            </a:r>
            <a:r>
              <a:rPr lang="en-US" dirty="0" smtClean="0">
                <a:solidFill>
                  <a:schemeClr val="accent1">
                    <a:lumMod val="75000"/>
                  </a:schemeClr>
                </a:solidFill>
              </a:rPr>
              <a:t> </a:t>
            </a:r>
            <a:r>
              <a:rPr lang="en-US" dirty="0" err="1" smtClean="0">
                <a:solidFill>
                  <a:schemeClr val="accent1">
                    <a:lumMod val="75000"/>
                  </a:schemeClr>
                </a:solidFill>
              </a:rPr>
              <a:t>hoạt</a:t>
            </a:r>
            <a:r>
              <a:rPr lang="en-US" dirty="0" smtClean="0">
                <a:solidFill>
                  <a:schemeClr val="accent1">
                    <a:lumMod val="75000"/>
                  </a:schemeClr>
                </a:solidFill>
              </a:rPr>
              <a:t> </a:t>
            </a:r>
            <a:r>
              <a:rPr lang="en-US" dirty="0" err="1" smtClean="0">
                <a:solidFill>
                  <a:schemeClr val="accent1">
                    <a:lumMod val="75000"/>
                  </a:schemeClr>
                </a:solidFill>
              </a:rPr>
              <a:t>động</a:t>
            </a:r>
            <a:endParaRPr lang="en-US" dirty="0" smtClean="0">
              <a:solidFill>
                <a:schemeClr val="accent1">
                  <a:lumMod val="75000"/>
                </a:schemeClr>
              </a:solidFill>
            </a:endParaRPr>
          </a:p>
          <a:p>
            <a:r>
              <a:rPr lang="en-US" dirty="0" smtClean="0">
                <a:solidFill>
                  <a:schemeClr val="accent1">
                    <a:lumMod val="75000"/>
                  </a:schemeClr>
                </a:solidFill>
              </a:rPr>
              <a:t>Failure: exception </a:t>
            </a:r>
            <a:r>
              <a:rPr lang="en-US" dirty="0" err="1" smtClean="0">
                <a:solidFill>
                  <a:schemeClr val="accent1">
                    <a:lumMod val="75000"/>
                  </a:schemeClr>
                </a:solidFill>
              </a:rPr>
              <a:t>hoặc</a:t>
            </a:r>
            <a:r>
              <a:rPr lang="en-US" dirty="0" smtClean="0">
                <a:solidFill>
                  <a:schemeClr val="accent1">
                    <a:lumMod val="75000"/>
                  </a:schemeClr>
                </a:solidFill>
              </a:rPr>
              <a:t> timeout</a:t>
            </a:r>
          </a:p>
          <a:p>
            <a:r>
              <a:rPr lang="en-US" dirty="0" smtClean="0">
                <a:solidFill>
                  <a:schemeClr val="accent1">
                    <a:lumMod val="75000"/>
                  </a:schemeClr>
                </a:solidFill>
              </a:rPr>
              <a:t>Threshold = failure / (success + </a:t>
            </a:r>
            <a:r>
              <a:rPr lang="en-US" dirty="0">
                <a:solidFill>
                  <a:schemeClr val="accent1">
                    <a:lumMod val="75000"/>
                  </a:schemeClr>
                </a:solidFill>
              </a:rPr>
              <a:t>failure</a:t>
            </a:r>
            <a:r>
              <a:rPr lang="en-US" dirty="0" smtClean="0">
                <a:solidFill>
                  <a:schemeClr val="accent1">
                    <a:lumMod val="75000"/>
                  </a:schemeClr>
                </a:solidFill>
              </a:rPr>
              <a:t>) * 100%</a:t>
            </a:r>
          </a:p>
          <a:p>
            <a:r>
              <a:rPr lang="en-US" dirty="0" smtClean="0">
                <a:solidFill>
                  <a:schemeClr val="accent1">
                    <a:lumMod val="75000"/>
                  </a:schemeClr>
                </a:solidFill>
              </a:rPr>
              <a:t>Threshold = 50%, </a:t>
            </a:r>
            <a:r>
              <a:rPr lang="en-US" dirty="0" err="1" smtClean="0">
                <a:solidFill>
                  <a:schemeClr val="accent1">
                    <a:lumMod val="75000"/>
                  </a:schemeClr>
                </a:solidFill>
              </a:rPr>
              <a:t>volumn</a:t>
            </a:r>
            <a:r>
              <a:rPr lang="en-US" dirty="0" smtClean="0">
                <a:solidFill>
                  <a:schemeClr val="accent1">
                    <a:lumMod val="75000"/>
                  </a:schemeClr>
                </a:solidFill>
              </a:rPr>
              <a:t> = 20, retry = 5s</a:t>
            </a:r>
            <a:br>
              <a:rPr lang="en-US" dirty="0" smtClean="0">
                <a:solidFill>
                  <a:schemeClr val="accent1">
                    <a:lumMod val="75000"/>
                  </a:schemeClr>
                </a:solidFill>
              </a:rPr>
            </a:br>
            <a:r>
              <a:rPr lang="en-US" dirty="0" smtClean="0">
                <a:solidFill>
                  <a:schemeClr val="accent1">
                    <a:lumMod val="75000"/>
                  </a:schemeClr>
                </a:solidFill>
              </a:rPr>
              <a:t>-&gt; </a:t>
            </a:r>
            <a:r>
              <a:rPr lang="en-US" dirty="0" err="1" smtClean="0">
                <a:solidFill>
                  <a:schemeClr val="accent1">
                    <a:lumMod val="75000"/>
                  </a:schemeClr>
                </a:solidFill>
              </a:rPr>
              <a:t>trong</a:t>
            </a:r>
            <a:r>
              <a:rPr lang="en-US" dirty="0" smtClean="0">
                <a:solidFill>
                  <a:schemeClr val="accent1">
                    <a:lumMod val="75000"/>
                  </a:schemeClr>
                </a:solidFill>
              </a:rPr>
              <a:t> 20 request </a:t>
            </a:r>
            <a:r>
              <a:rPr lang="en-US" dirty="0" err="1" smtClean="0">
                <a:solidFill>
                  <a:schemeClr val="accent1">
                    <a:lumMod val="75000"/>
                  </a:schemeClr>
                </a:solidFill>
              </a:rPr>
              <a:t>gần</a:t>
            </a:r>
            <a:r>
              <a:rPr lang="en-US" dirty="0" smtClean="0">
                <a:solidFill>
                  <a:schemeClr val="accent1">
                    <a:lumMod val="75000"/>
                  </a:schemeClr>
                </a:solidFill>
              </a:rPr>
              <a:t> </a:t>
            </a:r>
            <a:r>
              <a:rPr lang="en-US" dirty="0" err="1" smtClean="0">
                <a:solidFill>
                  <a:schemeClr val="accent1">
                    <a:lumMod val="75000"/>
                  </a:schemeClr>
                </a:solidFill>
              </a:rPr>
              <a:t>nhất</a:t>
            </a:r>
            <a:r>
              <a:rPr lang="en-US" dirty="0" smtClean="0">
                <a:solidFill>
                  <a:schemeClr val="accent1">
                    <a:lumMod val="75000"/>
                  </a:schemeClr>
                </a:solidFill>
              </a:rPr>
              <a:t>, 10 request </a:t>
            </a:r>
            <a:r>
              <a:rPr lang="en-US" dirty="0" err="1" smtClean="0">
                <a:solidFill>
                  <a:schemeClr val="accent1">
                    <a:lumMod val="75000"/>
                  </a:schemeClr>
                </a:solidFill>
              </a:rPr>
              <a:t>lỗi</a:t>
            </a:r>
            <a:r>
              <a:rPr lang="en-US" dirty="0" smtClean="0">
                <a:solidFill>
                  <a:schemeClr val="accent1">
                    <a:lumMod val="75000"/>
                  </a:schemeClr>
                </a:solidFill>
              </a:rPr>
              <a:t> </a:t>
            </a:r>
            <a:r>
              <a:rPr lang="en-US" dirty="0" err="1" smtClean="0">
                <a:solidFill>
                  <a:schemeClr val="accent1">
                    <a:lumMod val="75000"/>
                  </a:schemeClr>
                </a:solidFill>
              </a:rPr>
              <a:t>là</a:t>
            </a:r>
            <a:r>
              <a:rPr lang="en-US" dirty="0" smtClean="0">
                <a:solidFill>
                  <a:schemeClr val="accent1">
                    <a:lumMod val="75000"/>
                  </a:schemeClr>
                </a:solidFill>
              </a:rPr>
              <a:t> </a:t>
            </a:r>
            <a:r>
              <a:rPr lang="en-US" dirty="0" err="1" smtClean="0">
                <a:solidFill>
                  <a:schemeClr val="accent1">
                    <a:lumMod val="75000"/>
                  </a:schemeClr>
                </a:solidFill>
              </a:rPr>
              <a:t>ngắt</a:t>
            </a:r>
            <a:r>
              <a:rPr lang="en-US" dirty="0" smtClean="0">
                <a:solidFill>
                  <a:schemeClr val="accent1">
                    <a:lumMod val="75000"/>
                  </a:schemeClr>
                </a:solidFill>
              </a:rPr>
              <a:t>, </a:t>
            </a:r>
            <a:r>
              <a:rPr lang="en-US" dirty="0" err="1" smtClean="0">
                <a:solidFill>
                  <a:schemeClr val="accent1">
                    <a:lumMod val="75000"/>
                  </a:schemeClr>
                </a:solidFill>
              </a:rPr>
              <a:t>sau</a:t>
            </a:r>
            <a:r>
              <a:rPr lang="en-US" dirty="0" smtClean="0">
                <a:solidFill>
                  <a:schemeClr val="accent1">
                    <a:lumMod val="75000"/>
                  </a:schemeClr>
                </a:solidFill>
              </a:rPr>
              <a:t> </a:t>
            </a:r>
            <a:r>
              <a:rPr lang="en-US" dirty="0" err="1" smtClean="0">
                <a:solidFill>
                  <a:schemeClr val="accent1">
                    <a:lumMod val="75000"/>
                  </a:schemeClr>
                </a:solidFill>
              </a:rPr>
              <a:t>mỗi</a:t>
            </a:r>
            <a:r>
              <a:rPr lang="en-US" dirty="0" smtClean="0">
                <a:solidFill>
                  <a:schemeClr val="accent1">
                    <a:lumMod val="75000"/>
                  </a:schemeClr>
                </a:solidFill>
              </a:rPr>
              <a:t> 5s </a:t>
            </a:r>
            <a:r>
              <a:rPr lang="en-US" dirty="0" err="1" smtClean="0">
                <a:solidFill>
                  <a:schemeClr val="accent1">
                    <a:lumMod val="75000"/>
                  </a:schemeClr>
                </a:solidFill>
              </a:rPr>
              <a:t>cho</a:t>
            </a:r>
            <a:r>
              <a:rPr lang="en-US" dirty="0" smtClean="0">
                <a:solidFill>
                  <a:schemeClr val="accent1">
                    <a:lumMod val="75000"/>
                  </a:schemeClr>
                </a:solidFill>
              </a:rPr>
              <a:t> 1 request qua </a:t>
            </a:r>
            <a:r>
              <a:rPr lang="en-US" dirty="0" err="1" smtClean="0">
                <a:solidFill>
                  <a:schemeClr val="accent1">
                    <a:lumMod val="75000"/>
                  </a:schemeClr>
                </a:solidFill>
              </a:rPr>
              <a:t>để</a:t>
            </a:r>
            <a:r>
              <a:rPr lang="en-US" dirty="0" smtClean="0">
                <a:solidFill>
                  <a:schemeClr val="accent1">
                    <a:lumMod val="75000"/>
                  </a:schemeClr>
                </a:solidFill>
              </a:rPr>
              <a:t> </a:t>
            </a:r>
            <a:r>
              <a:rPr lang="en-US" dirty="0" err="1" smtClean="0">
                <a:solidFill>
                  <a:schemeClr val="accent1">
                    <a:lumMod val="75000"/>
                  </a:schemeClr>
                </a:solidFill>
              </a:rPr>
              <a:t>kiểm</a:t>
            </a:r>
            <a:r>
              <a:rPr lang="en-US" dirty="0" smtClean="0">
                <a:solidFill>
                  <a:schemeClr val="accent1">
                    <a:lumMod val="75000"/>
                  </a:schemeClr>
                </a:solidFill>
              </a:rPr>
              <a:t> </a:t>
            </a:r>
            <a:r>
              <a:rPr lang="en-US" dirty="0" err="1" smtClean="0">
                <a:solidFill>
                  <a:schemeClr val="accent1">
                    <a:lumMod val="75000"/>
                  </a:schemeClr>
                </a:solidFill>
              </a:rPr>
              <a:t>tra</a:t>
            </a:r>
            <a:r>
              <a:rPr lang="en-US" dirty="0" smtClean="0">
                <a:solidFill>
                  <a:schemeClr val="accent1">
                    <a:lumMod val="75000"/>
                  </a:schemeClr>
                </a:solidFill>
              </a:rPr>
              <a:t>,  </a:t>
            </a:r>
            <a:r>
              <a:rPr lang="en-US" dirty="0" err="1" smtClean="0">
                <a:solidFill>
                  <a:schemeClr val="accent1">
                    <a:lumMod val="75000"/>
                  </a:schemeClr>
                </a:solidFill>
              </a:rPr>
              <a:t>thành</a:t>
            </a:r>
            <a:r>
              <a:rPr lang="en-US" dirty="0" smtClean="0">
                <a:solidFill>
                  <a:schemeClr val="accent1">
                    <a:lumMod val="75000"/>
                  </a:schemeClr>
                </a:solidFill>
              </a:rPr>
              <a:t> </a:t>
            </a:r>
            <a:r>
              <a:rPr lang="en-US" dirty="0" err="1" smtClean="0">
                <a:solidFill>
                  <a:schemeClr val="accent1">
                    <a:lumMod val="75000"/>
                  </a:schemeClr>
                </a:solidFill>
              </a:rPr>
              <a:t>công</a:t>
            </a:r>
            <a:r>
              <a:rPr lang="en-US" dirty="0" smtClean="0">
                <a:solidFill>
                  <a:schemeClr val="accent1">
                    <a:lumMod val="75000"/>
                  </a:schemeClr>
                </a:solidFill>
              </a:rPr>
              <a:t> </a:t>
            </a:r>
            <a:r>
              <a:rPr lang="en-US" dirty="0" err="1" smtClean="0">
                <a:solidFill>
                  <a:schemeClr val="accent1">
                    <a:lumMod val="75000"/>
                  </a:schemeClr>
                </a:solidFill>
              </a:rPr>
              <a:t>thì</a:t>
            </a:r>
            <a:r>
              <a:rPr lang="en-US" dirty="0" smtClean="0">
                <a:solidFill>
                  <a:schemeClr val="accent1">
                    <a:lumMod val="75000"/>
                  </a:schemeClr>
                </a:solidFill>
              </a:rPr>
              <a:t> </a:t>
            </a:r>
            <a:r>
              <a:rPr lang="en-US" dirty="0" err="1" smtClean="0">
                <a:solidFill>
                  <a:schemeClr val="accent1">
                    <a:lumMod val="75000"/>
                  </a:schemeClr>
                </a:solidFill>
              </a:rPr>
              <a:t>đóng</a:t>
            </a:r>
            <a:r>
              <a:rPr lang="en-US" dirty="0" smtClean="0">
                <a:solidFill>
                  <a:schemeClr val="accent1">
                    <a:lumMod val="75000"/>
                  </a:schemeClr>
                </a:solidFill>
              </a:rPr>
              <a:t> </a:t>
            </a:r>
            <a:r>
              <a:rPr lang="en-US" dirty="0" err="1" smtClean="0">
                <a:solidFill>
                  <a:schemeClr val="accent1">
                    <a:lumMod val="75000"/>
                  </a:schemeClr>
                </a:solidFill>
              </a:rPr>
              <a:t>mạch</a:t>
            </a:r>
            <a:r>
              <a:rPr lang="en-US" dirty="0" smtClean="0">
                <a:solidFill>
                  <a:schemeClr val="accent1">
                    <a:lumMod val="75000"/>
                  </a:schemeClr>
                </a:solidFill>
              </a:rPr>
              <a:t>, </a:t>
            </a:r>
            <a:r>
              <a:rPr lang="en-US" dirty="0" err="1" smtClean="0">
                <a:solidFill>
                  <a:schemeClr val="accent1">
                    <a:lumMod val="75000"/>
                  </a:schemeClr>
                </a:solidFill>
              </a:rPr>
              <a:t>thất</a:t>
            </a:r>
            <a:r>
              <a:rPr lang="en-US" dirty="0" smtClean="0">
                <a:solidFill>
                  <a:schemeClr val="accent1">
                    <a:lumMod val="75000"/>
                  </a:schemeClr>
                </a:solidFill>
              </a:rPr>
              <a:t> </a:t>
            </a:r>
            <a:r>
              <a:rPr lang="en-US" dirty="0" err="1" smtClean="0">
                <a:solidFill>
                  <a:schemeClr val="accent1">
                    <a:lumMod val="75000"/>
                  </a:schemeClr>
                </a:solidFill>
              </a:rPr>
              <a:t>bại</a:t>
            </a:r>
            <a:r>
              <a:rPr lang="en-US" dirty="0" smtClean="0">
                <a:solidFill>
                  <a:schemeClr val="accent1">
                    <a:lumMod val="75000"/>
                  </a:schemeClr>
                </a:solidFill>
              </a:rPr>
              <a:t> </a:t>
            </a:r>
            <a:r>
              <a:rPr lang="en-US" dirty="0" err="1" smtClean="0">
                <a:solidFill>
                  <a:schemeClr val="accent1">
                    <a:lumMod val="75000"/>
                  </a:schemeClr>
                </a:solidFill>
              </a:rPr>
              <a:t>thì</a:t>
            </a:r>
            <a:r>
              <a:rPr lang="en-US" dirty="0" smtClean="0">
                <a:solidFill>
                  <a:schemeClr val="accent1">
                    <a:lumMod val="75000"/>
                  </a:schemeClr>
                </a:solidFill>
              </a:rPr>
              <a:t> </a:t>
            </a:r>
            <a:r>
              <a:rPr lang="en-US" dirty="0" err="1" smtClean="0">
                <a:solidFill>
                  <a:schemeClr val="accent1">
                    <a:lumMod val="75000"/>
                  </a:schemeClr>
                </a:solidFill>
              </a:rPr>
              <a:t>tiếp</a:t>
            </a:r>
            <a:r>
              <a:rPr lang="en-US" dirty="0" smtClean="0">
                <a:solidFill>
                  <a:schemeClr val="accent1">
                    <a:lumMod val="75000"/>
                  </a:schemeClr>
                </a:solidFill>
              </a:rPr>
              <a:t> </a:t>
            </a:r>
            <a:r>
              <a:rPr lang="en-US" dirty="0" err="1" smtClean="0">
                <a:solidFill>
                  <a:schemeClr val="accent1">
                    <a:lumMod val="75000"/>
                  </a:schemeClr>
                </a:solidFill>
              </a:rPr>
              <a:t>tục</a:t>
            </a:r>
            <a:r>
              <a:rPr lang="en-US" dirty="0" smtClean="0">
                <a:solidFill>
                  <a:schemeClr val="accent1">
                    <a:lumMod val="75000"/>
                  </a:schemeClr>
                </a:solidFill>
              </a:rPr>
              <a:t> </a:t>
            </a:r>
            <a:r>
              <a:rPr lang="en-US" dirty="0" err="1" smtClean="0">
                <a:solidFill>
                  <a:schemeClr val="accent1">
                    <a:lumMod val="75000"/>
                  </a:schemeClr>
                </a:solidFill>
              </a:rPr>
              <a:t>mở</a:t>
            </a:r>
            <a:endParaRPr lang="en-US" dirty="0" smtClean="0">
              <a:solidFill>
                <a:schemeClr val="accent1">
                  <a:lumMod val="75000"/>
                </a:schemeClr>
              </a:solidFill>
            </a:endParaRPr>
          </a:p>
        </p:txBody>
      </p:sp>
      <p:pic>
        <p:nvPicPr>
          <p:cNvPr id="5" name="Picture 4" descr="http://martinfowler.com/bliki/images/circuitBreaker/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515" y="1800012"/>
            <a:ext cx="4857143" cy="4382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7649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MS-A Database</a:t>
            </a:r>
            <a:endParaRPr lang="en-US" b="1"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5655" y="1501256"/>
            <a:ext cx="7656458" cy="4420328"/>
          </a:xfrm>
        </p:spPr>
      </p:pic>
      <p:sp>
        <p:nvSpPr>
          <p:cNvPr id="6" name="TextBox 5"/>
          <p:cNvSpPr txBox="1"/>
          <p:nvPr/>
        </p:nvSpPr>
        <p:spPr>
          <a:xfrm>
            <a:off x="382137" y="2552132"/>
            <a:ext cx="5026761"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err="1" smtClean="0">
                <a:solidFill>
                  <a:schemeClr val="accent1">
                    <a:lumMod val="75000"/>
                  </a:schemeClr>
                </a:solidFill>
              </a:rPr>
              <a:t>DataBase</a:t>
            </a:r>
            <a:r>
              <a:rPr lang="en-US" sz="2400" dirty="0" smtClean="0">
                <a:solidFill>
                  <a:schemeClr val="accent1">
                    <a:lumMod val="75000"/>
                  </a:schemeClr>
                </a:solidFill>
              </a:rPr>
              <a:t> </a:t>
            </a:r>
            <a:r>
              <a:rPr lang="en-US" sz="2400" dirty="0" err="1" smtClean="0">
                <a:solidFill>
                  <a:schemeClr val="accent1">
                    <a:lumMod val="75000"/>
                  </a:schemeClr>
                </a:solidFill>
              </a:rPr>
              <a:t>chỉ</a:t>
            </a:r>
            <a:r>
              <a:rPr lang="en-US" sz="2400" dirty="0" smtClean="0">
                <a:solidFill>
                  <a:schemeClr val="accent1">
                    <a:lumMod val="75000"/>
                  </a:schemeClr>
                </a:solidFill>
              </a:rPr>
              <a:t> </a:t>
            </a:r>
            <a:r>
              <a:rPr lang="en-US" sz="2400" dirty="0" err="1" smtClean="0">
                <a:solidFill>
                  <a:schemeClr val="accent1">
                    <a:lumMod val="75000"/>
                  </a:schemeClr>
                </a:solidFill>
              </a:rPr>
              <a:t>có</a:t>
            </a:r>
            <a:r>
              <a:rPr lang="en-US" sz="2400" dirty="0" smtClean="0">
                <a:solidFill>
                  <a:schemeClr val="accent1">
                    <a:lumMod val="75000"/>
                  </a:schemeClr>
                </a:solidFill>
              </a:rPr>
              <a:t> </a:t>
            </a:r>
            <a:r>
              <a:rPr lang="en-US" sz="2400" dirty="0" err="1" smtClean="0">
                <a:solidFill>
                  <a:schemeClr val="accent1">
                    <a:lumMod val="75000"/>
                  </a:schemeClr>
                </a:solidFill>
              </a:rPr>
              <a:t>thể</a:t>
            </a:r>
            <a:r>
              <a:rPr lang="en-US" sz="2400" dirty="0" smtClean="0">
                <a:solidFill>
                  <a:schemeClr val="accent1">
                    <a:lumMod val="75000"/>
                  </a:schemeClr>
                </a:solidFill>
              </a:rPr>
              <a:t> </a:t>
            </a:r>
            <a:r>
              <a:rPr lang="en-US" sz="2400" dirty="0" err="1" smtClean="0">
                <a:solidFill>
                  <a:schemeClr val="accent1">
                    <a:lumMod val="75000"/>
                  </a:schemeClr>
                </a:solidFill>
              </a:rPr>
              <a:t>truy</a:t>
            </a:r>
            <a:r>
              <a:rPr lang="en-US" sz="2400" dirty="0" smtClean="0">
                <a:solidFill>
                  <a:schemeClr val="accent1">
                    <a:lumMod val="75000"/>
                  </a:schemeClr>
                </a:solidFill>
              </a:rPr>
              <a:t> </a:t>
            </a:r>
            <a:r>
              <a:rPr lang="en-US" sz="2400" dirty="0" err="1" smtClean="0">
                <a:solidFill>
                  <a:schemeClr val="accent1">
                    <a:lumMod val="75000"/>
                  </a:schemeClr>
                </a:solidFill>
              </a:rPr>
              <a:t>cập</a:t>
            </a:r>
            <a:r>
              <a:rPr lang="en-US" sz="2400" dirty="0" smtClean="0">
                <a:solidFill>
                  <a:schemeClr val="accent1">
                    <a:lumMod val="75000"/>
                  </a:schemeClr>
                </a:solidFill>
              </a:rPr>
              <a:t> qua API</a:t>
            </a:r>
          </a:p>
          <a:p>
            <a:pPr marL="285750" indent="-285750">
              <a:buFont typeface="Arial" panose="020B0604020202020204" pitchFamily="34" charset="0"/>
              <a:buChar char="•"/>
            </a:pPr>
            <a:r>
              <a:rPr lang="en-US" sz="2400" dirty="0" smtClean="0">
                <a:solidFill>
                  <a:schemeClr val="accent1">
                    <a:lumMod val="75000"/>
                  </a:schemeClr>
                </a:solidFill>
              </a:rPr>
              <a:t>-&gt; </a:t>
            </a:r>
            <a:r>
              <a:rPr lang="en-US" sz="2400" dirty="0" err="1" smtClean="0">
                <a:solidFill>
                  <a:schemeClr val="accent1">
                    <a:lumMod val="75000"/>
                  </a:schemeClr>
                </a:solidFill>
              </a:rPr>
              <a:t>đề</a:t>
            </a:r>
            <a:r>
              <a:rPr lang="en-US" sz="2400" dirty="0" smtClean="0">
                <a:solidFill>
                  <a:schemeClr val="accent1">
                    <a:lumMod val="75000"/>
                  </a:schemeClr>
                </a:solidFill>
              </a:rPr>
              <a:t> </a:t>
            </a:r>
            <a:r>
              <a:rPr lang="en-US" sz="2400" dirty="0" err="1" smtClean="0">
                <a:solidFill>
                  <a:schemeClr val="accent1">
                    <a:lumMod val="75000"/>
                  </a:schemeClr>
                </a:solidFill>
              </a:rPr>
              <a:t>xuất</a:t>
            </a:r>
            <a:r>
              <a:rPr lang="en-US" sz="2400" dirty="0" smtClean="0">
                <a:solidFill>
                  <a:schemeClr val="accent1">
                    <a:lumMod val="75000"/>
                  </a:schemeClr>
                </a:solidFill>
              </a:rPr>
              <a:t> </a:t>
            </a:r>
            <a:r>
              <a:rPr lang="en-US" sz="2400" dirty="0" err="1" smtClean="0">
                <a:solidFill>
                  <a:schemeClr val="accent1">
                    <a:lumMod val="75000"/>
                  </a:schemeClr>
                </a:solidFill>
              </a:rPr>
              <a:t>mỗi</a:t>
            </a:r>
            <a:r>
              <a:rPr lang="en-US" sz="2400" dirty="0" smtClean="0">
                <a:solidFill>
                  <a:schemeClr val="accent1">
                    <a:lumMod val="75000"/>
                  </a:schemeClr>
                </a:solidFill>
              </a:rPr>
              <a:t> service </a:t>
            </a:r>
            <a:r>
              <a:rPr lang="en-US" sz="2400" dirty="0" err="1" smtClean="0">
                <a:solidFill>
                  <a:schemeClr val="accent1">
                    <a:lumMod val="75000"/>
                  </a:schemeClr>
                </a:solidFill>
              </a:rPr>
              <a:t>có</a:t>
            </a:r>
            <a:r>
              <a:rPr lang="en-US" sz="2400" dirty="0" smtClean="0">
                <a:solidFill>
                  <a:schemeClr val="accent1">
                    <a:lumMod val="75000"/>
                  </a:schemeClr>
                </a:solidFill>
              </a:rPr>
              <a:t> 1 DB </a:t>
            </a:r>
            <a:r>
              <a:rPr lang="en-US" sz="2400" dirty="0" err="1" smtClean="0">
                <a:solidFill>
                  <a:schemeClr val="accent1">
                    <a:lumMod val="75000"/>
                  </a:schemeClr>
                </a:solidFill>
              </a:rPr>
              <a:t>riêng</a:t>
            </a:r>
            <a:endParaRPr lang="en-US" sz="2400" dirty="0" smtClean="0">
              <a:solidFill>
                <a:schemeClr val="accent1">
                  <a:lumMod val="75000"/>
                </a:schemeClr>
              </a:solidFill>
            </a:endParaRPr>
          </a:p>
          <a:p>
            <a:pPr marL="285750" indent="-285750">
              <a:buFont typeface="Arial" panose="020B0604020202020204" pitchFamily="34" charset="0"/>
              <a:buChar char="•"/>
            </a:pPr>
            <a:endParaRPr lang="en-US" sz="2400" dirty="0" smtClean="0">
              <a:solidFill>
                <a:schemeClr val="accent1">
                  <a:lumMod val="75000"/>
                </a:schemeClr>
              </a:solidFill>
            </a:endParaRPr>
          </a:p>
          <a:p>
            <a:endParaRPr lang="en-US" sz="2400" dirty="0">
              <a:solidFill>
                <a:schemeClr val="accent1">
                  <a:lumMod val="75000"/>
                </a:schemeClr>
              </a:solidFill>
            </a:endParaRPr>
          </a:p>
        </p:txBody>
      </p:sp>
    </p:spTree>
    <p:extLst>
      <p:ext uri="{BB962C8B-B14F-4D97-AF65-F5344CB8AC3E}">
        <p14:creationId xmlns:p14="http://schemas.microsoft.com/office/powerpoint/2010/main" val="37048445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MS-A </a:t>
            </a:r>
            <a:r>
              <a:rPr lang="en-US" b="1" dirty="0" smtClean="0">
                <a:solidFill>
                  <a:schemeClr val="accent1">
                    <a:lumMod val="75000"/>
                  </a:schemeClr>
                </a:solidFill>
              </a:rPr>
              <a:t>Database –</a:t>
            </a:r>
            <a:r>
              <a:rPr lang="en-US" b="1" dirty="0">
                <a:solidFill>
                  <a:schemeClr val="accent1">
                    <a:lumMod val="75000"/>
                  </a:schemeClr>
                </a:solidFill>
              </a:rPr>
              <a:t>E</a:t>
            </a:r>
            <a:r>
              <a:rPr lang="en-US" b="1" dirty="0" smtClean="0">
                <a:solidFill>
                  <a:schemeClr val="accent1">
                    <a:lumMod val="75000"/>
                  </a:schemeClr>
                </a:solidFill>
              </a:rPr>
              <a:t>vent drive using MB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378" y="1154490"/>
            <a:ext cx="8024883" cy="5483670"/>
          </a:xfrm>
        </p:spPr>
      </p:pic>
    </p:spTree>
    <p:extLst>
      <p:ext uri="{BB962C8B-B14F-4D97-AF65-F5344CB8AC3E}">
        <p14:creationId xmlns:p14="http://schemas.microsoft.com/office/powerpoint/2010/main" val="7507190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MS-A Database –Event drive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000" y="1255594"/>
            <a:ext cx="8995467" cy="5295331"/>
          </a:xfrm>
        </p:spPr>
      </p:pic>
    </p:spTree>
    <p:extLst>
      <p:ext uri="{BB962C8B-B14F-4D97-AF65-F5344CB8AC3E}">
        <p14:creationId xmlns:p14="http://schemas.microsoft.com/office/powerpoint/2010/main" val="37467825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MS-A Database –Event drive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785" y="1241947"/>
            <a:ext cx="8215155" cy="5076966"/>
          </a:xfrm>
        </p:spPr>
      </p:pic>
    </p:spTree>
    <p:extLst>
      <p:ext uri="{BB962C8B-B14F-4D97-AF65-F5344CB8AC3E}">
        <p14:creationId xmlns:p14="http://schemas.microsoft.com/office/powerpoint/2010/main" val="27720249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96" y="2221221"/>
            <a:ext cx="10515600" cy="1325563"/>
          </a:xfrm>
        </p:spPr>
        <p:txBody>
          <a:bodyPr>
            <a:normAutofit/>
          </a:bodyPr>
          <a:lstStyle/>
          <a:p>
            <a:pPr algn="ctr"/>
            <a:r>
              <a:rPr lang="en-US" sz="6600" b="1" dirty="0" smtClean="0">
                <a:solidFill>
                  <a:schemeClr val="accent1">
                    <a:lumMod val="75000"/>
                  </a:schemeClr>
                </a:solidFill>
              </a:rPr>
              <a:t>DEMO</a:t>
            </a:r>
            <a:endParaRPr lang="en-US" sz="6600" b="1" dirty="0">
              <a:solidFill>
                <a:schemeClr val="accent1">
                  <a:lumMod val="75000"/>
                </a:schemeClr>
              </a:solidFill>
            </a:endParaRPr>
          </a:p>
        </p:txBody>
      </p:sp>
    </p:spTree>
    <p:extLst>
      <p:ext uri="{BB962C8B-B14F-4D97-AF65-F5344CB8AC3E}">
        <p14:creationId xmlns:p14="http://schemas.microsoft.com/office/powerpoint/2010/main" val="2850575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Monolithic Architecture</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err="1" smtClean="0">
                <a:solidFill>
                  <a:schemeClr val="accent1">
                    <a:lumMod val="75000"/>
                  </a:schemeClr>
                </a:solidFill>
              </a:rPr>
              <a:t>Ưu</a:t>
            </a:r>
            <a:r>
              <a:rPr lang="en-US" dirty="0" smtClean="0">
                <a:solidFill>
                  <a:schemeClr val="accent1">
                    <a:lumMod val="75000"/>
                  </a:schemeClr>
                </a:solidFill>
              </a:rPr>
              <a:t> </a:t>
            </a:r>
            <a:r>
              <a:rPr lang="en-US" dirty="0" err="1" smtClean="0">
                <a:solidFill>
                  <a:schemeClr val="accent1">
                    <a:lumMod val="75000"/>
                  </a:schemeClr>
                </a:solidFill>
              </a:rPr>
              <a:t>điểm</a:t>
            </a:r>
            <a:r>
              <a:rPr lang="en-US" dirty="0" smtClean="0">
                <a:solidFill>
                  <a:schemeClr val="accent1">
                    <a:lumMod val="75000"/>
                  </a:schemeClr>
                </a:solidFill>
              </a:rPr>
              <a:t>:</a:t>
            </a:r>
          </a:p>
          <a:p>
            <a:pPr lvl="1"/>
            <a:r>
              <a:rPr lang="en-US" dirty="0" err="1" smtClean="0">
                <a:solidFill>
                  <a:schemeClr val="accent1">
                    <a:lumMod val="75000"/>
                  </a:schemeClr>
                </a:solidFill>
              </a:rPr>
              <a:t>Rất</a:t>
            </a:r>
            <a:r>
              <a:rPr lang="en-US" dirty="0" smtClean="0">
                <a:solidFill>
                  <a:schemeClr val="accent1">
                    <a:lumMod val="75000"/>
                  </a:schemeClr>
                </a:solidFill>
              </a:rPr>
              <a:t> </a:t>
            </a:r>
            <a:r>
              <a:rPr lang="en-US" dirty="0" err="1" smtClean="0">
                <a:solidFill>
                  <a:schemeClr val="accent1">
                    <a:lumMod val="75000"/>
                  </a:schemeClr>
                </a:solidFill>
              </a:rPr>
              <a:t>phổ</a:t>
            </a:r>
            <a:r>
              <a:rPr lang="en-US" dirty="0" smtClean="0">
                <a:solidFill>
                  <a:schemeClr val="accent1">
                    <a:lumMod val="75000"/>
                  </a:schemeClr>
                </a:solidFill>
              </a:rPr>
              <a:t> </a:t>
            </a:r>
            <a:r>
              <a:rPr lang="en-US" dirty="0" err="1" smtClean="0">
                <a:solidFill>
                  <a:schemeClr val="accent1">
                    <a:lumMod val="75000"/>
                  </a:schemeClr>
                </a:solidFill>
              </a:rPr>
              <a:t>biến</a:t>
            </a:r>
            <a:endParaRPr lang="en-US" dirty="0" smtClean="0">
              <a:solidFill>
                <a:schemeClr val="accent1">
                  <a:lumMod val="75000"/>
                </a:schemeClr>
              </a:solidFill>
            </a:endParaRPr>
          </a:p>
          <a:p>
            <a:pPr lvl="1"/>
            <a:r>
              <a:rPr lang="en-US" dirty="0" err="1" smtClean="0">
                <a:solidFill>
                  <a:schemeClr val="accent1">
                    <a:lumMod val="75000"/>
                  </a:schemeClr>
                </a:solidFill>
              </a:rPr>
              <a:t>Dễ</a:t>
            </a:r>
            <a:r>
              <a:rPr lang="en-US" dirty="0" smtClean="0">
                <a:solidFill>
                  <a:schemeClr val="accent1">
                    <a:lumMod val="75000"/>
                  </a:schemeClr>
                </a:solidFill>
              </a:rPr>
              <a:t> </a:t>
            </a:r>
            <a:r>
              <a:rPr lang="en-US" dirty="0" err="1" smtClean="0">
                <a:solidFill>
                  <a:schemeClr val="accent1">
                    <a:lumMod val="75000"/>
                  </a:schemeClr>
                </a:solidFill>
              </a:rPr>
              <a:t>phát</a:t>
            </a:r>
            <a:r>
              <a:rPr lang="en-US" dirty="0" smtClean="0">
                <a:solidFill>
                  <a:schemeClr val="accent1">
                    <a:lumMod val="75000"/>
                  </a:schemeClr>
                </a:solidFill>
              </a:rPr>
              <a:t> </a:t>
            </a:r>
            <a:r>
              <a:rPr lang="en-US" dirty="0" err="1" smtClean="0">
                <a:solidFill>
                  <a:schemeClr val="accent1">
                    <a:lumMod val="75000"/>
                  </a:schemeClr>
                </a:solidFill>
              </a:rPr>
              <a:t>triển</a:t>
            </a:r>
            <a:endParaRPr lang="en-US" dirty="0" smtClean="0">
              <a:solidFill>
                <a:schemeClr val="accent1">
                  <a:lumMod val="75000"/>
                </a:schemeClr>
              </a:solidFill>
            </a:endParaRPr>
          </a:p>
          <a:p>
            <a:pPr lvl="2"/>
            <a:r>
              <a:rPr lang="en-US" dirty="0" err="1" smtClean="0">
                <a:solidFill>
                  <a:schemeClr val="accent1">
                    <a:lumMod val="75000"/>
                  </a:schemeClr>
                </a:solidFill>
              </a:rPr>
              <a:t>Có</a:t>
            </a:r>
            <a:r>
              <a:rPr lang="en-US" dirty="0" smtClean="0">
                <a:solidFill>
                  <a:schemeClr val="accent1">
                    <a:lumMod val="75000"/>
                  </a:schemeClr>
                </a:solidFill>
              </a:rPr>
              <a:t> </a:t>
            </a:r>
            <a:r>
              <a:rPr lang="en-US" dirty="0" err="1" smtClean="0">
                <a:solidFill>
                  <a:schemeClr val="accent1">
                    <a:lumMod val="75000"/>
                  </a:schemeClr>
                </a:solidFill>
              </a:rPr>
              <a:t>nhiêu</a:t>
            </a:r>
            <a:r>
              <a:rPr lang="en-US" dirty="0" smtClean="0">
                <a:solidFill>
                  <a:schemeClr val="accent1">
                    <a:lumMod val="75000"/>
                  </a:schemeClr>
                </a:solidFill>
              </a:rPr>
              <a:t> framework </a:t>
            </a:r>
            <a:r>
              <a:rPr lang="en-US" dirty="0" err="1" smtClean="0">
                <a:solidFill>
                  <a:schemeClr val="accent1">
                    <a:lumMod val="75000"/>
                  </a:schemeClr>
                </a:solidFill>
              </a:rPr>
              <a:t>hỗ</a:t>
            </a:r>
            <a:r>
              <a:rPr lang="en-US" dirty="0" smtClean="0">
                <a:solidFill>
                  <a:schemeClr val="accent1">
                    <a:lumMod val="75000"/>
                  </a:schemeClr>
                </a:solidFill>
              </a:rPr>
              <a:t> </a:t>
            </a:r>
            <a:r>
              <a:rPr lang="en-US" dirty="0" err="1" smtClean="0">
                <a:solidFill>
                  <a:schemeClr val="accent1">
                    <a:lumMod val="75000"/>
                  </a:schemeClr>
                </a:solidFill>
              </a:rPr>
              <a:t>trợ</a:t>
            </a:r>
            <a:r>
              <a:rPr lang="en-US" dirty="0" smtClean="0">
                <a:solidFill>
                  <a:schemeClr val="accent1">
                    <a:lumMod val="75000"/>
                  </a:schemeClr>
                </a:solidFill>
              </a:rPr>
              <a:t> </a:t>
            </a:r>
            <a:r>
              <a:rPr lang="en-US" dirty="0" err="1" smtClean="0">
                <a:solidFill>
                  <a:schemeClr val="accent1">
                    <a:lumMod val="75000"/>
                  </a:schemeClr>
                </a:solidFill>
              </a:rPr>
              <a:t>đến</a:t>
            </a:r>
            <a:r>
              <a:rPr lang="en-US" dirty="0" smtClean="0">
                <a:solidFill>
                  <a:schemeClr val="accent1">
                    <a:lumMod val="75000"/>
                  </a:schemeClr>
                </a:solidFill>
              </a:rPr>
              <a:t> </a:t>
            </a:r>
            <a:r>
              <a:rPr lang="en-US" dirty="0" err="1" smtClean="0">
                <a:solidFill>
                  <a:schemeClr val="accent1">
                    <a:lumMod val="75000"/>
                  </a:schemeClr>
                </a:solidFill>
              </a:rPr>
              <a:t>tận</a:t>
            </a:r>
            <a:r>
              <a:rPr lang="en-US" dirty="0" smtClean="0">
                <a:solidFill>
                  <a:schemeClr val="accent1">
                    <a:lumMod val="75000"/>
                  </a:schemeClr>
                </a:solidFill>
              </a:rPr>
              <a:t> </a:t>
            </a:r>
            <a:r>
              <a:rPr lang="en-US" dirty="0" err="1" smtClean="0">
                <a:solidFill>
                  <a:schemeClr val="accent1">
                    <a:lumMod val="75000"/>
                  </a:schemeClr>
                </a:solidFill>
              </a:rPr>
              <a:t>chân</a:t>
            </a:r>
            <a:r>
              <a:rPr lang="en-US" dirty="0" smtClean="0">
                <a:solidFill>
                  <a:schemeClr val="accent1">
                    <a:lumMod val="75000"/>
                  </a:schemeClr>
                </a:solidFill>
              </a:rPr>
              <a:t> </a:t>
            </a:r>
            <a:r>
              <a:rPr lang="en-US" dirty="0" err="1" smtClean="0">
                <a:solidFill>
                  <a:schemeClr val="accent1">
                    <a:lumMod val="75000"/>
                  </a:schemeClr>
                </a:solidFill>
              </a:rPr>
              <a:t>răng</a:t>
            </a:r>
            <a:r>
              <a:rPr lang="en-US" dirty="0" smtClean="0">
                <a:solidFill>
                  <a:schemeClr val="accent1">
                    <a:lumMod val="75000"/>
                  </a:schemeClr>
                </a:solidFill>
              </a:rPr>
              <a:t>.</a:t>
            </a:r>
          </a:p>
          <a:p>
            <a:pPr lvl="1"/>
            <a:r>
              <a:rPr lang="en-US" dirty="0" err="1" smtClean="0">
                <a:solidFill>
                  <a:schemeClr val="accent1">
                    <a:lumMod val="75000"/>
                  </a:schemeClr>
                </a:solidFill>
              </a:rPr>
              <a:t>Dễ</a:t>
            </a:r>
            <a:r>
              <a:rPr lang="en-US" dirty="0" smtClean="0">
                <a:solidFill>
                  <a:schemeClr val="accent1">
                    <a:lumMod val="75000"/>
                  </a:schemeClr>
                </a:solidFill>
              </a:rPr>
              <a:t> </a:t>
            </a:r>
            <a:r>
              <a:rPr lang="en-US" dirty="0" err="1" smtClean="0">
                <a:solidFill>
                  <a:schemeClr val="accent1">
                    <a:lumMod val="75000"/>
                  </a:schemeClr>
                </a:solidFill>
              </a:rPr>
              <a:t>triển</a:t>
            </a:r>
            <a:r>
              <a:rPr lang="en-US" dirty="0" smtClean="0">
                <a:solidFill>
                  <a:schemeClr val="accent1">
                    <a:lumMod val="75000"/>
                  </a:schemeClr>
                </a:solidFill>
              </a:rPr>
              <a:t> </a:t>
            </a:r>
            <a:r>
              <a:rPr lang="en-US" dirty="0" err="1" smtClean="0">
                <a:solidFill>
                  <a:schemeClr val="accent1">
                    <a:lumMod val="75000"/>
                  </a:schemeClr>
                </a:solidFill>
              </a:rPr>
              <a:t>khai</a:t>
            </a:r>
            <a:r>
              <a:rPr lang="en-US" dirty="0" smtClean="0">
                <a:solidFill>
                  <a:schemeClr val="accent1">
                    <a:lumMod val="75000"/>
                  </a:schemeClr>
                </a:solidFill>
              </a:rPr>
              <a:t> </a:t>
            </a:r>
            <a:r>
              <a:rPr lang="en-US" dirty="0" err="1" smtClean="0">
                <a:solidFill>
                  <a:schemeClr val="accent1">
                    <a:lumMod val="75000"/>
                  </a:schemeClr>
                </a:solidFill>
              </a:rPr>
              <a:t>và</a:t>
            </a:r>
            <a:r>
              <a:rPr lang="en-US" dirty="0" smtClean="0">
                <a:solidFill>
                  <a:schemeClr val="accent1">
                    <a:lumMod val="75000"/>
                  </a:schemeClr>
                </a:solidFill>
              </a:rPr>
              <a:t> </a:t>
            </a:r>
            <a:r>
              <a:rPr lang="en-US" dirty="0" err="1" smtClean="0">
                <a:solidFill>
                  <a:schemeClr val="accent1">
                    <a:lumMod val="75000"/>
                  </a:schemeClr>
                </a:solidFill>
              </a:rPr>
              <a:t>đóng</a:t>
            </a:r>
            <a:r>
              <a:rPr lang="en-US" dirty="0" smtClean="0">
                <a:solidFill>
                  <a:schemeClr val="accent1">
                    <a:lumMod val="75000"/>
                  </a:schemeClr>
                </a:solidFill>
              </a:rPr>
              <a:t> </a:t>
            </a:r>
            <a:r>
              <a:rPr lang="en-US" dirty="0" err="1" smtClean="0">
                <a:solidFill>
                  <a:schemeClr val="accent1">
                    <a:lumMod val="75000"/>
                  </a:schemeClr>
                </a:solidFill>
              </a:rPr>
              <a:t>gói</a:t>
            </a:r>
            <a:endParaRPr lang="en-US" dirty="0" smtClean="0">
              <a:solidFill>
                <a:schemeClr val="accent1">
                  <a:lumMod val="75000"/>
                </a:schemeClr>
              </a:solidFill>
            </a:endParaRPr>
          </a:p>
          <a:p>
            <a:pPr lvl="2"/>
            <a:r>
              <a:rPr lang="en-US" dirty="0" smtClean="0">
                <a:solidFill>
                  <a:schemeClr val="accent1">
                    <a:lumMod val="75000"/>
                  </a:schemeClr>
                </a:solidFill>
              </a:rPr>
              <a:t>Build -&gt; </a:t>
            </a:r>
            <a:r>
              <a:rPr lang="en-US" dirty="0" err="1" smtClean="0">
                <a:solidFill>
                  <a:schemeClr val="accent1">
                    <a:lumMod val="75000"/>
                  </a:schemeClr>
                </a:solidFill>
              </a:rPr>
              <a:t>Đưa</a:t>
            </a:r>
            <a:r>
              <a:rPr lang="en-US" dirty="0" smtClean="0">
                <a:solidFill>
                  <a:schemeClr val="accent1">
                    <a:lumMod val="75000"/>
                  </a:schemeClr>
                </a:solidFill>
              </a:rPr>
              <a:t> </a:t>
            </a:r>
            <a:r>
              <a:rPr lang="en-US" dirty="0" err="1" smtClean="0">
                <a:solidFill>
                  <a:schemeClr val="accent1">
                    <a:lumMod val="75000"/>
                  </a:schemeClr>
                </a:solidFill>
              </a:rPr>
              <a:t>lên</a:t>
            </a:r>
            <a:r>
              <a:rPr lang="en-US" dirty="0" smtClean="0">
                <a:solidFill>
                  <a:schemeClr val="accent1">
                    <a:lumMod val="75000"/>
                  </a:schemeClr>
                </a:solidFill>
              </a:rPr>
              <a:t> server -&gt; </a:t>
            </a:r>
            <a:r>
              <a:rPr lang="en-US" dirty="0" err="1">
                <a:solidFill>
                  <a:schemeClr val="accent1">
                    <a:lumMod val="75000"/>
                  </a:schemeClr>
                </a:solidFill>
              </a:rPr>
              <a:t>C</a:t>
            </a:r>
            <a:r>
              <a:rPr lang="en-US" dirty="0" err="1" smtClean="0">
                <a:solidFill>
                  <a:schemeClr val="accent1">
                    <a:lumMod val="75000"/>
                  </a:schemeClr>
                </a:solidFill>
              </a:rPr>
              <a:t>hạy</a:t>
            </a:r>
            <a:endParaRPr lang="en-US" dirty="0" smtClean="0">
              <a:solidFill>
                <a:schemeClr val="accent1">
                  <a:lumMod val="75000"/>
                </a:schemeClr>
              </a:solidFill>
            </a:endParaRPr>
          </a:p>
          <a:p>
            <a:pPr lvl="2"/>
            <a:r>
              <a:rPr lang="en-US" dirty="0" err="1" smtClean="0">
                <a:solidFill>
                  <a:schemeClr val="accent1">
                    <a:lumMod val="75000"/>
                  </a:schemeClr>
                </a:solidFill>
              </a:rPr>
              <a:t>Vd</a:t>
            </a:r>
            <a:r>
              <a:rPr lang="en-US" dirty="0" smtClean="0">
                <a:solidFill>
                  <a:schemeClr val="accent1">
                    <a:lumMod val="75000"/>
                  </a:schemeClr>
                </a:solidFill>
              </a:rPr>
              <a:t>: </a:t>
            </a:r>
            <a:r>
              <a:rPr lang="en-US" dirty="0" err="1" smtClean="0">
                <a:solidFill>
                  <a:schemeClr val="accent1">
                    <a:lumMod val="75000"/>
                  </a:schemeClr>
                </a:solidFill>
              </a:rPr>
              <a:t>đóng</a:t>
            </a:r>
            <a:r>
              <a:rPr lang="en-US" dirty="0" smtClean="0">
                <a:solidFill>
                  <a:schemeClr val="accent1">
                    <a:lumMod val="75000"/>
                  </a:schemeClr>
                </a:solidFill>
              </a:rPr>
              <a:t> </a:t>
            </a:r>
            <a:r>
              <a:rPr lang="en-US" dirty="0" err="1" smtClean="0">
                <a:solidFill>
                  <a:schemeClr val="accent1">
                    <a:lumMod val="75000"/>
                  </a:schemeClr>
                </a:solidFill>
              </a:rPr>
              <a:t>gói</a:t>
            </a:r>
            <a:r>
              <a:rPr lang="en-US" dirty="0" smtClean="0">
                <a:solidFill>
                  <a:schemeClr val="accent1">
                    <a:lumMod val="75000"/>
                  </a:schemeClr>
                </a:solidFill>
              </a:rPr>
              <a:t> </a:t>
            </a:r>
            <a:r>
              <a:rPr lang="en-US" dirty="0" err="1" smtClean="0">
                <a:solidFill>
                  <a:schemeClr val="accent1">
                    <a:lumMod val="75000"/>
                  </a:schemeClr>
                </a:solidFill>
              </a:rPr>
              <a:t>thành</a:t>
            </a:r>
            <a:r>
              <a:rPr lang="en-US" dirty="0" smtClean="0">
                <a:solidFill>
                  <a:schemeClr val="accent1">
                    <a:lumMod val="75000"/>
                  </a:schemeClr>
                </a:solidFill>
              </a:rPr>
              <a:t> file War </a:t>
            </a:r>
            <a:r>
              <a:rPr lang="en-US" dirty="0" err="1" smtClean="0">
                <a:solidFill>
                  <a:schemeClr val="accent1">
                    <a:lumMod val="75000"/>
                  </a:schemeClr>
                </a:solidFill>
              </a:rPr>
              <a:t>rồi</a:t>
            </a:r>
            <a:r>
              <a:rPr lang="en-US" dirty="0" smtClean="0">
                <a:solidFill>
                  <a:schemeClr val="accent1">
                    <a:lumMod val="75000"/>
                  </a:schemeClr>
                </a:solidFill>
              </a:rPr>
              <a:t> copy </a:t>
            </a:r>
            <a:r>
              <a:rPr lang="en-US" dirty="0" err="1" smtClean="0">
                <a:solidFill>
                  <a:schemeClr val="accent1">
                    <a:lumMod val="75000"/>
                  </a:schemeClr>
                </a:solidFill>
              </a:rPr>
              <a:t>lên</a:t>
            </a:r>
            <a:r>
              <a:rPr lang="en-US" dirty="0" smtClean="0">
                <a:solidFill>
                  <a:schemeClr val="accent1">
                    <a:lumMod val="75000"/>
                  </a:schemeClr>
                </a:solidFill>
              </a:rPr>
              <a:t> server Tomcat </a:t>
            </a:r>
            <a:r>
              <a:rPr lang="en-US" dirty="0" err="1" smtClean="0">
                <a:solidFill>
                  <a:schemeClr val="accent1">
                    <a:lumMod val="75000"/>
                  </a:schemeClr>
                </a:solidFill>
              </a:rPr>
              <a:t>hoặc</a:t>
            </a:r>
            <a:r>
              <a:rPr lang="en-US" dirty="0" smtClean="0">
                <a:solidFill>
                  <a:schemeClr val="accent1">
                    <a:lumMod val="75000"/>
                  </a:schemeClr>
                </a:solidFill>
              </a:rPr>
              <a:t> Jetty.</a:t>
            </a:r>
          </a:p>
          <a:p>
            <a:pPr lvl="2"/>
            <a:r>
              <a:rPr lang="en-US" dirty="0" err="1" smtClean="0">
                <a:solidFill>
                  <a:schemeClr val="accent1">
                    <a:lumMod val="75000"/>
                  </a:schemeClr>
                </a:solidFill>
              </a:rPr>
              <a:t>Vd</a:t>
            </a:r>
            <a:r>
              <a:rPr lang="en-US" dirty="0" smtClean="0">
                <a:solidFill>
                  <a:schemeClr val="accent1">
                    <a:lumMod val="75000"/>
                  </a:schemeClr>
                </a:solidFill>
              </a:rPr>
              <a:t>: </a:t>
            </a:r>
            <a:r>
              <a:rPr lang="en-US" dirty="0" err="1" smtClean="0">
                <a:solidFill>
                  <a:schemeClr val="accent1">
                    <a:lumMod val="75000"/>
                  </a:schemeClr>
                </a:solidFill>
              </a:rPr>
              <a:t>Ứng</a:t>
            </a:r>
            <a:r>
              <a:rPr lang="en-US" dirty="0" smtClean="0">
                <a:solidFill>
                  <a:schemeClr val="accent1">
                    <a:lumMod val="75000"/>
                  </a:schemeClr>
                </a:solidFill>
              </a:rPr>
              <a:t> </a:t>
            </a:r>
            <a:r>
              <a:rPr lang="en-US" dirty="0" err="1" smtClean="0">
                <a:solidFill>
                  <a:schemeClr val="accent1">
                    <a:lumMod val="75000"/>
                  </a:schemeClr>
                </a:solidFill>
              </a:rPr>
              <a:t>dụng</a:t>
            </a:r>
            <a:r>
              <a:rPr lang="en-US" dirty="0">
                <a:solidFill>
                  <a:schemeClr val="accent1">
                    <a:lumMod val="75000"/>
                  </a:schemeClr>
                </a:solidFill>
              </a:rPr>
              <a:t> </a:t>
            </a:r>
            <a:r>
              <a:rPr lang="en-US" dirty="0" smtClean="0">
                <a:solidFill>
                  <a:schemeClr val="accent1">
                    <a:lumMod val="75000"/>
                  </a:schemeClr>
                </a:solidFill>
              </a:rPr>
              <a:t>Java </a:t>
            </a:r>
            <a:r>
              <a:rPr lang="en-US" dirty="0" err="1" smtClean="0">
                <a:solidFill>
                  <a:schemeClr val="accent1">
                    <a:lumMod val="75000"/>
                  </a:schemeClr>
                </a:solidFill>
              </a:rPr>
              <a:t>bằng</a:t>
            </a:r>
            <a:r>
              <a:rPr lang="en-US" dirty="0" smtClean="0">
                <a:solidFill>
                  <a:schemeClr val="accent1">
                    <a:lumMod val="75000"/>
                  </a:schemeClr>
                </a:solidFill>
              </a:rPr>
              <a:t> </a:t>
            </a:r>
            <a:r>
              <a:rPr lang="en-US" dirty="0" err="1" smtClean="0">
                <a:solidFill>
                  <a:schemeClr val="accent1">
                    <a:lumMod val="75000"/>
                  </a:schemeClr>
                </a:solidFill>
              </a:rPr>
              <a:t>Spingboot</a:t>
            </a:r>
            <a:endParaRPr lang="en-US" dirty="0" smtClean="0">
              <a:solidFill>
                <a:schemeClr val="accent1">
                  <a:lumMod val="75000"/>
                </a:schemeClr>
              </a:solidFill>
            </a:endParaRPr>
          </a:p>
          <a:p>
            <a:pPr marL="914400" lvl="2" indent="0">
              <a:buNone/>
            </a:pPr>
            <a:endParaRPr lang="en-US" dirty="0">
              <a:solidFill>
                <a:schemeClr val="accent1">
                  <a:lumMod val="75000"/>
                </a:schemeClr>
              </a:solidFill>
            </a:endParaRPr>
          </a:p>
        </p:txBody>
      </p:sp>
    </p:spTree>
    <p:extLst>
      <p:ext uri="{BB962C8B-B14F-4D97-AF65-F5344CB8AC3E}">
        <p14:creationId xmlns:p14="http://schemas.microsoft.com/office/powerpoint/2010/main" val="3552860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Monolithic Architecture</a:t>
            </a:r>
            <a:endParaRPr lang="en-US" dirty="0"/>
          </a:p>
        </p:txBody>
      </p:sp>
      <p:sp>
        <p:nvSpPr>
          <p:cNvPr id="6" name="Rounded Rectangle 5"/>
          <p:cNvSpPr/>
          <p:nvPr/>
        </p:nvSpPr>
        <p:spPr>
          <a:xfrm>
            <a:off x="1043351" y="2157046"/>
            <a:ext cx="4947139" cy="43140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ounded Rectangle 7"/>
          <p:cNvSpPr/>
          <p:nvPr/>
        </p:nvSpPr>
        <p:spPr>
          <a:xfrm>
            <a:off x="6705601" y="2133600"/>
            <a:ext cx="4654062" cy="43140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51" y="3444194"/>
            <a:ext cx="1305107" cy="1362265"/>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907" y="2792961"/>
            <a:ext cx="2552921" cy="2664727"/>
          </a:xfrm>
          <a:prstGeom prst="rect">
            <a:avLst/>
          </a:prstGeom>
        </p:spPr>
      </p:pic>
      <p:cxnSp>
        <p:nvCxnSpPr>
          <p:cNvPr id="12" name="Straight Arrow Connector 11"/>
          <p:cNvCxnSpPr/>
          <p:nvPr/>
        </p:nvCxnSpPr>
        <p:spPr>
          <a:xfrm>
            <a:off x="2450123" y="4125326"/>
            <a:ext cx="560784" cy="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278" y="3609513"/>
            <a:ext cx="1305107" cy="136226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500" y="2757792"/>
            <a:ext cx="2772162" cy="2867425"/>
          </a:xfrm>
          <a:prstGeom prst="rect">
            <a:avLst/>
          </a:prstGeom>
        </p:spPr>
      </p:pic>
      <p:cxnSp>
        <p:nvCxnSpPr>
          <p:cNvPr id="16" name="Straight Arrow Connector 15"/>
          <p:cNvCxnSpPr/>
          <p:nvPr/>
        </p:nvCxnSpPr>
        <p:spPr>
          <a:xfrm>
            <a:off x="8103751" y="4290645"/>
            <a:ext cx="428238" cy="1"/>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16369" y="1723292"/>
            <a:ext cx="2590800" cy="461665"/>
          </a:xfrm>
          <a:prstGeom prst="rect">
            <a:avLst/>
          </a:prstGeom>
          <a:noFill/>
        </p:spPr>
        <p:txBody>
          <a:bodyPr wrap="square" rtlCol="0">
            <a:spAutoFit/>
          </a:bodyPr>
          <a:lstStyle/>
          <a:p>
            <a:pPr algn="ctr"/>
            <a:r>
              <a:rPr lang="en-US" sz="2400" b="1" dirty="0" smtClean="0">
                <a:solidFill>
                  <a:schemeClr val="accent1">
                    <a:lumMod val="75000"/>
                  </a:schemeClr>
                </a:solidFill>
              </a:rPr>
              <a:t>Vertical Scaling</a:t>
            </a:r>
            <a:endParaRPr lang="en-US" sz="2400" b="1" dirty="0">
              <a:solidFill>
                <a:schemeClr val="accent1">
                  <a:lumMod val="75000"/>
                </a:schemeClr>
              </a:solidFill>
            </a:endParaRPr>
          </a:p>
        </p:txBody>
      </p:sp>
      <p:sp>
        <p:nvSpPr>
          <p:cNvPr id="18" name="TextBox 17"/>
          <p:cNvSpPr txBox="1"/>
          <p:nvPr/>
        </p:nvSpPr>
        <p:spPr>
          <a:xfrm>
            <a:off x="7737231" y="1723291"/>
            <a:ext cx="3434861" cy="461665"/>
          </a:xfrm>
          <a:prstGeom prst="rect">
            <a:avLst/>
          </a:prstGeom>
          <a:noFill/>
        </p:spPr>
        <p:txBody>
          <a:bodyPr wrap="square" rtlCol="0">
            <a:spAutoFit/>
          </a:bodyPr>
          <a:lstStyle/>
          <a:p>
            <a:r>
              <a:rPr lang="en-US" sz="2400" b="1" dirty="0" smtClean="0">
                <a:solidFill>
                  <a:schemeClr val="accent1">
                    <a:lumMod val="75000"/>
                  </a:schemeClr>
                </a:solidFill>
              </a:rPr>
              <a:t>Horizontal Scaling</a:t>
            </a:r>
            <a:endParaRPr lang="en-US" sz="2400" b="1" dirty="0">
              <a:solidFill>
                <a:schemeClr val="accent1">
                  <a:lumMod val="75000"/>
                </a:schemeClr>
              </a:solidFill>
            </a:endParaRPr>
          </a:p>
        </p:txBody>
      </p:sp>
    </p:spTree>
    <p:extLst>
      <p:ext uri="{BB962C8B-B14F-4D97-AF65-F5344CB8AC3E}">
        <p14:creationId xmlns:p14="http://schemas.microsoft.com/office/powerpoint/2010/main" val="2087549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Monolithic Architecture</a:t>
            </a:r>
            <a:endParaRPr lang="en-US" dirty="0"/>
          </a:p>
        </p:txBody>
      </p:sp>
      <p:sp>
        <p:nvSpPr>
          <p:cNvPr id="3" name="Content Placeholder 2"/>
          <p:cNvSpPr>
            <a:spLocks noGrp="1"/>
          </p:cNvSpPr>
          <p:nvPr>
            <p:ph idx="1"/>
          </p:nvPr>
        </p:nvSpPr>
        <p:spPr/>
        <p:txBody>
          <a:bodyPr/>
          <a:lstStyle/>
          <a:p>
            <a:r>
              <a:rPr lang="en-US" dirty="0" err="1" smtClean="0"/>
              <a:t>Khuyết</a:t>
            </a:r>
            <a:r>
              <a:rPr lang="en-US" dirty="0" smtClean="0"/>
              <a:t> </a:t>
            </a:r>
            <a:r>
              <a:rPr lang="en-US" dirty="0" err="1" smtClean="0"/>
              <a:t>điểm</a:t>
            </a:r>
            <a:r>
              <a:rPr lang="en-US" dirty="0" smtClean="0"/>
              <a:t>:</a:t>
            </a:r>
          </a:p>
          <a:p>
            <a:pPr lvl="1"/>
            <a:r>
              <a:rPr lang="en-US" dirty="0" err="1" smtClean="0"/>
              <a:t>Mở</a:t>
            </a:r>
            <a:r>
              <a:rPr lang="en-US" dirty="0" smtClean="0"/>
              <a:t> </a:t>
            </a:r>
            <a:r>
              <a:rPr lang="en-US" dirty="0" err="1" smtClean="0"/>
              <a:t>rộng</a:t>
            </a:r>
            <a:r>
              <a:rPr lang="en-US" dirty="0" smtClean="0"/>
              <a:t> </a:t>
            </a:r>
            <a:r>
              <a:rPr lang="en-US" dirty="0" err="1" smtClean="0"/>
              <a:t>hệ</a:t>
            </a:r>
            <a:r>
              <a:rPr lang="en-US" dirty="0" smtClean="0"/>
              <a:t> </a:t>
            </a:r>
            <a:r>
              <a:rPr lang="en-US" dirty="0" err="1" smtClean="0"/>
              <a:t>thống</a:t>
            </a:r>
            <a:endParaRPr lang="en-US" dirty="0" smtClean="0"/>
          </a:p>
          <a:p>
            <a:pPr lvl="2"/>
            <a:r>
              <a:rPr lang="en-US" dirty="0" err="1" smtClean="0"/>
              <a:t>Hệ</a:t>
            </a:r>
            <a:r>
              <a:rPr lang="en-US" dirty="0" smtClean="0"/>
              <a:t> </a:t>
            </a:r>
            <a:r>
              <a:rPr lang="en-US" dirty="0" err="1" smtClean="0"/>
              <a:t>thống</a:t>
            </a:r>
            <a:r>
              <a:rPr lang="en-US" dirty="0" smtClean="0"/>
              <a:t> to </a:t>
            </a:r>
            <a:r>
              <a:rPr lang="en-US" dirty="0" err="1" smtClean="0"/>
              <a:t>ra</a:t>
            </a:r>
            <a:endParaRPr lang="en-US" dirty="0" smtClean="0"/>
          </a:p>
          <a:p>
            <a:pPr lvl="3"/>
            <a:r>
              <a:rPr lang="en-US" dirty="0" err="1" smtClean="0"/>
              <a:t>Khó</a:t>
            </a:r>
            <a:r>
              <a:rPr lang="en-US" dirty="0" smtClean="0"/>
              <a:t> </a:t>
            </a:r>
            <a:r>
              <a:rPr lang="en-US" dirty="0" err="1" smtClean="0"/>
              <a:t>để</a:t>
            </a:r>
            <a:r>
              <a:rPr lang="en-US" dirty="0" smtClean="0"/>
              <a:t> </a:t>
            </a:r>
            <a:r>
              <a:rPr lang="en-US" dirty="0" err="1" smtClean="0"/>
              <a:t>thêm</a:t>
            </a:r>
            <a:r>
              <a:rPr lang="en-US" dirty="0" smtClean="0"/>
              <a:t> </a:t>
            </a:r>
            <a:r>
              <a:rPr lang="en-US" dirty="0" err="1" smtClean="0"/>
              <a:t>các</a:t>
            </a:r>
            <a:r>
              <a:rPr lang="en-US" dirty="0" smtClean="0"/>
              <a:t> chi </a:t>
            </a:r>
            <a:r>
              <a:rPr lang="en-US" dirty="0" err="1" smtClean="0"/>
              <a:t>tiết</a:t>
            </a:r>
            <a:endParaRPr lang="en-US" dirty="0"/>
          </a:p>
          <a:p>
            <a:pPr lvl="4"/>
            <a:r>
              <a:rPr lang="en-US" dirty="0" err="1" smtClean="0"/>
              <a:t>Khó</a:t>
            </a:r>
            <a:r>
              <a:rPr lang="en-US" dirty="0" smtClean="0"/>
              <a:t> </a:t>
            </a:r>
            <a:r>
              <a:rPr lang="en-US" dirty="0" err="1" smtClean="0"/>
              <a:t>khăn</a:t>
            </a:r>
            <a:r>
              <a:rPr lang="en-US" dirty="0" smtClean="0"/>
              <a:t> </a:t>
            </a:r>
            <a:r>
              <a:rPr lang="en-US" dirty="0" err="1" smtClean="0"/>
              <a:t>trong</a:t>
            </a:r>
            <a:r>
              <a:rPr lang="en-US" dirty="0" smtClean="0"/>
              <a:t> fix bug </a:t>
            </a:r>
            <a:r>
              <a:rPr lang="en-US" dirty="0" err="1" smtClean="0"/>
              <a:t>và</a:t>
            </a:r>
            <a:r>
              <a:rPr lang="en-US" dirty="0" smtClean="0"/>
              <a:t> </a:t>
            </a:r>
            <a:r>
              <a:rPr lang="en-US" dirty="0" err="1" smtClean="0"/>
              <a:t>nắm</a:t>
            </a:r>
            <a:r>
              <a:rPr lang="en-US" dirty="0" smtClean="0"/>
              <a:t> </a:t>
            </a:r>
            <a:r>
              <a:rPr lang="en-US" dirty="0" err="1" smtClean="0"/>
              <a:t>rõ</a:t>
            </a:r>
            <a:r>
              <a:rPr lang="en-US" dirty="0" smtClean="0"/>
              <a:t> </a:t>
            </a:r>
            <a:r>
              <a:rPr lang="en-US" dirty="0" err="1" smtClean="0"/>
              <a:t>hệ</a:t>
            </a:r>
            <a:r>
              <a:rPr lang="en-US" dirty="0" smtClean="0"/>
              <a:t> </a:t>
            </a:r>
            <a:r>
              <a:rPr lang="en-US" dirty="0" err="1" smtClean="0"/>
              <a:t>thống</a:t>
            </a:r>
            <a:r>
              <a:rPr lang="en-US" dirty="0" smtClean="0"/>
              <a:t>.</a:t>
            </a:r>
          </a:p>
          <a:p>
            <a:pPr lvl="3"/>
            <a:r>
              <a:rPr lang="en-US" dirty="0" err="1" smtClean="0"/>
              <a:t>Ứng</a:t>
            </a:r>
            <a:r>
              <a:rPr lang="en-US" dirty="0" smtClean="0"/>
              <a:t> </a:t>
            </a:r>
            <a:r>
              <a:rPr lang="en-US" dirty="0" err="1" smtClean="0"/>
              <a:t>dụng</a:t>
            </a:r>
            <a:r>
              <a:rPr lang="en-US" dirty="0" smtClean="0"/>
              <a:t> </a:t>
            </a:r>
            <a:r>
              <a:rPr lang="en-US" dirty="0" err="1" smtClean="0"/>
              <a:t>tiềm</a:t>
            </a:r>
            <a:r>
              <a:rPr lang="en-US" dirty="0" smtClean="0"/>
              <a:t> </a:t>
            </a:r>
            <a:r>
              <a:rPr lang="en-US" dirty="0" err="1" smtClean="0"/>
              <a:t>ẩn</a:t>
            </a:r>
            <a:r>
              <a:rPr lang="en-US" dirty="0" smtClean="0"/>
              <a:t> </a:t>
            </a:r>
            <a:r>
              <a:rPr lang="en-US" dirty="0" err="1" smtClean="0"/>
              <a:t>nguy</a:t>
            </a:r>
            <a:r>
              <a:rPr lang="en-US" dirty="0" smtClean="0"/>
              <a:t> </a:t>
            </a:r>
            <a:r>
              <a:rPr lang="en-US" dirty="0" err="1" smtClean="0"/>
              <a:t>cơ</a:t>
            </a:r>
            <a:r>
              <a:rPr lang="en-US" dirty="0"/>
              <a:t> </a:t>
            </a:r>
            <a:r>
              <a:rPr lang="en-US" dirty="0" err="1" smtClean="0"/>
              <a:t>ràng</a:t>
            </a:r>
            <a:r>
              <a:rPr lang="en-US" dirty="0" smtClean="0"/>
              <a:t> </a:t>
            </a:r>
            <a:r>
              <a:rPr lang="en-US" dirty="0" err="1" smtClean="0"/>
              <a:t>buộc</a:t>
            </a:r>
            <a:r>
              <a:rPr lang="en-US" dirty="0" smtClean="0"/>
              <a:t> </a:t>
            </a:r>
            <a:r>
              <a:rPr lang="en-US" dirty="0" err="1" smtClean="0"/>
              <a:t>cứng</a:t>
            </a:r>
            <a:r>
              <a:rPr lang="en-US" dirty="0" smtClean="0"/>
              <a:t>.</a:t>
            </a:r>
          </a:p>
          <a:p>
            <a:pPr lvl="4"/>
            <a:r>
              <a:rPr lang="en-US" dirty="0" err="1" smtClean="0"/>
              <a:t>Kéo</a:t>
            </a:r>
            <a:r>
              <a:rPr lang="en-US" dirty="0" smtClean="0"/>
              <a:t> </a:t>
            </a:r>
            <a:r>
              <a:rPr lang="en-US" dirty="0" err="1" smtClean="0"/>
              <a:t>theo</a:t>
            </a:r>
            <a:r>
              <a:rPr lang="en-US" dirty="0" smtClean="0"/>
              <a:t> </a:t>
            </a:r>
            <a:r>
              <a:rPr lang="en-US" dirty="0" err="1" smtClean="0"/>
              <a:t>các</a:t>
            </a:r>
            <a:r>
              <a:rPr lang="en-US" dirty="0" smtClean="0"/>
              <a:t> chi </a:t>
            </a:r>
            <a:r>
              <a:rPr lang="en-US" dirty="0" err="1" smtClean="0"/>
              <a:t>phí</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sửa</a:t>
            </a:r>
            <a:r>
              <a:rPr lang="en-US" dirty="0" smtClean="0"/>
              <a:t> </a:t>
            </a:r>
            <a:r>
              <a:rPr lang="en-US" dirty="0" err="1" smtClean="0"/>
              <a:t>lỗi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tăng</a:t>
            </a:r>
            <a:r>
              <a:rPr lang="en-US" dirty="0" smtClean="0"/>
              <a:t> </a:t>
            </a:r>
            <a:r>
              <a:rPr lang="en-US" dirty="0" err="1" smtClean="0"/>
              <a:t>lên</a:t>
            </a:r>
            <a:r>
              <a:rPr lang="en-US" dirty="0" smtClean="0"/>
              <a:t> </a:t>
            </a:r>
            <a:r>
              <a:rPr lang="en-US" dirty="0" err="1" smtClean="0"/>
              <a:t>không</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được</a:t>
            </a:r>
            <a:r>
              <a:rPr lang="en-US" dirty="0" smtClean="0"/>
              <a:t>.</a:t>
            </a:r>
          </a:p>
          <a:p>
            <a:pPr lvl="3"/>
            <a:r>
              <a:rPr lang="en-US" dirty="0" smtClean="0"/>
              <a:t>Deploy </a:t>
            </a:r>
            <a:r>
              <a:rPr lang="en-US" dirty="0" err="1" smtClean="0"/>
              <a:t>ứng</a:t>
            </a:r>
            <a:r>
              <a:rPr lang="en-US" dirty="0" smtClean="0"/>
              <a:t> </a:t>
            </a:r>
            <a:r>
              <a:rPr lang="en-US" dirty="0" err="1" smtClean="0"/>
              <a:t>dụng</a:t>
            </a:r>
            <a:r>
              <a:rPr lang="en-US" dirty="0" smtClean="0"/>
              <a:t> </a:t>
            </a:r>
            <a:r>
              <a:rPr lang="en-US" dirty="0" err="1" smtClean="0"/>
              <a:t>mất</a:t>
            </a:r>
            <a:r>
              <a:rPr lang="en-US" dirty="0" smtClean="0"/>
              <a:t> </a:t>
            </a:r>
            <a:r>
              <a:rPr lang="en-US" dirty="0" err="1" smtClean="0"/>
              <a:t>thêm</a:t>
            </a:r>
            <a:r>
              <a:rPr lang="en-US" dirty="0" smtClean="0"/>
              <a:t> </a:t>
            </a:r>
            <a:r>
              <a:rPr lang="en-US" dirty="0" err="1" smtClean="0"/>
              <a:t>nhiều</a:t>
            </a:r>
            <a:r>
              <a:rPr lang="en-US" dirty="0" smtClean="0"/>
              <a:t> </a:t>
            </a:r>
            <a:r>
              <a:rPr lang="en-US" dirty="0" err="1" smtClean="0"/>
              <a:t>thời</a:t>
            </a:r>
            <a:r>
              <a:rPr lang="en-US" dirty="0" smtClean="0"/>
              <a:t> </a:t>
            </a:r>
            <a:r>
              <a:rPr lang="en-US" dirty="0" err="1" smtClean="0"/>
              <a:t>gian</a:t>
            </a:r>
            <a:r>
              <a:rPr lang="en-US" dirty="0" smtClean="0"/>
              <a:t>.</a:t>
            </a:r>
          </a:p>
          <a:p>
            <a:pPr lvl="2"/>
            <a:r>
              <a:rPr lang="en-US" dirty="0" err="1" smtClean="0"/>
              <a:t>Một</a:t>
            </a:r>
            <a:r>
              <a:rPr lang="en-US" dirty="0" smtClean="0"/>
              <a:t> module </a:t>
            </a:r>
            <a:r>
              <a:rPr lang="en-US" dirty="0" err="1" smtClean="0"/>
              <a:t>chết</a:t>
            </a:r>
            <a:r>
              <a:rPr lang="en-US" dirty="0" smtClean="0"/>
              <a:t> </a:t>
            </a:r>
            <a:r>
              <a:rPr lang="en-US" dirty="0" err="1" smtClean="0"/>
              <a:t>là</a:t>
            </a:r>
            <a:r>
              <a:rPr lang="en-US" dirty="0" smtClean="0"/>
              <a:t> </a:t>
            </a:r>
            <a:r>
              <a:rPr lang="en-US" dirty="0" err="1" smtClean="0"/>
              <a:t>chết</a:t>
            </a:r>
            <a:r>
              <a:rPr lang="en-US" dirty="0"/>
              <a:t> </a:t>
            </a:r>
            <a:r>
              <a:rPr lang="en-US" dirty="0" err="1" smtClean="0"/>
              <a:t>hết</a:t>
            </a:r>
            <a:r>
              <a:rPr lang="en-US" dirty="0" smtClean="0"/>
              <a:t>.</a:t>
            </a:r>
          </a:p>
          <a:p>
            <a:pPr lvl="2"/>
            <a:r>
              <a:rPr lang="en-US" dirty="0" err="1" smtClean="0"/>
              <a:t>Khó</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khác</a:t>
            </a:r>
            <a:r>
              <a:rPr lang="en-US" dirty="0" smtClean="0"/>
              <a:t> -&gt; </a:t>
            </a:r>
            <a:r>
              <a:rPr lang="en-US" dirty="0" err="1" smtClean="0"/>
              <a:t>tạo</a:t>
            </a:r>
            <a:r>
              <a:rPr lang="en-US" dirty="0" smtClean="0"/>
              <a:t> </a:t>
            </a:r>
            <a:r>
              <a:rPr lang="en-US" dirty="0" err="1" smtClean="0"/>
              <a:t>ra</a:t>
            </a:r>
            <a:r>
              <a:rPr lang="en-US" dirty="0" smtClean="0"/>
              <a:t> </a:t>
            </a:r>
            <a:r>
              <a:rPr lang="en-US" dirty="0" err="1" smtClean="0"/>
              <a:t>sự</a:t>
            </a:r>
            <a:r>
              <a:rPr lang="en-US" dirty="0" smtClean="0"/>
              <a:t> </a:t>
            </a:r>
            <a:r>
              <a:rPr lang="en-US" dirty="0" err="1" smtClean="0"/>
              <a:t>lệ</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ngôn</a:t>
            </a:r>
            <a:r>
              <a:rPr lang="en-US" dirty="0" smtClean="0"/>
              <a:t> </a:t>
            </a:r>
            <a:r>
              <a:rPr lang="en-US" dirty="0" err="1" smtClean="0"/>
              <a:t>ngữ</a:t>
            </a:r>
            <a:r>
              <a:rPr lang="en-US" dirty="0" smtClean="0"/>
              <a:t>.</a:t>
            </a:r>
          </a:p>
          <a:p>
            <a:pPr marL="914400" lvl="2" indent="0">
              <a:buNone/>
            </a:pPr>
            <a:endParaRPr lang="en-US" dirty="0"/>
          </a:p>
          <a:p>
            <a:pPr marL="1828800" lvl="4" indent="0">
              <a:buNone/>
            </a:pPr>
            <a:endParaRPr lang="en-US" dirty="0" smtClean="0"/>
          </a:p>
          <a:p>
            <a:pPr marL="2286000" lvl="5" indent="0">
              <a:buNone/>
            </a:pPr>
            <a:endParaRPr lang="en-US" dirty="0"/>
          </a:p>
          <a:p>
            <a:pPr marL="2286000" lvl="5" indent="0">
              <a:buNone/>
            </a:pPr>
            <a:endParaRPr lang="en-US" dirty="0" smtClean="0"/>
          </a:p>
        </p:txBody>
      </p:sp>
    </p:spTree>
    <p:extLst>
      <p:ext uri="{BB962C8B-B14F-4D97-AF65-F5344CB8AC3E}">
        <p14:creationId xmlns:p14="http://schemas.microsoft.com/office/powerpoint/2010/main" val="1548265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354" y="3437392"/>
            <a:ext cx="3020616" cy="315290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764" y="-66338"/>
            <a:ext cx="6954543" cy="7193530"/>
          </a:xfrm>
          <a:prstGeom prst="rect">
            <a:avLst/>
          </a:prstGeom>
        </p:spPr>
      </p:pic>
      <p:sp>
        <p:nvSpPr>
          <p:cNvPr id="2" name="Title 1"/>
          <p:cNvSpPr>
            <a:spLocks noGrp="1"/>
          </p:cNvSpPr>
          <p:nvPr>
            <p:ph type="title"/>
          </p:nvPr>
        </p:nvSpPr>
        <p:spPr>
          <a:xfrm>
            <a:off x="533401" y="271341"/>
            <a:ext cx="7543799" cy="1325563"/>
          </a:xfrm>
        </p:spPr>
        <p:txBody>
          <a:bodyPr/>
          <a:lstStyle/>
          <a:p>
            <a:r>
              <a:rPr lang="en-US" b="1" dirty="0">
                <a:solidFill>
                  <a:schemeClr val="accent1">
                    <a:lumMod val="75000"/>
                  </a:schemeClr>
                </a:solidFill>
              </a:rPr>
              <a:t>Monolithic Architecture</a:t>
            </a:r>
            <a:endParaRPr lang="en-US" dirty="0"/>
          </a:p>
        </p:txBody>
      </p:sp>
      <p:sp>
        <p:nvSpPr>
          <p:cNvPr id="5" name="TextBox 4"/>
          <p:cNvSpPr txBox="1"/>
          <p:nvPr/>
        </p:nvSpPr>
        <p:spPr>
          <a:xfrm>
            <a:off x="0" y="1406769"/>
            <a:ext cx="5134708" cy="2123658"/>
          </a:xfrm>
          <a:prstGeom prst="rect">
            <a:avLst/>
          </a:prstGeom>
          <a:noFill/>
        </p:spPr>
        <p:txBody>
          <a:bodyPr wrap="square" rtlCol="0">
            <a:spAutoFit/>
          </a:bodyPr>
          <a:lstStyle/>
          <a:p>
            <a:pPr algn="ctr"/>
            <a:r>
              <a:rPr lang="en-US" sz="6600" dirty="0" smtClean="0">
                <a:solidFill>
                  <a:srgbClr val="FF0000"/>
                </a:solidFill>
              </a:rPr>
              <a:t>Scaling is </a:t>
            </a:r>
          </a:p>
          <a:p>
            <a:pPr algn="ctr"/>
            <a:r>
              <a:rPr lang="en-US" sz="6600" dirty="0" smtClean="0">
                <a:solidFill>
                  <a:srgbClr val="FF0000"/>
                </a:solidFill>
              </a:rPr>
              <a:t>big problem ?</a:t>
            </a:r>
            <a:endParaRPr lang="en-US" sz="6600" dirty="0">
              <a:solidFill>
                <a:srgbClr val="FF0000"/>
              </a:solidFill>
            </a:endParaRPr>
          </a:p>
        </p:txBody>
      </p:sp>
    </p:spTree>
    <p:extLst>
      <p:ext uri="{BB962C8B-B14F-4D97-AF65-F5344CB8AC3E}">
        <p14:creationId xmlns:p14="http://schemas.microsoft.com/office/powerpoint/2010/main" val="276025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Giới thiệu về Micro-service	</a:t>
            </a:r>
            <a:endParaRPr lang="vi-VN" dirty="0"/>
          </a:p>
        </p:txBody>
      </p:sp>
      <p:sp>
        <p:nvSpPr>
          <p:cNvPr id="3" name="Subtitle 2"/>
          <p:cNvSpPr>
            <a:spLocks noGrp="1"/>
          </p:cNvSpPr>
          <p:nvPr>
            <p:ph type="subTitle" idx="1"/>
          </p:nvPr>
        </p:nvSpPr>
        <p:spPr/>
        <p:txBody>
          <a:bodyPr/>
          <a:lstStyle/>
          <a:p>
            <a:r>
              <a:rPr lang="en-US" dirty="0" err="1" smtClean="0"/>
              <a:t>HuanPC</a:t>
            </a:r>
            <a:endParaRPr lang="vi-VN" dirty="0"/>
          </a:p>
        </p:txBody>
      </p:sp>
    </p:spTree>
    <p:extLst>
      <p:ext uri="{BB962C8B-B14F-4D97-AF65-F5344CB8AC3E}">
        <p14:creationId xmlns:p14="http://schemas.microsoft.com/office/powerpoint/2010/main" val="1198028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266</TotalTime>
  <Words>1868</Words>
  <Application>Microsoft Office PowerPoint</Application>
  <PresentationFormat>Custom</PresentationFormat>
  <Paragraphs>232</Paragraphs>
  <Slides>46</Slides>
  <Notes>15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Seminar</vt:lpstr>
      <vt:lpstr>Monolithic Architecture</vt:lpstr>
      <vt:lpstr>Monolithic Architecture</vt:lpstr>
      <vt:lpstr>Monolithic Architecture</vt:lpstr>
      <vt:lpstr>Monolithic Architecture</vt:lpstr>
      <vt:lpstr>Monolithic Architecture</vt:lpstr>
      <vt:lpstr>Monolithic Architecture</vt:lpstr>
      <vt:lpstr>Monolithic Architecture</vt:lpstr>
      <vt:lpstr>Giới thiệu về Micro-service </vt:lpstr>
      <vt:lpstr>Micro-service là gì ?</vt:lpstr>
      <vt:lpstr>PowerPoint Presentation</vt:lpstr>
      <vt:lpstr>SOA vs Micro - service</vt:lpstr>
      <vt:lpstr>SOA vs Micro - service</vt:lpstr>
      <vt:lpstr>Micro-service vs SOA</vt:lpstr>
      <vt:lpstr>PowerPoint Presentation</vt:lpstr>
      <vt:lpstr>PowerPoint Presentation</vt:lpstr>
      <vt:lpstr>Micro-service</vt:lpstr>
      <vt:lpstr>PowerPoint Presentation</vt:lpstr>
      <vt:lpstr>PowerPoint Presentation</vt:lpstr>
      <vt:lpstr>Ưu điểm</vt:lpstr>
      <vt:lpstr>Ưu điểm</vt:lpstr>
      <vt:lpstr>Ưu điểm</vt:lpstr>
      <vt:lpstr>Ưu điểm </vt:lpstr>
      <vt:lpstr>Nhược điểm</vt:lpstr>
      <vt:lpstr>Nhược điểm</vt:lpstr>
      <vt:lpstr>Nhược điểm</vt:lpstr>
      <vt:lpstr>Nhược điểm</vt:lpstr>
      <vt:lpstr>Nhược điểm</vt:lpstr>
      <vt:lpstr>Microservice Architecture</vt:lpstr>
      <vt:lpstr>MicroService Architecture</vt:lpstr>
      <vt:lpstr>MicroService Architecture</vt:lpstr>
      <vt:lpstr>MicroService Architecture</vt:lpstr>
      <vt:lpstr>MS-A Service Discovery </vt:lpstr>
      <vt:lpstr>MS-A Service Discovery </vt:lpstr>
      <vt:lpstr>MS-A API GateWay</vt:lpstr>
      <vt:lpstr>MS-A API GateWay</vt:lpstr>
      <vt:lpstr>Integrate API GateWay &amp; Service Discovery</vt:lpstr>
      <vt:lpstr>MS-A Central Config </vt:lpstr>
      <vt:lpstr>MS-A  Authenticate</vt:lpstr>
      <vt:lpstr>MS-A Circuit Beaker</vt:lpstr>
      <vt:lpstr>MS-A Circuit Beaker – pattern in Bizweb</vt:lpstr>
      <vt:lpstr>MS-A Database</vt:lpstr>
      <vt:lpstr>MS-A Database –Event drive using MB</vt:lpstr>
      <vt:lpstr>MS-A Database –Event drive</vt:lpstr>
      <vt:lpstr>MS-A Database –Event drive</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Bui Ngoc Luan</cp:lastModifiedBy>
  <cp:revision>56</cp:revision>
  <dcterms:created xsi:type="dcterms:W3CDTF">2015-11-01T21:59:30Z</dcterms:created>
  <dcterms:modified xsi:type="dcterms:W3CDTF">2016-01-04T01:09:44Z</dcterms:modified>
</cp:coreProperties>
</file>